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26_5910EAA0.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83"/>
  </p:notesMasterIdLst>
  <p:sldIdLst>
    <p:sldId id="256" r:id="rId2"/>
    <p:sldId id="763" r:id="rId3"/>
    <p:sldId id="258" r:id="rId4"/>
    <p:sldId id="271" r:id="rId5"/>
    <p:sldId id="275" r:id="rId6"/>
    <p:sldId id="272" r:id="rId7"/>
    <p:sldId id="273" r:id="rId8"/>
    <p:sldId id="259" r:id="rId9"/>
    <p:sldId id="762" r:id="rId10"/>
    <p:sldId id="764" r:id="rId11"/>
    <p:sldId id="767" r:id="rId12"/>
    <p:sldId id="765" r:id="rId13"/>
    <p:sldId id="766" r:id="rId14"/>
    <p:sldId id="1513" r:id="rId15"/>
    <p:sldId id="1514" r:id="rId16"/>
    <p:sldId id="1515" r:id="rId17"/>
    <p:sldId id="1516" r:id="rId18"/>
    <p:sldId id="1517" r:id="rId19"/>
    <p:sldId id="1518" r:id="rId20"/>
    <p:sldId id="1519" r:id="rId21"/>
    <p:sldId id="1520" r:id="rId22"/>
    <p:sldId id="768" r:id="rId23"/>
    <p:sldId id="777" r:id="rId24"/>
    <p:sldId id="769" r:id="rId25"/>
    <p:sldId id="770" r:id="rId26"/>
    <p:sldId id="771" r:id="rId27"/>
    <p:sldId id="772" r:id="rId28"/>
    <p:sldId id="773" r:id="rId29"/>
    <p:sldId id="774" r:id="rId30"/>
    <p:sldId id="775" r:id="rId31"/>
    <p:sldId id="776" r:id="rId32"/>
    <p:sldId id="1511" r:id="rId33"/>
    <p:sldId id="261" r:id="rId34"/>
    <p:sldId id="277" r:id="rId35"/>
    <p:sldId id="278" r:id="rId36"/>
    <p:sldId id="266" r:id="rId37"/>
    <p:sldId id="279" r:id="rId38"/>
    <p:sldId id="276" r:id="rId39"/>
    <p:sldId id="280" r:id="rId40"/>
    <p:sldId id="281" r:id="rId41"/>
    <p:sldId id="295" r:id="rId42"/>
    <p:sldId id="288" r:id="rId43"/>
    <p:sldId id="296" r:id="rId44"/>
    <p:sldId id="297" r:id="rId45"/>
    <p:sldId id="285" r:id="rId46"/>
    <p:sldId id="294" r:id="rId47"/>
    <p:sldId id="262" r:id="rId48"/>
    <p:sldId id="750" r:id="rId49"/>
    <p:sldId id="751" r:id="rId50"/>
    <p:sldId id="754" r:id="rId51"/>
    <p:sldId id="752" r:id="rId52"/>
    <p:sldId id="753" r:id="rId53"/>
    <p:sldId id="287" r:id="rId54"/>
    <p:sldId id="267" r:id="rId55"/>
    <p:sldId id="748" r:id="rId56"/>
    <p:sldId id="292" r:id="rId57"/>
    <p:sldId id="747" r:id="rId58"/>
    <p:sldId id="291" r:id="rId59"/>
    <p:sldId id="749" r:id="rId60"/>
    <p:sldId id="293" r:id="rId61"/>
    <p:sldId id="298" r:id="rId62"/>
    <p:sldId id="268" r:id="rId63"/>
    <p:sldId id="289" r:id="rId64"/>
    <p:sldId id="264" r:id="rId65"/>
    <p:sldId id="299" r:id="rId66"/>
    <p:sldId id="290" r:id="rId67"/>
    <p:sldId id="755" r:id="rId68"/>
    <p:sldId id="756" r:id="rId69"/>
    <p:sldId id="758" r:id="rId70"/>
    <p:sldId id="757" r:id="rId71"/>
    <p:sldId id="740" r:id="rId72"/>
    <p:sldId id="745" r:id="rId73"/>
    <p:sldId id="741" r:id="rId74"/>
    <p:sldId id="761" r:id="rId75"/>
    <p:sldId id="760" r:id="rId76"/>
    <p:sldId id="759" r:id="rId77"/>
    <p:sldId id="744" r:id="rId78"/>
    <p:sldId id="269" r:id="rId79"/>
    <p:sldId id="265" r:id="rId80"/>
    <p:sldId id="1512" r:id="rId81"/>
    <p:sldId id="270"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8E6E082-019F-6459-E6FD-1A86B02752BC}" name="David, S." initials="DS" userId="S::s.david_vu.nl#ext#@uwa.edu.au::6ac04dd1-1a4b-4558-88ef-62a51ff98c96" providerId="AD"/>
  <p188:author id="{052AA7A9-3540-C7BC-F84D-67ECE1687F24}" name="David, S. (Sina)" initials="SD" userId="S::s.david@vu.nl::4f7ea8ff-df64-41f7-a5ea-19b614d1896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3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FDB7B3-03E1-448D-9B9B-3AB541E2980A}" v="1277" dt="2024-07-14T14:18:14.5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481" autoAdjust="0"/>
  </p:normalViewPr>
  <p:slideViewPr>
    <p:cSldViewPr snapToGrid="0">
      <p:cViewPr varScale="1">
        <p:scale>
          <a:sx n="101" d="100"/>
          <a:sy n="101" d="100"/>
        </p:scale>
        <p:origin x="28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89" Type="http://schemas.microsoft.com/office/2018/10/relationships/authors" Targe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ario\OneDrive%20-%20UWA\SR2024\Overview\04_Regression_Biomech.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ario\OneDrive%20-%20UWA\SR2024\Overview\04_Regression_Biomech.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6982968369829686E-2"/>
          <c:y val="4.0911198100689578E-2"/>
          <c:w val="0.95717761557177616"/>
          <c:h val="0.9181776037986209"/>
        </c:manualLayout>
      </c:layout>
      <c:pie3DChart>
        <c:varyColors val="1"/>
        <c:ser>
          <c:idx val="0"/>
          <c:order val="0"/>
          <c:dPt>
            <c:idx val="0"/>
            <c:bubble3D val="0"/>
            <c:explosion val="11"/>
            <c:spPr>
              <a:solidFill>
                <a:schemeClr val="dk1">
                  <a:tint val="885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1-7F7F-41CC-A7F2-8405409C1C59}"/>
              </c:ext>
            </c:extLst>
          </c:dPt>
          <c:dPt>
            <c:idx val="1"/>
            <c:bubble3D val="0"/>
            <c:spPr>
              <a:solidFill>
                <a:schemeClr val="dk1">
                  <a:tint val="55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3-7F7F-41CC-A7F2-8405409C1C59}"/>
              </c:ext>
            </c:extLst>
          </c:dPt>
          <c:cat>
            <c:strRef>
              <c:f>Sheet1!$A$17:$A$18</c:f>
              <c:strCache>
                <c:ptCount val="2"/>
                <c:pt idx="0">
                  <c:v>Regression</c:v>
                </c:pt>
                <c:pt idx="1">
                  <c:v>Classification</c:v>
                </c:pt>
              </c:strCache>
            </c:strRef>
          </c:cat>
          <c:val>
            <c:numRef>
              <c:f>Sheet1!$B$17:$B$18</c:f>
              <c:numCache>
                <c:formatCode>General</c:formatCode>
                <c:ptCount val="2"/>
                <c:pt idx="0">
                  <c:v>79</c:v>
                </c:pt>
                <c:pt idx="1">
                  <c:v>104</c:v>
                </c:pt>
              </c:numCache>
            </c:numRef>
          </c:val>
          <c:extLst>
            <c:ext xmlns:c16="http://schemas.microsoft.com/office/drawing/2014/chart" uri="{C3380CC4-5D6E-409C-BE32-E72D297353CC}">
              <c16:uniqueId val="{00000004-7F7F-41CC-A7F2-8405409C1C59}"/>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2.7092404450895016E-2"/>
          <c:y val="0"/>
          <c:w val="0.95742622157716495"/>
          <c:h val="0.83737491833552935"/>
        </c:manualLayout>
      </c:layout>
      <c:pie3DChart>
        <c:varyColors val="1"/>
        <c:ser>
          <c:idx val="0"/>
          <c:order val="0"/>
          <c:explosion val="16"/>
          <c:dPt>
            <c:idx val="0"/>
            <c:bubble3D val="0"/>
            <c:spPr>
              <a:solidFill>
                <a:schemeClr val="dk1">
                  <a:tint val="885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1-A3AF-492C-ABE8-591A3620417A}"/>
              </c:ext>
            </c:extLst>
          </c:dPt>
          <c:dPt>
            <c:idx val="1"/>
            <c:bubble3D val="0"/>
            <c:spPr>
              <a:solidFill>
                <a:schemeClr val="dk1">
                  <a:tint val="55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3-A3AF-492C-ABE8-591A3620417A}"/>
              </c:ext>
            </c:extLst>
          </c:dPt>
          <c:dPt>
            <c:idx val="2"/>
            <c:bubble3D val="0"/>
            <c:spPr>
              <a:solidFill>
                <a:schemeClr val="dk1">
                  <a:tint val="75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5-A3AF-492C-ABE8-591A3620417A}"/>
              </c:ext>
            </c:extLst>
          </c:dPt>
          <c:cat>
            <c:strRef>
              <c:f>Sheet1!$A$12:$A$14</c:f>
              <c:strCache>
                <c:ptCount val="3"/>
                <c:pt idx="0">
                  <c:v>Regression</c:v>
                </c:pt>
                <c:pt idx="1">
                  <c:v>Classification</c:v>
                </c:pt>
                <c:pt idx="2">
                  <c:v>Biomech</c:v>
                </c:pt>
              </c:strCache>
            </c:strRef>
          </c:cat>
          <c:val>
            <c:numRef>
              <c:f>Sheet1!$B$12:$B$14</c:f>
              <c:numCache>
                <c:formatCode>General</c:formatCode>
                <c:ptCount val="3"/>
                <c:pt idx="0">
                  <c:v>33</c:v>
                </c:pt>
                <c:pt idx="1">
                  <c:v>104</c:v>
                </c:pt>
                <c:pt idx="2">
                  <c:v>46</c:v>
                </c:pt>
              </c:numCache>
            </c:numRef>
          </c:val>
          <c:extLst>
            <c:ext xmlns:c16="http://schemas.microsoft.com/office/drawing/2014/chart" uri="{C3380CC4-5D6E-409C-BE32-E72D297353CC}">
              <c16:uniqueId val="{00000006-A3AF-492C-ABE8-591A3620417A}"/>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2.9058599150873204E-2"/>
          <c:y val="2.8402370392752847E-2"/>
          <c:w val="0.97094140084912683"/>
          <c:h val="0.82748330646331592"/>
        </c:manualLayout>
      </c:layout>
      <c:pie3DChart>
        <c:varyColors val="1"/>
        <c:ser>
          <c:idx val="0"/>
          <c:order val="0"/>
          <c:explosion val="25"/>
          <c:dPt>
            <c:idx val="0"/>
            <c:bubble3D val="0"/>
            <c:spPr>
              <a:gradFill rotWithShape="1">
                <a:gsLst>
                  <a:gs pos="0">
                    <a:schemeClr val="dk1">
                      <a:tint val="88500"/>
                      <a:satMod val="103000"/>
                      <a:lumMod val="102000"/>
                      <a:tint val="94000"/>
                    </a:schemeClr>
                  </a:gs>
                  <a:gs pos="50000">
                    <a:schemeClr val="dk1">
                      <a:tint val="88500"/>
                      <a:satMod val="110000"/>
                      <a:lumMod val="100000"/>
                      <a:shade val="100000"/>
                    </a:schemeClr>
                  </a:gs>
                  <a:gs pos="100000">
                    <a:schemeClr val="dk1">
                      <a:tint val="88500"/>
                      <a:lumMod val="99000"/>
                      <a:satMod val="120000"/>
                      <a:shade val="78000"/>
                    </a:schemeClr>
                  </a:gs>
                </a:gsLst>
                <a:lin ang="5400000" scaled="0"/>
              </a:gradFill>
              <a:ln>
                <a:noFill/>
              </a:ln>
              <a:effectLst/>
              <a:sp3d/>
            </c:spPr>
            <c:extLst>
              <c:ext xmlns:c16="http://schemas.microsoft.com/office/drawing/2014/chart" uri="{C3380CC4-5D6E-409C-BE32-E72D297353CC}">
                <c16:uniqueId val="{00000001-E468-48C3-8126-6A240AB04DA9}"/>
              </c:ext>
            </c:extLst>
          </c:dPt>
          <c:dPt>
            <c:idx val="1"/>
            <c:bubble3D val="0"/>
            <c:spPr>
              <a:gradFill rotWithShape="1">
                <a:gsLst>
                  <a:gs pos="0">
                    <a:schemeClr val="dk1">
                      <a:tint val="55000"/>
                      <a:satMod val="103000"/>
                      <a:lumMod val="102000"/>
                      <a:tint val="94000"/>
                    </a:schemeClr>
                  </a:gs>
                  <a:gs pos="50000">
                    <a:schemeClr val="dk1">
                      <a:tint val="55000"/>
                      <a:satMod val="110000"/>
                      <a:lumMod val="100000"/>
                      <a:shade val="100000"/>
                    </a:schemeClr>
                  </a:gs>
                  <a:gs pos="100000">
                    <a:schemeClr val="dk1">
                      <a:tint val="55000"/>
                      <a:lumMod val="99000"/>
                      <a:satMod val="120000"/>
                      <a:shade val="78000"/>
                    </a:schemeClr>
                  </a:gs>
                </a:gsLst>
                <a:lin ang="5400000" scaled="0"/>
              </a:gradFill>
              <a:ln>
                <a:noFill/>
              </a:ln>
              <a:effectLst/>
              <a:sp3d/>
            </c:spPr>
            <c:extLst>
              <c:ext xmlns:c16="http://schemas.microsoft.com/office/drawing/2014/chart" uri="{C3380CC4-5D6E-409C-BE32-E72D297353CC}">
                <c16:uniqueId val="{00000003-E468-48C3-8126-6A240AB04DA9}"/>
              </c:ext>
            </c:extLst>
          </c:dPt>
          <c:dPt>
            <c:idx val="2"/>
            <c:bubble3D val="0"/>
            <c:spPr>
              <a:gradFill rotWithShape="1">
                <a:gsLst>
                  <a:gs pos="0">
                    <a:schemeClr val="dk1">
                      <a:tint val="75000"/>
                      <a:satMod val="103000"/>
                      <a:lumMod val="102000"/>
                      <a:tint val="94000"/>
                    </a:schemeClr>
                  </a:gs>
                  <a:gs pos="50000">
                    <a:schemeClr val="dk1">
                      <a:tint val="75000"/>
                      <a:satMod val="110000"/>
                      <a:lumMod val="100000"/>
                      <a:shade val="100000"/>
                    </a:schemeClr>
                  </a:gs>
                  <a:gs pos="100000">
                    <a:schemeClr val="dk1">
                      <a:tint val="75000"/>
                      <a:lumMod val="99000"/>
                      <a:satMod val="120000"/>
                      <a:shade val="78000"/>
                    </a:schemeClr>
                  </a:gs>
                </a:gsLst>
                <a:lin ang="5400000" scaled="0"/>
              </a:gradFill>
              <a:ln>
                <a:noFill/>
              </a:ln>
              <a:effectLst/>
              <a:sp3d/>
            </c:spPr>
            <c:extLst>
              <c:ext xmlns:c16="http://schemas.microsoft.com/office/drawing/2014/chart" uri="{C3380CC4-5D6E-409C-BE32-E72D297353CC}">
                <c16:uniqueId val="{00000005-E468-48C3-8126-6A240AB04DA9}"/>
              </c:ext>
            </c:extLst>
          </c:dPt>
          <c:dPt>
            <c:idx val="3"/>
            <c:bubble3D val="0"/>
            <c:spPr>
              <a:gradFill rotWithShape="1">
                <a:gsLst>
                  <a:gs pos="0">
                    <a:schemeClr val="dk1">
                      <a:tint val="98500"/>
                      <a:satMod val="103000"/>
                      <a:lumMod val="102000"/>
                      <a:tint val="94000"/>
                    </a:schemeClr>
                  </a:gs>
                  <a:gs pos="50000">
                    <a:schemeClr val="dk1">
                      <a:tint val="98500"/>
                      <a:satMod val="110000"/>
                      <a:lumMod val="100000"/>
                      <a:shade val="100000"/>
                    </a:schemeClr>
                  </a:gs>
                  <a:gs pos="100000">
                    <a:schemeClr val="dk1">
                      <a:tint val="98500"/>
                      <a:lumMod val="99000"/>
                      <a:satMod val="120000"/>
                      <a:shade val="78000"/>
                    </a:schemeClr>
                  </a:gs>
                </a:gsLst>
                <a:lin ang="5400000" scaled="0"/>
              </a:gradFill>
              <a:ln>
                <a:noFill/>
              </a:ln>
              <a:effectLst/>
              <a:sp3d/>
            </c:spPr>
            <c:extLst>
              <c:ext xmlns:c16="http://schemas.microsoft.com/office/drawing/2014/chart" uri="{C3380CC4-5D6E-409C-BE32-E72D297353CC}">
                <c16:uniqueId val="{00000007-E468-48C3-8126-6A240AB04DA9}"/>
              </c:ext>
            </c:extLst>
          </c:dPt>
          <c:dPt>
            <c:idx val="4"/>
            <c:bubble3D val="0"/>
            <c:spPr>
              <a:gradFill rotWithShape="1">
                <a:gsLst>
                  <a:gs pos="0">
                    <a:schemeClr val="dk1">
                      <a:tint val="30000"/>
                      <a:satMod val="103000"/>
                      <a:lumMod val="102000"/>
                      <a:tint val="94000"/>
                    </a:schemeClr>
                  </a:gs>
                  <a:gs pos="50000">
                    <a:schemeClr val="dk1">
                      <a:tint val="30000"/>
                      <a:satMod val="110000"/>
                      <a:lumMod val="100000"/>
                      <a:shade val="100000"/>
                    </a:schemeClr>
                  </a:gs>
                  <a:gs pos="100000">
                    <a:schemeClr val="dk1">
                      <a:tint val="30000"/>
                      <a:lumMod val="99000"/>
                      <a:satMod val="120000"/>
                      <a:shade val="78000"/>
                    </a:schemeClr>
                  </a:gs>
                </a:gsLst>
                <a:lin ang="5400000" scaled="0"/>
              </a:gradFill>
              <a:ln>
                <a:noFill/>
              </a:ln>
              <a:effectLst/>
              <a:sp3d/>
            </c:spPr>
            <c:extLst>
              <c:ext xmlns:c16="http://schemas.microsoft.com/office/drawing/2014/chart" uri="{C3380CC4-5D6E-409C-BE32-E72D297353CC}">
                <c16:uniqueId val="{00000009-E468-48C3-8126-6A240AB04DA9}"/>
              </c:ext>
            </c:extLst>
          </c:dPt>
          <c:cat>
            <c:strRef>
              <c:f>Sheet1!$A$2:$A$6</c:f>
              <c:strCache>
                <c:ptCount val="5"/>
                <c:pt idx="0">
                  <c:v>Athletics</c:v>
                </c:pt>
                <c:pt idx="1">
                  <c:v>Gym</c:v>
                </c:pt>
                <c:pt idx="2">
                  <c:v>Running/side stepping</c:v>
                </c:pt>
                <c:pt idx="3">
                  <c:v>Ski jumping</c:v>
                </c:pt>
                <c:pt idx="4">
                  <c:v>Swimming</c:v>
                </c:pt>
              </c:strCache>
            </c:strRef>
          </c:cat>
          <c:val>
            <c:numRef>
              <c:f>Sheet1!$B$2:$B$6</c:f>
              <c:numCache>
                <c:formatCode>General</c:formatCode>
                <c:ptCount val="5"/>
                <c:pt idx="0">
                  <c:v>1</c:v>
                </c:pt>
                <c:pt idx="1">
                  <c:v>8</c:v>
                </c:pt>
                <c:pt idx="2">
                  <c:v>31</c:v>
                </c:pt>
                <c:pt idx="3">
                  <c:v>2</c:v>
                </c:pt>
                <c:pt idx="4">
                  <c:v>3</c:v>
                </c:pt>
              </c:numCache>
            </c:numRef>
          </c:val>
          <c:extLst>
            <c:ext xmlns:c16="http://schemas.microsoft.com/office/drawing/2014/chart" uri="{C3380CC4-5D6E-409C-BE32-E72D297353CC}">
              <c16:uniqueId val="{0000000A-E468-48C3-8126-6A240AB04DA9}"/>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6">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omments/modernComment_126_5910EAA0.xml><?xml version="1.0" encoding="utf-8"?>
<p188:cmLst xmlns:a="http://schemas.openxmlformats.org/drawingml/2006/main" xmlns:r="http://schemas.openxmlformats.org/officeDocument/2006/relationships" xmlns:p188="http://schemas.microsoft.com/office/powerpoint/2018/8/main">
  <p188:cm id="{87859977-22C9-467A-B06E-EA50545B2108}" authorId="{98E6E082-019F-6459-E6FD-1A86B02752BC}" created="2024-07-09T15:00:58.666">
    <ac:txMkLst xmlns:ac="http://schemas.microsoft.com/office/drawing/2013/main/command">
      <pc:docMk xmlns:pc="http://schemas.microsoft.com/office/powerpoint/2013/main/command"/>
      <pc:sldMk xmlns:pc="http://schemas.microsoft.com/office/powerpoint/2013/main/command" cId="1494280864" sldId="294"/>
      <ac:spMk id="87" creationId="{D3BD534C-1A52-67E7-CACA-BA75EFED3999}"/>
      <ac:txMk cp="64" len="1">
        <ac:context len="160" hash="1228155084"/>
      </ac:txMk>
    </ac:txMkLst>
    <p188:pos x="6819417" y="260430"/>
    <p188:txBody>
      <a:bodyPr/>
      <a:lstStyle/>
      <a:p>
        <a:r>
          <a:rPr lang="en-US"/>
          <a:t>ich denke das muss 28 heissen</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BD007F-429A-4606-B303-BCD5D5D63AB4}" type="doc">
      <dgm:prSet loTypeId="urn:microsoft.com/office/officeart/2005/8/layout/venn2" loCatId="relationship" qsTypeId="urn:microsoft.com/office/officeart/2005/8/quickstyle/simple2" qsCatId="simple" csTypeId="urn:microsoft.com/office/officeart/2005/8/colors/accent1_2" csCatId="accent1" phldr="1"/>
      <dgm:spPr/>
      <dgm:t>
        <a:bodyPr/>
        <a:lstStyle/>
        <a:p>
          <a:endParaRPr lang="en-NL"/>
        </a:p>
      </dgm:t>
    </dgm:pt>
    <dgm:pt modelId="{313E42BD-5240-4A65-82A8-3262514B5252}">
      <dgm:prSet phldrT="[Text]" custT="1"/>
      <dgm:spPr>
        <a:solidFill>
          <a:schemeClr val="tx2">
            <a:lumMod val="75000"/>
          </a:schemeClr>
        </a:solidFill>
      </dgm:spPr>
      <dgm:t>
        <a:bodyPr/>
        <a:lstStyle/>
        <a:p>
          <a:r>
            <a:rPr lang="en-US" sz="1400" dirty="0"/>
            <a:t>Artificial Intelligence</a:t>
          </a:r>
          <a:endParaRPr lang="en-NL" sz="1400" dirty="0"/>
        </a:p>
      </dgm:t>
    </dgm:pt>
    <dgm:pt modelId="{8A329352-85DF-476A-9254-8B0382A32602}" type="parTrans" cxnId="{4E34E15A-921B-4C26-B99A-5BEC3B7C96EF}">
      <dgm:prSet/>
      <dgm:spPr/>
      <dgm:t>
        <a:bodyPr/>
        <a:lstStyle/>
        <a:p>
          <a:endParaRPr lang="en-NL"/>
        </a:p>
      </dgm:t>
    </dgm:pt>
    <dgm:pt modelId="{147467EE-CF15-4A80-9971-A376F7578BFB}" type="sibTrans" cxnId="{4E34E15A-921B-4C26-B99A-5BEC3B7C96EF}">
      <dgm:prSet/>
      <dgm:spPr/>
      <dgm:t>
        <a:bodyPr/>
        <a:lstStyle/>
        <a:p>
          <a:endParaRPr lang="en-NL"/>
        </a:p>
      </dgm:t>
    </dgm:pt>
    <dgm:pt modelId="{8935DC90-4184-4564-9219-2E3DB3BE0909}">
      <dgm:prSet phldrT="[Text]" custT="1"/>
      <dgm:spPr>
        <a:solidFill>
          <a:schemeClr val="tx2">
            <a:lumMod val="60000"/>
            <a:lumOff val="40000"/>
          </a:schemeClr>
        </a:solidFill>
      </dgm:spPr>
      <dgm:t>
        <a:bodyPr/>
        <a:lstStyle/>
        <a:p>
          <a:r>
            <a:rPr lang="en-US" sz="1400" dirty="0"/>
            <a:t>Machine Learning</a:t>
          </a:r>
          <a:endParaRPr lang="en-NL" sz="1400" dirty="0"/>
        </a:p>
      </dgm:t>
    </dgm:pt>
    <dgm:pt modelId="{4C29B675-0A51-4F5F-9EE2-0D501F5C1C86}" type="parTrans" cxnId="{9D1D86C6-0EE6-4E11-AD57-73410EA6566C}">
      <dgm:prSet/>
      <dgm:spPr/>
      <dgm:t>
        <a:bodyPr/>
        <a:lstStyle/>
        <a:p>
          <a:endParaRPr lang="en-NL"/>
        </a:p>
      </dgm:t>
    </dgm:pt>
    <dgm:pt modelId="{38C42BB4-2334-446C-8E99-AD3FBC7B650E}" type="sibTrans" cxnId="{9D1D86C6-0EE6-4E11-AD57-73410EA6566C}">
      <dgm:prSet/>
      <dgm:spPr/>
      <dgm:t>
        <a:bodyPr/>
        <a:lstStyle/>
        <a:p>
          <a:endParaRPr lang="en-NL"/>
        </a:p>
      </dgm:t>
    </dgm:pt>
    <dgm:pt modelId="{9C228030-E2A5-4E87-A5C3-6BE7EB4A5893}">
      <dgm:prSet phldrT="[Text]" custT="1"/>
      <dgm:spPr>
        <a:solidFill>
          <a:schemeClr val="accent2">
            <a:lumMod val="75000"/>
          </a:schemeClr>
        </a:solidFill>
      </dgm:spPr>
      <dgm:t>
        <a:bodyPr/>
        <a:lstStyle/>
        <a:p>
          <a:r>
            <a:rPr lang="en-US" sz="1400" dirty="0"/>
            <a:t>Deep Learning</a:t>
          </a:r>
          <a:endParaRPr lang="en-NL" sz="1400" dirty="0"/>
        </a:p>
      </dgm:t>
    </dgm:pt>
    <dgm:pt modelId="{9B43FE5A-6163-49AA-9D1B-975BA5AC81BA}" type="parTrans" cxnId="{57A3452C-B001-489C-A1A4-EC48D75D1F14}">
      <dgm:prSet/>
      <dgm:spPr/>
      <dgm:t>
        <a:bodyPr/>
        <a:lstStyle/>
        <a:p>
          <a:endParaRPr lang="en-NL"/>
        </a:p>
      </dgm:t>
    </dgm:pt>
    <dgm:pt modelId="{FF82F135-E1AB-4B04-B4F7-3E10686B91ED}" type="sibTrans" cxnId="{57A3452C-B001-489C-A1A4-EC48D75D1F14}">
      <dgm:prSet/>
      <dgm:spPr/>
      <dgm:t>
        <a:bodyPr/>
        <a:lstStyle/>
        <a:p>
          <a:endParaRPr lang="en-NL"/>
        </a:p>
      </dgm:t>
    </dgm:pt>
    <dgm:pt modelId="{15B57BDB-BAFA-4C0E-A1EB-4CDF30A68ECB}" type="pres">
      <dgm:prSet presAssocID="{91BD007F-429A-4606-B303-BCD5D5D63AB4}" presName="Name0" presStyleCnt="0">
        <dgm:presLayoutVars>
          <dgm:chMax val="7"/>
          <dgm:resizeHandles val="exact"/>
        </dgm:presLayoutVars>
      </dgm:prSet>
      <dgm:spPr/>
    </dgm:pt>
    <dgm:pt modelId="{D296364F-FCF7-46A6-8337-2765B45DB793}" type="pres">
      <dgm:prSet presAssocID="{91BD007F-429A-4606-B303-BCD5D5D63AB4}" presName="comp1" presStyleCnt="0"/>
      <dgm:spPr/>
    </dgm:pt>
    <dgm:pt modelId="{21A8BED1-91C6-41FC-8B47-8546B7536747}" type="pres">
      <dgm:prSet presAssocID="{91BD007F-429A-4606-B303-BCD5D5D63AB4}" presName="circle1" presStyleLbl="node1" presStyleIdx="0" presStyleCnt="3"/>
      <dgm:spPr/>
    </dgm:pt>
    <dgm:pt modelId="{1C8BCDD7-CCCF-4D65-BF87-1D741A78B71E}" type="pres">
      <dgm:prSet presAssocID="{91BD007F-429A-4606-B303-BCD5D5D63AB4}" presName="c1text" presStyleLbl="node1" presStyleIdx="0" presStyleCnt="3">
        <dgm:presLayoutVars>
          <dgm:bulletEnabled val="1"/>
        </dgm:presLayoutVars>
      </dgm:prSet>
      <dgm:spPr/>
    </dgm:pt>
    <dgm:pt modelId="{989242A5-B059-43BA-ACD4-7623512C3CCE}" type="pres">
      <dgm:prSet presAssocID="{91BD007F-429A-4606-B303-BCD5D5D63AB4}" presName="comp2" presStyleCnt="0"/>
      <dgm:spPr/>
    </dgm:pt>
    <dgm:pt modelId="{2B3C898F-BF50-443D-9F9B-B56EEAF1EC87}" type="pres">
      <dgm:prSet presAssocID="{91BD007F-429A-4606-B303-BCD5D5D63AB4}" presName="circle2" presStyleLbl="node1" presStyleIdx="1" presStyleCnt="3"/>
      <dgm:spPr/>
    </dgm:pt>
    <dgm:pt modelId="{2D9DCC93-BC31-44FE-ABF6-801664B57CA9}" type="pres">
      <dgm:prSet presAssocID="{91BD007F-429A-4606-B303-BCD5D5D63AB4}" presName="c2text" presStyleLbl="node1" presStyleIdx="1" presStyleCnt="3">
        <dgm:presLayoutVars>
          <dgm:bulletEnabled val="1"/>
        </dgm:presLayoutVars>
      </dgm:prSet>
      <dgm:spPr/>
    </dgm:pt>
    <dgm:pt modelId="{823165F9-C459-4B2D-9608-98AE3EEAE42B}" type="pres">
      <dgm:prSet presAssocID="{91BD007F-429A-4606-B303-BCD5D5D63AB4}" presName="comp3" presStyleCnt="0"/>
      <dgm:spPr/>
    </dgm:pt>
    <dgm:pt modelId="{549D210F-F6E7-4A9B-A01E-C7F957621D11}" type="pres">
      <dgm:prSet presAssocID="{91BD007F-429A-4606-B303-BCD5D5D63AB4}" presName="circle3" presStyleLbl="node1" presStyleIdx="2" presStyleCnt="3"/>
      <dgm:spPr/>
    </dgm:pt>
    <dgm:pt modelId="{F6855B78-8E5B-44A2-A01B-EE77A33487B8}" type="pres">
      <dgm:prSet presAssocID="{91BD007F-429A-4606-B303-BCD5D5D63AB4}" presName="c3text" presStyleLbl="node1" presStyleIdx="2" presStyleCnt="3">
        <dgm:presLayoutVars>
          <dgm:bulletEnabled val="1"/>
        </dgm:presLayoutVars>
      </dgm:prSet>
      <dgm:spPr/>
    </dgm:pt>
  </dgm:ptLst>
  <dgm:cxnLst>
    <dgm:cxn modelId="{57A3452C-B001-489C-A1A4-EC48D75D1F14}" srcId="{91BD007F-429A-4606-B303-BCD5D5D63AB4}" destId="{9C228030-E2A5-4E87-A5C3-6BE7EB4A5893}" srcOrd="2" destOrd="0" parTransId="{9B43FE5A-6163-49AA-9D1B-975BA5AC81BA}" sibTransId="{FF82F135-E1AB-4B04-B4F7-3E10686B91ED}"/>
    <dgm:cxn modelId="{DC947263-A68D-4B80-9833-502BE226CF2D}" type="presOf" srcId="{9C228030-E2A5-4E87-A5C3-6BE7EB4A5893}" destId="{549D210F-F6E7-4A9B-A01E-C7F957621D11}" srcOrd="0" destOrd="0" presId="urn:microsoft.com/office/officeart/2005/8/layout/venn2"/>
    <dgm:cxn modelId="{4E34E15A-921B-4C26-B99A-5BEC3B7C96EF}" srcId="{91BD007F-429A-4606-B303-BCD5D5D63AB4}" destId="{313E42BD-5240-4A65-82A8-3262514B5252}" srcOrd="0" destOrd="0" parTransId="{8A329352-85DF-476A-9254-8B0382A32602}" sibTransId="{147467EE-CF15-4A80-9971-A376F7578BFB}"/>
    <dgm:cxn modelId="{7C61E682-DD0C-4A8C-8289-9C7A6D0EF94F}" type="presOf" srcId="{313E42BD-5240-4A65-82A8-3262514B5252}" destId="{21A8BED1-91C6-41FC-8B47-8546B7536747}" srcOrd="0" destOrd="0" presId="urn:microsoft.com/office/officeart/2005/8/layout/venn2"/>
    <dgm:cxn modelId="{422E6DA7-51D8-4841-B2CC-DCBD8BCEC45A}" type="presOf" srcId="{8935DC90-4184-4564-9219-2E3DB3BE0909}" destId="{2D9DCC93-BC31-44FE-ABF6-801664B57CA9}" srcOrd="1" destOrd="0" presId="urn:microsoft.com/office/officeart/2005/8/layout/venn2"/>
    <dgm:cxn modelId="{9779E8A9-316D-4D98-9203-F0201F5A94F3}" type="presOf" srcId="{313E42BD-5240-4A65-82A8-3262514B5252}" destId="{1C8BCDD7-CCCF-4D65-BF87-1D741A78B71E}" srcOrd="1" destOrd="0" presId="urn:microsoft.com/office/officeart/2005/8/layout/venn2"/>
    <dgm:cxn modelId="{9D1D86C6-0EE6-4E11-AD57-73410EA6566C}" srcId="{91BD007F-429A-4606-B303-BCD5D5D63AB4}" destId="{8935DC90-4184-4564-9219-2E3DB3BE0909}" srcOrd="1" destOrd="0" parTransId="{4C29B675-0A51-4F5F-9EE2-0D501F5C1C86}" sibTransId="{38C42BB4-2334-446C-8E99-AD3FBC7B650E}"/>
    <dgm:cxn modelId="{85F2F5CC-8F81-4F92-804A-FAC9EF9354AA}" type="presOf" srcId="{9C228030-E2A5-4E87-A5C3-6BE7EB4A5893}" destId="{F6855B78-8E5B-44A2-A01B-EE77A33487B8}" srcOrd="1" destOrd="0" presId="urn:microsoft.com/office/officeart/2005/8/layout/venn2"/>
    <dgm:cxn modelId="{008302E5-3F85-4061-B631-EF8405B3B258}" type="presOf" srcId="{91BD007F-429A-4606-B303-BCD5D5D63AB4}" destId="{15B57BDB-BAFA-4C0E-A1EB-4CDF30A68ECB}" srcOrd="0" destOrd="0" presId="urn:microsoft.com/office/officeart/2005/8/layout/venn2"/>
    <dgm:cxn modelId="{C065F9E6-0A3A-4587-9542-6F0FD5AAD710}" type="presOf" srcId="{8935DC90-4184-4564-9219-2E3DB3BE0909}" destId="{2B3C898F-BF50-443D-9F9B-B56EEAF1EC87}" srcOrd="0" destOrd="0" presId="urn:microsoft.com/office/officeart/2005/8/layout/venn2"/>
    <dgm:cxn modelId="{844EA8BF-9D01-43E2-ABAC-E82A92648F48}" type="presParOf" srcId="{15B57BDB-BAFA-4C0E-A1EB-4CDF30A68ECB}" destId="{D296364F-FCF7-46A6-8337-2765B45DB793}" srcOrd="0" destOrd="0" presId="urn:microsoft.com/office/officeart/2005/8/layout/venn2"/>
    <dgm:cxn modelId="{B4D1EAFF-4EE2-4F9D-B982-35627C2902C2}" type="presParOf" srcId="{D296364F-FCF7-46A6-8337-2765B45DB793}" destId="{21A8BED1-91C6-41FC-8B47-8546B7536747}" srcOrd="0" destOrd="0" presId="urn:microsoft.com/office/officeart/2005/8/layout/venn2"/>
    <dgm:cxn modelId="{8D248688-E17B-4178-9F0F-F90E0D623FB2}" type="presParOf" srcId="{D296364F-FCF7-46A6-8337-2765B45DB793}" destId="{1C8BCDD7-CCCF-4D65-BF87-1D741A78B71E}" srcOrd="1" destOrd="0" presId="urn:microsoft.com/office/officeart/2005/8/layout/venn2"/>
    <dgm:cxn modelId="{EA224FE7-10EE-4290-A0FC-A7B12BDD31F3}" type="presParOf" srcId="{15B57BDB-BAFA-4C0E-A1EB-4CDF30A68ECB}" destId="{989242A5-B059-43BA-ACD4-7623512C3CCE}" srcOrd="1" destOrd="0" presId="urn:microsoft.com/office/officeart/2005/8/layout/venn2"/>
    <dgm:cxn modelId="{5C39C310-D841-4259-853F-0E374734B40F}" type="presParOf" srcId="{989242A5-B059-43BA-ACD4-7623512C3CCE}" destId="{2B3C898F-BF50-443D-9F9B-B56EEAF1EC87}" srcOrd="0" destOrd="0" presId="urn:microsoft.com/office/officeart/2005/8/layout/venn2"/>
    <dgm:cxn modelId="{0516268C-DDFA-49FD-A03A-5F8BFF98DB1C}" type="presParOf" srcId="{989242A5-B059-43BA-ACD4-7623512C3CCE}" destId="{2D9DCC93-BC31-44FE-ABF6-801664B57CA9}" srcOrd="1" destOrd="0" presId="urn:microsoft.com/office/officeart/2005/8/layout/venn2"/>
    <dgm:cxn modelId="{24A1B4FD-790E-44EE-9373-7D1D6E790083}" type="presParOf" srcId="{15B57BDB-BAFA-4C0E-A1EB-4CDF30A68ECB}" destId="{823165F9-C459-4B2D-9608-98AE3EEAE42B}" srcOrd="2" destOrd="0" presId="urn:microsoft.com/office/officeart/2005/8/layout/venn2"/>
    <dgm:cxn modelId="{2B9804E1-BE48-48BE-A577-29FE3806AA02}" type="presParOf" srcId="{823165F9-C459-4B2D-9608-98AE3EEAE42B}" destId="{549D210F-F6E7-4A9B-A01E-C7F957621D11}" srcOrd="0" destOrd="0" presId="urn:microsoft.com/office/officeart/2005/8/layout/venn2"/>
    <dgm:cxn modelId="{2732B2C7-3AD3-420F-9DC3-41E55A965E86}" type="presParOf" srcId="{823165F9-C459-4B2D-9608-98AE3EEAE42B}" destId="{F6855B78-8E5B-44A2-A01B-EE77A33487B8}"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BCBBD6-CE1C-4A3D-A776-DF1001CF6D4A}"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NL"/>
        </a:p>
      </dgm:t>
    </dgm:pt>
    <dgm:pt modelId="{31893918-7369-40D0-A413-F2EF78B34B6F}">
      <dgm:prSet phldrT="[Text]"/>
      <dgm:spPr>
        <a:solidFill>
          <a:schemeClr val="accent2">
            <a:lumMod val="75000"/>
          </a:schemeClr>
        </a:solidFill>
      </dgm:spPr>
      <dgm:t>
        <a:bodyPr/>
        <a:lstStyle/>
        <a:p>
          <a:r>
            <a:rPr lang="en-US" dirty="0"/>
            <a:t>Artificial Intelligence</a:t>
          </a:r>
          <a:endParaRPr lang="en-NL" dirty="0"/>
        </a:p>
      </dgm:t>
    </dgm:pt>
    <dgm:pt modelId="{A5F66D12-01F0-461A-9C3C-EDD369DE0BDA}" type="parTrans" cxnId="{C9B96B2C-C209-4963-A264-0CF1183626D7}">
      <dgm:prSet/>
      <dgm:spPr/>
      <dgm:t>
        <a:bodyPr/>
        <a:lstStyle/>
        <a:p>
          <a:endParaRPr lang="en-NL"/>
        </a:p>
      </dgm:t>
    </dgm:pt>
    <dgm:pt modelId="{89814C97-A4C1-42DB-835A-3431C369FB56}" type="sibTrans" cxnId="{C9B96B2C-C209-4963-A264-0CF1183626D7}">
      <dgm:prSet/>
      <dgm:spPr/>
      <dgm:t>
        <a:bodyPr/>
        <a:lstStyle/>
        <a:p>
          <a:endParaRPr lang="en-NL"/>
        </a:p>
      </dgm:t>
    </dgm:pt>
    <dgm:pt modelId="{1842DD9E-6A55-4B46-84B7-0C0579264C5D}">
      <dgm:prSet phldrT="[Text]" phldr="1"/>
      <dgm:spPr/>
      <dgm:t>
        <a:bodyPr/>
        <a:lstStyle/>
        <a:p>
          <a:endParaRPr lang="en-NL"/>
        </a:p>
      </dgm:t>
    </dgm:pt>
    <dgm:pt modelId="{EC4794B3-10D4-44C8-AF32-C813A3504E04}" type="parTrans" cxnId="{C81155B2-7D98-4777-AA28-79C76DE75AF2}">
      <dgm:prSet/>
      <dgm:spPr/>
      <dgm:t>
        <a:bodyPr/>
        <a:lstStyle/>
        <a:p>
          <a:endParaRPr lang="en-NL"/>
        </a:p>
      </dgm:t>
    </dgm:pt>
    <dgm:pt modelId="{D56D791E-F6B5-474B-B02B-900663B4D9E1}" type="sibTrans" cxnId="{C81155B2-7D98-4777-AA28-79C76DE75AF2}">
      <dgm:prSet/>
      <dgm:spPr/>
      <dgm:t>
        <a:bodyPr/>
        <a:lstStyle/>
        <a:p>
          <a:endParaRPr lang="en-NL"/>
        </a:p>
      </dgm:t>
    </dgm:pt>
    <dgm:pt modelId="{01184C88-ED48-406F-9C64-28DA216342B6}">
      <dgm:prSet phldrT="[Text]" custT="1"/>
      <dgm:spPr/>
      <dgm:t>
        <a:bodyPr/>
        <a:lstStyle/>
        <a:p>
          <a:pPr algn="l">
            <a:buNone/>
          </a:pPr>
          <a:r>
            <a:rPr lang="en-US" sz="1400" kern="1200" dirty="0">
              <a:solidFill>
                <a:srgbClr val="000000">
                  <a:hueOff val="0"/>
                  <a:satOff val="0"/>
                  <a:lumOff val="0"/>
                  <a:alphaOff val="0"/>
                </a:srgbClr>
              </a:solidFill>
              <a:latin typeface="Gill Sans MT" panose="020B0502020104020203"/>
              <a:ea typeface="+mn-ea"/>
              <a:cs typeface="+mn-cs"/>
            </a:rPr>
            <a:t>Technique which enables machines to </a:t>
          </a:r>
          <a:br>
            <a:rPr lang="en-US" sz="1400" kern="1200" dirty="0">
              <a:solidFill>
                <a:srgbClr val="000000">
                  <a:hueOff val="0"/>
                  <a:satOff val="0"/>
                  <a:lumOff val="0"/>
                  <a:alphaOff val="0"/>
                </a:srgbClr>
              </a:solidFill>
              <a:latin typeface="Gill Sans MT" panose="020B0502020104020203"/>
              <a:ea typeface="+mn-ea"/>
              <a:cs typeface="+mn-cs"/>
            </a:rPr>
          </a:br>
          <a:r>
            <a:rPr lang="en-US" sz="1400" kern="1200" dirty="0">
              <a:solidFill>
                <a:srgbClr val="000000">
                  <a:hueOff val="0"/>
                  <a:satOff val="0"/>
                  <a:lumOff val="0"/>
                  <a:alphaOff val="0"/>
                </a:srgbClr>
              </a:solidFill>
              <a:latin typeface="Gill Sans MT" panose="020B0502020104020203"/>
              <a:ea typeface="+mn-ea"/>
              <a:cs typeface="+mn-cs"/>
            </a:rPr>
            <a:t>mimic human behavior</a:t>
          </a:r>
          <a:endParaRPr lang="en-NL" sz="1400" kern="1200" dirty="0">
            <a:solidFill>
              <a:srgbClr val="000000">
                <a:hueOff val="0"/>
                <a:satOff val="0"/>
                <a:lumOff val="0"/>
                <a:alphaOff val="0"/>
              </a:srgbClr>
            </a:solidFill>
            <a:latin typeface="Gill Sans MT" panose="020B0502020104020203"/>
            <a:ea typeface="+mn-ea"/>
            <a:cs typeface="+mn-cs"/>
          </a:endParaRPr>
        </a:p>
      </dgm:t>
    </dgm:pt>
    <dgm:pt modelId="{2767EAE9-A363-4535-8539-D743DB86881A}" type="parTrans" cxnId="{1DF14A4D-03E3-448E-9D10-4B8E667639CA}">
      <dgm:prSet/>
      <dgm:spPr/>
      <dgm:t>
        <a:bodyPr/>
        <a:lstStyle/>
        <a:p>
          <a:endParaRPr lang="en-NL"/>
        </a:p>
      </dgm:t>
    </dgm:pt>
    <dgm:pt modelId="{771CEEB2-345A-418B-A23A-84B5612A71D9}" type="sibTrans" cxnId="{1DF14A4D-03E3-448E-9D10-4B8E667639CA}">
      <dgm:prSet/>
      <dgm:spPr/>
      <dgm:t>
        <a:bodyPr/>
        <a:lstStyle/>
        <a:p>
          <a:endParaRPr lang="en-NL"/>
        </a:p>
      </dgm:t>
    </dgm:pt>
    <dgm:pt modelId="{954FDD3D-E08C-428E-BDDD-293C2436120B}">
      <dgm:prSet phldrT="[Text]"/>
      <dgm:spPr>
        <a:solidFill>
          <a:schemeClr val="accent2">
            <a:lumMod val="75000"/>
          </a:schemeClr>
        </a:solidFill>
      </dgm:spPr>
      <dgm:t>
        <a:bodyPr/>
        <a:lstStyle/>
        <a:p>
          <a:r>
            <a:rPr lang="en-US" dirty="0"/>
            <a:t>Machine Learning</a:t>
          </a:r>
          <a:endParaRPr lang="en-NL" dirty="0"/>
        </a:p>
      </dgm:t>
    </dgm:pt>
    <dgm:pt modelId="{D21FC7CA-0E4A-49CF-9D70-38A29EAEC24F}" type="parTrans" cxnId="{DC0A9B21-857A-4C03-AA92-3543B21D608A}">
      <dgm:prSet/>
      <dgm:spPr/>
      <dgm:t>
        <a:bodyPr/>
        <a:lstStyle/>
        <a:p>
          <a:endParaRPr lang="en-NL"/>
        </a:p>
      </dgm:t>
    </dgm:pt>
    <dgm:pt modelId="{A9C0CB03-478C-4B56-AC9B-1FCA058CAAFE}" type="sibTrans" cxnId="{DC0A9B21-857A-4C03-AA92-3543B21D608A}">
      <dgm:prSet/>
      <dgm:spPr/>
      <dgm:t>
        <a:bodyPr/>
        <a:lstStyle/>
        <a:p>
          <a:endParaRPr lang="en-NL"/>
        </a:p>
      </dgm:t>
    </dgm:pt>
    <dgm:pt modelId="{147E73EB-1422-4DE9-B6A1-4CADB842FEEA}">
      <dgm:prSet phldrT="[Text]"/>
      <dgm:spPr/>
      <dgm:t>
        <a:bodyPr/>
        <a:lstStyle/>
        <a:p>
          <a:pPr>
            <a:buNone/>
          </a:pPr>
          <a:r>
            <a:rPr lang="en-US" dirty="0"/>
            <a:t>Subset if AI techniques which use statistical </a:t>
          </a:r>
          <a:br>
            <a:rPr lang="en-US" dirty="0"/>
          </a:br>
          <a:r>
            <a:rPr lang="en-US" dirty="0"/>
            <a:t>methods to enable machines to improve </a:t>
          </a:r>
          <a:br>
            <a:rPr lang="en-US" dirty="0"/>
          </a:br>
          <a:r>
            <a:rPr lang="en-US" dirty="0"/>
            <a:t>with experience</a:t>
          </a:r>
          <a:endParaRPr lang="en-NL" dirty="0"/>
        </a:p>
      </dgm:t>
    </dgm:pt>
    <dgm:pt modelId="{FA7D3A56-F148-4D79-9B5E-48410DF6FF3A}" type="parTrans" cxnId="{1E7B9017-2DC4-4B44-9405-923B1C9AC5DF}">
      <dgm:prSet/>
      <dgm:spPr/>
      <dgm:t>
        <a:bodyPr/>
        <a:lstStyle/>
        <a:p>
          <a:endParaRPr lang="en-NL"/>
        </a:p>
      </dgm:t>
    </dgm:pt>
    <dgm:pt modelId="{16083BD2-D153-4EDE-A796-EF0733D718CD}" type="sibTrans" cxnId="{1E7B9017-2DC4-4B44-9405-923B1C9AC5DF}">
      <dgm:prSet/>
      <dgm:spPr/>
      <dgm:t>
        <a:bodyPr/>
        <a:lstStyle/>
        <a:p>
          <a:endParaRPr lang="en-NL"/>
        </a:p>
      </dgm:t>
    </dgm:pt>
    <dgm:pt modelId="{DEA0D414-D9DF-4360-A1D1-F5C1ECB4DDDA}">
      <dgm:prSet phldrT="[Text]"/>
      <dgm:spPr>
        <a:solidFill>
          <a:schemeClr val="accent2">
            <a:lumMod val="75000"/>
          </a:schemeClr>
        </a:solidFill>
      </dgm:spPr>
      <dgm:t>
        <a:bodyPr/>
        <a:lstStyle/>
        <a:p>
          <a:r>
            <a:rPr lang="en-US" dirty="0"/>
            <a:t>Deep Learning</a:t>
          </a:r>
          <a:endParaRPr lang="en-NL" dirty="0"/>
        </a:p>
      </dgm:t>
    </dgm:pt>
    <dgm:pt modelId="{DD88B319-308F-4A1B-85C4-BB6E4EC4FF7C}" type="parTrans" cxnId="{00F637E2-462C-4531-A254-8E60CC3FECEC}">
      <dgm:prSet/>
      <dgm:spPr/>
      <dgm:t>
        <a:bodyPr/>
        <a:lstStyle/>
        <a:p>
          <a:endParaRPr lang="en-NL"/>
        </a:p>
      </dgm:t>
    </dgm:pt>
    <dgm:pt modelId="{0D898C31-AEF5-42EF-AC3F-CCE2D18C4BE8}" type="sibTrans" cxnId="{00F637E2-462C-4531-A254-8E60CC3FECEC}">
      <dgm:prSet/>
      <dgm:spPr/>
      <dgm:t>
        <a:bodyPr/>
        <a:lstStyle/>
        <a:p>
          <a:endParaRPr lang="en-NL"/>
        </a:p>
      </dgm:t>
    </dgm:pt>
    <dgm:pt modelId="{84649A11-12F2-40FF-A621-B278DD1FF516}">
      <dgm:prSet phldrT="[Text]" phldr="1"/>
      <dgm:spPr/>
      <dgm:t>
        <a:bodyPr/>
        <a:lstStyle/>
        <a:p>
          <a:endParaRPr lang="en-NL"/>
        </a:p>
      </dgm:t>
    </dgm:pt>
    <dgm:pt modelId="{21454719-0513-40D8-AA7D-B06B21EB05C4}" type="parTrans" cxnId="{45FC22AB-4829-4FDD-8E25-2F6AEC8EBA7E}">
      <dgm:prSet/>
      <dgm:spPr/>
      <dgm:t>
        <a:bodyPr/>
        <a:lstStyle/>
        <a:p>
          <a:endParaRPr lang="en-NL"/>
        </a:p>
      </dgm:t>
    </dgm:pt>
    <dgm:pt modelId="{EC3A2561-7EBB-4AE7-AA9A-89D8E6B3DAE5}" type="sibTrans" cxnId="{45FC22AB-4829-4FDD-8E25-2F6AEC8EBA7E}">
      <dgm:prSet/>
      <dgm:spPr/>
      <dgm:t>
        <a:bodyPr/>
        <a:lstStyle/>
        <a:p>
          <a:endParaRPr lang="en-NL"/>
        </a:p>
      </dgm:t>
    </dgm:pt>
    <dgm:pt modelId="{D097F94F-FA3C-43DF-999D-3940EB866B9B}">
      <dgm:prSet phldrT="[Text]"/>
      <dgm:spPr/>
      <dgm:t>
        <a:bodyPr/>
        <a:lstStyle/>
        <a:p>
          <a:pPr>
            <a:buNone/>
          </a:pPr>
          <a:r>
            <a:rPr lang="en-US" dirty="0"/>
            <a:t>Subset of ML which make the computation </a:t>
          </a:r>
          <a:br>
            <a:rPr lang="en-US" dirty="0"/>
          </a:br>
          <a:r>
            <a:rPr lang="en-US" dirty="0"/>
            <a:t>of multi-layer neural networks feasible</a:t>
          </a:r>
          <a:endParaRPr lang="en-NL" dirty="0"/>
        </a:p>
      </dgm:t>
    </dgm:pt>
    <dgm:pt modelId="{FE8ACE7F-37F4-4E46-89AF-2F32C8AA6FDA}" type="parTrans" cxnId="{2F924162-B81A-4795-8B10-62AC94999DB0}">
      <dgm:prSet/>
      <dgm:spPr/>
      <dgm:t>
        <a:bodyPr/>
        <a:lstStyle/>
        <a:p>
          <a:endParaRPr lang="en-NL"/>
        </a:p>
      </dgm:t>
    </dgm:pt>
    <dgm:pt modelId="{7FA691D9-45D0-4DDF-A656-C35C9DA05BEF}" type="sibTrans" cxnId="{2F924162-B81A-4795-8B10-62AC94999DB0}">
      <dgm:prSet/>
      <dgm:spPr/>
      <dgm:t>
        <a:bodyPr/>
        <a:lstStyle/>
        <a:p>
          <a:endParaRPr lang="en-NL"/>
        </a:p>
      </dgm:t>
    </dgm:pt>
    <dgm:pt modelId="{A5D8D69E-5E7E-4E56-8AFE-4E070ACC6314}">
      <dgm:prSet phldrT="[Text]" phldr="1"/>
      <dgm:spPr/>
      <dgm:t>
        <a:bodyPr/>
        <a:lstStyle/>
        <a:p>
          <a:endParaRPr lang="en-NL" dirty="0"/>
        </a:p>
      </dgm:t>
    </dgm:pt>
    <dgm:pt modelId="{7A326CE6-EB6C-4DA3-BDD3-3DEB9C8F8884}" type="sibTrans" cxnId="{EDB45BDC-5501-46B9-8000-E64409978BB4}">
      <dgm:prSet/>
      <dgm:spPr/>
      <dgm:t>
        <a:bodyPr/>
        <a:lstStyle/>
        <a:p>
          <a:endParaRPr lang="en-NL"/>
        </a:p>
      </dgm:t>
    </dgm:pt>
    <dgm:pt modelId="{1F8900D8-5B52-493C-887D-2C24C49B7F9F}" type="parTrans" cxnId="{EDB45BDC-5501-46B9-8000-E64409978BB4}">
      <dgm:prSet/>
      <dgm:spPr/>
      <dgm:t>
        <a:bodyPr/>
        <a:lstStyle/>
        <a:p>
          <a:endParaRPr lang="en-NL"/>
        </a:p>
      </dgm:t>
    </dgm:pt>
    <dgm:pt modelId="{BB189E18-23D4-49E5-AAD4-BA1B067B1372}" type="pres">
      <dgm:prSet presAssocID="{EABCBBD6-CE1C-4A3D-A776-DF1001CF6D4A}" presName="Name0" presStyleCnt="0">
        <dgm:presLayoutVars>
          <dgm:chMax/>
          <dgm:chPref val="3"/>
          <dgm:dir/>
          <dgm:animOne val="branch"/>
          <dgm:animLvl val="lvl"/>
        </dgm:presLayoutVars>
      </dgm:prSet>
      <dgm:spPr/>
    </dgm:pt>
    <dgm:pt modelId="{3B72A049-41D1-4226-AB2F-4557663E1EF5}" type="pres">
      <dgm:prSet presAssocID="{31893918-7369-40D0-A413-F2EF78B34B6F}" presName="composite" presStyleCnt="0"/>
      <dgm:spPr/>
    </dgm:pt>
    <dgm:pt modelId="{028B10AF-B0D4-416D-BAF5-E1BB66788A20}" type="pres">
      <dgm:prSet presAssocID="{31893918-7369-40D0-A413-F2EF78B34B6F}" presName="FirstChild" presStyleLbl="revTx" presStyleIdx="0" presStyleCnt="6">
        <dgm:presLayoutVars>
          <dgm:chMax val="0"/>
          <dgm:chPref val="0"/>
          <dgm:bulletEnabled val="1"/>
        </dgm:presLayoutVars>
      </dgm:prSet>
      <dgm:spPr/>
    </dgm:pt>
    <dgm:pt modelId="{ECC7462F-B7B4-4E0D-A333-ABBC45663D83}" type="pres">
      <dgm:prSet presAssocID="{31893918-7369-40D0-A413-F2EF78B34B6F}" presName="Parent" presStyleLbl="alignNode1" presStyleIdx="0" presStyleCnt="3" custScaleX="276794">
        <dgm:presLayoutVars>
          <dgm:chMax val="3"/>
          <dgm:chPref val="3"/>
          <dgm:bulletEnabled val="1"/>
        </dgm:presLayoutVars>
      </dgm:prSet>
      <dgm:spPr/>
    </dgm:pt>
    <dgm:pt modelId="{2712812D-B0D6-485F-81A4-BFF09052A619}" type="pres">
      <dgm:prSet presAssocID="{31893918-7369-40D0-A413-F2EF78B34B6F}" presName="Accent" presStyleLbl="parChTrans1D1" presStyleIdx="0" presStyleCnt="3"/>
      <dgm:spPr/>
    </dgm:pt>
    <dgm:pt modelId="{FAEE67C8-F46D-479F-8591-E9CD1EC7315C}" type="pres">
      <dgm:prSet presAssocID="{31893918-7369-40D0-A413-F2EF78B34B6F}" presName="Child" presStyleLbl="revTx" presStyleIdx="1" presStyleCnt="6">
        <dgm:presLayoutVars>
          <dgm:chMax val="0"/>
          <dgm:chPref val="0"/>
          <dgm:bulletEnabled val="1"/>
        </dgm:presLayoutVars>
      </dgm:prSet>
      <dgm:spPr/>
    </dgm:pt>
    <dgm:pt modelId="{9ED0F7B7-D25B-4C1E-A13A-938364868233}" type="pres">
      <dgm:prSet presAssocID="{89814C97-A4C1-42DB-835A-3431C369FB56}" presName="sibTrans" presStyleCnt="0"/>
      <dgm:spPr/>
    </dgm:pt>
    <dgm:pt modelId="{416EEAC3-DB3D-4892-9A25-C0C6DD998824}" type="pres">
      <dgm:prSet presAssocID="{954FDD3D-E08C-428E-BDDD-293C2436120B}" presName="composite" presStyleCnt="0"/>
      <dgm:spPr/>
    </dgm:pt>
    <dgm:pt modelId="{ACE20F0C-2E3A-4F30-9AC0-9958E2C4ADEC}" type="pres">
      <dgm:prSet presAssocID="{954FDD3D-E08C-428E-BDDD-293C2436120B}" presName="FirstChild" presStyleLbl="revTx" presStyleIdx="2" presStyleCnt="6">
        <dgm:presLayoutVars>
          <dgm:chMax val="0"/>
          <dgm:chPref val="0"/>
          <dgm:bulletEnabled val="1"/>
        </dgm:presLayoutVars>
      </dgm:prSet>
      <dgm:spPr/>
    </dgm:pt>
    <dgm:pt modelId="{9CB46A9F-AF49-4EE8-A35D-6906854C537A}" type="pres">
      <dgm:prSet presAssocID="{954FDD3D-E08C-428E-BDDD-293C2436120B}" presName="Parent" presStyleLbl="alignNode1" presStyleIdx="1" presStyleCnt="3" custScaleX="268268" custLinFactNeighborX="2090" custLinFactNeighborY="9373">
        <dgm:presLayoutVars>
          <dgm:chMax val="3"/>
          <dgm:chPref val="3"/>
          <dgm:bulletEnabled val="1"/>
        </dgm:presLayoutVars>
      </dgm:prSet>
      <dgm:spPr/>
    </dgm:pt>
    <dgm:pt modelId="{2D1E10C0-6469-464F-9513-B9EA10754975}" type="pres">
      <dgm:prSet presAssocID="{954FDD3D-E08C-428E-BDDD-293C2436120B}" presName="Accent" presStyleLbl="parChTrans1D1" presStyleIdx="1" presStyleCnt="3"/>
      <dgm:spPr/>
    </dgm:pt>
    <dgm:pt modelId="{7E35C2CC-6F23-4C2D-8AA2-40BAD93B2EEF}" type="pres">
      <dgm:prSet presAssocID="{954FDD3D-E08C-428E-BDDD-293C2436120B}" presName="Child" presStyleLbl="revTx" presStyleIdx="3" presStyleCnt="6">
        <dgm:presLayoutVars>
          <dgm:chMax val="0"/>
          <dgm:chPref val="0"/>
          <dgm:bulletEnabled val="1"/>
        </dgm:presLayoutVars>
      </dgm:prSet>
      <dgm:spPr/>
    </dgm:pt>
    <dgm:pt modelId="{B9901B31-4983-434F-AAFA-66238EDA7C0E}" type="pres">
      <dgm:prSet presAssocID="{A9C0CB03-478C-4B56-AC9B-1FCA058CAAFE}" presName="sibTrans" presStyleCnt="0"/>
      <dgm:spPr/>
    </dgm:pt>
    <dgm:pt modelId="{505BF89F-24F0-47C9-9D22-A1DC4AA4A319}" type="pres">
      <dgm:prSet presAssocID="{DEA0D414-D9DF-4360-A1D1-F5C1ECB4DDDA}" presName="composite" presStyleCnt="0"/>
      <dgm:spPr/>
    </dgm:pt>
    <dgm:pt modelId="{70B37E12-453A-44FD-BD3A-AFD111232827}" type="pres">
      <dgm:prSet presAssocID="{DEA0D414-D9DF-4360-A1D1-F5C1ECB4DDDA}" presName="FirstChild" presStyleLbl="revTx" presStyleIdx="4" presStyleCnt="6">
        <dgm:presLayoutVars>
          <dgm:chMax val="0"/>
          <dgm:chPref val="0"/>
          <dgm:bulletEnabled val="1"/>
        </dgm:presLayoutVars>
      </dgm:prSet>
      <dgm:spPr/>
    </dgm:pt>
    <dgm:pt modelId="{5BD236B9-AE5C-4FFE-9A4D-061970CB7879}" type="pres">
      <dgm:prSet presAssocID="{DEA0D414-D9DF-4360-A1D1-F5C1ECB4DDDA}" presName="Parent" presStyleLbl="alignNode1" presStyleIdx="2" presStyleCnt="3" custScaleX="264340">
        <dgm:presLayoutVars>
          <dgm:chMax val="3"/>
          <dgm:chPref val="3"/>
          <dgm:bulletEnabled val="1"/>
        </dgm:presLayoutVars>
      </dgm:prSet>
      <dgm:spPr/>
    </dgm:pt>
    <dgm:pt modelId="{46EC6F28-C6F3-4B1C-84F8-B51928723B54}" type="pres">
      <dgm:prSet presAssocID="{DEA0D414-D9DF-4360-A1D1-F5C1ECB4DDDA}" presName="Accent" presStyleLbl="parChTrans1D1" presStyleIdx="2" presStyleCnt="3"/>
      <dgm:spPr/>
    </dgm:pt>
    <dgm:pt modelId="{BC803625-6E36-4CF1-B43B-4EB78AC11CDB}" type="pres">
      <dgm:prSet presAssocID="{DEA0D414-D9DF-4360-A1D1-F5C1ECB4DDDA}" presName="Child" presStyleLbl="revTx" presStyleIdx="5" presStyleCnt="6">
        <dgm:presLayoutVars>
          <dgm:chMax val="0"/>
          <dgm:chPref val="0"/>
          <dgm:bulletEnabled val="1"/>
        </dgm:presLayoutVars>
      </dgm:prSet>
      <dgm:spPr/>
    </dgm:pt>
  </dgm:ptLst>
  <dgm:cxnLst>
    <dgm:cxn modelId="{560BA80F-C5FD-4EDA-9730-47FE43A724D1}" type="presOf" srcId="{31893918-7369-40D0-A413-F2EF78B34B6F}" destId="{ECC7462F-B7B4-4E0D-A333-ABBC45663D83}" srcOrd="0" destOrd="0" presId="urn:microsoft.com/office/officeart/2011/layout/TabList"/>
    <dgm:cxn modelId="{58790B10-A845-4CB4-A3E1-1D0223356161}" type="presOf" srcId="{84649A11-12F2-40FF-A621-B278DD1FF516}" destId="{70B37E12-453A-44FD-BD3A-AFD111232827}" srcOrd="0" destOrd="0" presId="urn:microsoft.com/office/officeart/2011/layout/TabList"/>
    <dgm:cxn modelId="{1E7B9017-2DC4-4B44-9405-923B1C9AC5DF}" srcId="{954FDD3D-E08C-428E-BDDD-293C2436120B}" destId="{147E73EB-1422-4DE9-B6A1-4CADB842FEEA}" srcOrd="1" destOrd="0" parTransId="{FA7D3A56-F148-4D79-9B5E-48410DF6FF3A}" sibTransId="{16083BD2-D153-4EDE-A796-EF0733D718CD}"/>
    <dgm:cxn modelId="{DC0A9B21-857A-4C03-AA92-3543B21D608A}" srcId="{EABCBBD6-CE1C-4A3D-A776-DF1001CF6D4A}" destId="{954FDD3D-E08C-428E-BDDD-293C2436120B}" srcOrd="1" destOrd="0" parTransId="{D21FC7CA-0E4A-49CF-9D70-38A29EAEC24F}" sibTransId="{A9C0CB03-478C-4B56-AC9B-1FCA058CAAFE}"/>
    <dgm:cxn modelId="{C9B96B2C-C209-4963-A264-0CF1183626D7}" srcId="{EABCBBD6-CE1C-4A3D-A776-DF1001CF6D4A}" destId="{31893918-7369-40D0-A413-F2EF78B34B6F}" srcOrd="0" destOrd="0" parTransId="{A5F66D12-01F0-461A-9C3C-EDD369DE0BDA}" sibTransId="{89814C97-A4C1-42DB-835A-3431C369FB56}"/>
    <dgm:cxn modelId="{B04E9634-6593-42CA-98E5-27119E8B67BC}" type="presOf" srcId="{954FDD3D-E08C-428E-BDDD-293C2436120B}" destId="{9CB46A9F-AF49-4EE8-A35D-6906854C537A}" srcOrd="0" destOrd="0" presId="urn:microsoft.com/office/officeart/2011/layout/TabList"/>
    <dgm:cxn modelId="{74CDB941-A7CF-4682-81E6-ADBEA2A644B2}" type="presOf" srcId="{1842DD9E-6A55-4B46-84B7-0C0579264C5D}" destId="{028B10AF-B0D4-416D-BAF5-E1BB66788A20}" srcOrd="0" destOrd="0" presId="urn:microsoft.com/office/officeart/2011/layout/TabList"/>
    <dgm:cxn modelId="{2F924162-B81A-4795-8B10-62AC94999DB0}" srcId="{DEA0D414-D9DF-4360-A1D1-F5C1ECB4DDDA}" destId="{D097F94F-FA3C-43DF-999D-3940EB866B9B}" srcOrd="1" destOrd="0" parTransId="{FE8ACE7F-37F4-4E46-89AF-2F32C8AA6FDA}" sibTransId="{7FA691D9-45D0-4DDF-A656-C35C9DA05BEF}"/>
    <dgm:cxn modelId="{1DF14A4D-03E3-448E-9D10-4B8E667639CA}" srcId="{31893918-7369-40D0-A413-F2EF78B34B6F}" destId="{01184C88-ED48-406F-9C64-28DA216342B6}" srcOrd="1" destOrd="0" parTransId="{2767EAE9-A363-4535-8539-D743DB86881A}" sibTransId="{771CEEB2-345A-418B-A23A-84B5612A71D9}"/>
    <dgm:cxn modelId="{468AFC83-A60E-4BFE-BA41-EACAFCE3B668}" type="presOf" srcId="{EABCBBD6-CE1C-4A3D-A776-DF1001CF6D4A}" destId="{BB189E18-23D4-49E5-AAD4-BA1B067B1372}" srcOrd="0" destOrd="0" presId="urn:microsoft.com/office/officeart/2011/layout/TabList"/>
    <dgm:cxn modelId="{D54E508E-11B7-4A7F-A7D1-07F928A001F1}" type="presOf" srcId="{A5D8D69E-5E7E-4E56-8AFE-4E070ACC6314}" destId="{ACE20F0C-2E3A-4F30-9AC0-9958E2C4ADEC}" srcOrd="0" destOrd="0" presId="urn:microsoft.com/office/officeart/2011/layout/TabList"/>
    <dgm:cxn modelId="{904F9F99-FEAC-4C69-8C04-25622F9B2F42}" type="presOf" srcId="{01184C88-ED48-406F-9C64-28DA216342B6}" destId="{FAEE67C8-F46D-479F-8591-E9CD1EC7315C}" srcOrd="0" destOrd="0" presId="urn:microsoft.com/office/officeart/2011/layout/TabList"/>
    <dgm:cxn modelId="{45FC22AB-4829-4FDD-8E25-2F6AEC8EBA7E}" srcId="{DEA0D414-D9DF-4360-A1D1-F5C1ECB4DDDA}" destId="{84649A11-12F2-40FF-A621-B278DD1FF516}" srcOrd="0" destOrd="0" parTransId="{21454719-0513-40D8-AA7D-B06B21EB05C4}" sibTransId="{EC3A2561-7EBB-4AE7-AA9A-89D8E6B3DAE5}"/>
    <dgm:cxn modelId="{CC97BBAE-DF21-4A6A-BEC7-4FEF8852B6AE}" type="presOf" srcId="{D097F94F-FA3C-43DF-999D-3940EB866B9B}" destId="{BC803625-6E36-4CF1-B43B-4EB78AC11CDB}" srcOrd="0" destOrd="0" presId="urn:microsoft.com/office/officeart/2011/layout/TabList"/>
    <dgm:cxn modelId="{C81155B2-7D98-4777-AA28-79C76DE75AF2}" srcId="{31893918-7369-40D0-A413-F2EF78B34B6F}" destId="{1842DD9E-6A55-4B46-84B7-0C0579264C5D}" srcOrd="0" destOrd="0" parTransId="{EC4794B3-10D4-44C8-AF32-C813A3504E04}" sibTransId="{D56D791E-F6B5-474B-B02B-900663B4D9E1}"/>
    <dgm:cxn modelId="{A7F7FDD0-C7F3-470D-B0AD-F7C408385244}" type="presOf" srcId="{DEA0D414-D9DF-4360-A1D1-F5C1ECB4DDDA}" destId="{5BD236B9-AE5C-4FFE-9A4D-061970CB7879}" srcOrd="0" destOrd="0" presId="urn:microsoft.com/office/officeart/2011/layout/TabList"/>
    <dgm:cxn modelId="{EDB45BDC-5501-46B9-8000-E64409978BB4}" srcId="{954FDD3D-E08C-428E-BDDD-293C2436120B}" destId="{A5D8D69E-5E7E-4E56-8AFE-4E070ACC6314}" srcOrd="0" destOrd="0" parTransId="{1F8900D8-5B52-493C-887D-2C24C49B7F9F}" sibTransId="{7A326CE6-EB6C-4DA3-BDD3-3DEB9C8F8884}"/>
    <dgm:cxn modelId="{00F637E2-462C-4531-A254-8E60CC3FECEC}" srcId="{EABCBBD6-CE1C-4A3D-A776-DF1001CF6D4A}" destId="{DEA0D414-D9DF-4360-A1D1-F5C1ECB4DDDA}" srcOrd="2" destOrd="0" parTransId="{DD88B319-308F-4A1B-85C4-BB6E4EC4FF7C}" sibTransId="{0D898C31-AEF5-42EF-AC3F-CCE2D18C4BE8}"/>
    <dgm:cxn modelId="{68CF58FD-11BE-4E35-841B-6D7800D9E39F}" type="presOf" srcId="{147E73EB-1422-4DE9-B6A1-4CADB842FEEA}" destId="{7E35C2CC-6F23-4C2D-8AA2-40BAD93B2EEF}" srcOrd="0" destOrd="0" presId="urn:microsoft.com/office/officeart/2011/layout/TabList"/>
    <dgm:cxn modelId="{7A40CE18-B7FD-4A02-9F14-0FA82F9DBE34}" type="presParOf" srcId="{BB189E18-23D4-49E5-AAD4-BA1B067B1372}" destId="{3B72A049-41D1-4226-AB2F-4557663E1EF5}" srcOrd="0" destOrd="0" presId="urn:microsoft.com/office/officeart/2011/layout/TabList"/>
    <dgm:cxn modelId="{34745E4C-FD60-4595-B2C6-41CB2739DFB7}" type="presParOf" srcId="{3B72A049-41D1-4226-AB2F-4557663E1EF5}" destId="{028B10AF-B0D4-416D-BAF5-E1BB66788A20}" srcOrd="0" destOrd="0" presId="urn:microsoft.com/office/officeart/2011/layout/TabList"/>
    <dgm:cxn modelId="{12BA838C-1567-482D-8F1D-472B9EA8DE06}" type="presParOf" srcId="{3B72A049-41D1-4226-AB2F-4557663E1EF5}" destId="{ECC7462F-B7B4-4E0D-A333-ABBC45663D83}" srcOrd="1" destOrd="0" presId="urn:microsoft.com/office/officeart/2011/layout/TabList"/>
    <dgm:cxn modelId="{17B650DD-FD2A-4C3F-97B1-44C42B656B02}" type="presParOf" srcId="{3B72A049-41D1-4226-AB2F-4557663E1EF5}" destId="{2712812D-B0D6-485F-81A4-BFF09052A619}" srcOrd="2" destOrd="0" presId="urn:microsoft.com/office/officeart/2011/layout/TabList"/>
    <dgm:cxn modelId="{D90A5268-C810-46D4-8139-65A2D8C924F0}" type="presParOf" srcId="{BB189E18-23D4-49E5-AAD4-BA1B067B1372}" destId="{FAEE67C8-F46D-479F-8591-E9CD1EC7315C}" srcOrd="1" destOrd="0" presId="urn:microsoft.com/office/officeart/2011/layout/TabList"/>
    <dgm:cxn modelId="{F797D824-1D2C-4130-8FCC-B589E1B6F1E8}" type="presParOf" srcId="{BB189E18-23D4-49E5-AAD4-BA1B067B1372}" destId="{9ED0F7B7-D25B-4C1E-A13A-938364868233}" srcOrd="2" destOrd="0" presId="urn:microsoft.com/office/officeart/2011/layout/TabList"/>
    <dgm:cxn modelId="{AE688807-B458-4336-898A-98564A7571D5}" type="presParOf" srcId="{BB189E18-23D4-49E5-AAD4-BA1B067B1372}" destId="{416EEAC3-DB3D-4892-9A25-C0C6DD998824}" srcOrd="3" destOrd="0" presId="urn:microsoft.com/office/officeart/2011/layout/TabList"/>
    <dgm:cxn modelId="{C469072C-8B08-46FC-8416-735929C3C1C4}" type="presParOf" srcId="{416EEAC3-DB3D-4892-9A25-C0C6DD998824}" destId="{ACE20F0C-2E3A-4F30-9AC0-9958E2C4ADEC}" srcOrd="0" destOrd="0" presId="urn:microsoft.com/office/officeart/2011/layout/TabList"/>
    <dgm:cxn modelId="{6CC7D962-BE28-41BB-AB74-C196C354B2D8}" type="presParOf" srcId="{416EEAC3-DB3D-4892-9A25-C0C6DD998824}" destId="{9CB46A9F-AF49-4EE8-A35D-6906854C537A}" srcOrd="1" destOrd="0" presId="urn:microsoft.com/office/officeart/2011/layout/TabList"/>
    <dgm:cxn modelId="{9F20CFC1-7A26-4EF0-ACD0-1620D866F014}" type="presParOf" srcId="{416EEAC3-DB3D-4892-9A25-C0C6DD998824}" destId="{2D1E10C0-6469-464F-9513-B9EA10754975}" srcOrd="2" destOrd="0" presId="urn:microsoft.com/office/officeart/2011/layout/TabList"/>
    <dgm:cxn modelId="{886B5F48-44E8-4C19-AF92-5B054A25FCBB}" type="presParOf" srcId="{BB189E18-23D4-49E5-AAD4-BA1B067B1372}" destId="{7E35C2CC-6F23-4C2D-8AA2-40BAD93B2EEF}" srcOrd="4" destOrd="0" presId="urn:microsoft.com/office/officeart/2011/layout/TabList"/>
    <dgm:cxn modelId="{0F282C1C-2A3E-41D2-BB0C-95CFCF00BCCF}" type="presParOf" srcId="{BB189E18-23D4-49E5-AAD4-BA1B067B1372}" destId="{B9901B31-4983-434F-AAFA-66238EDA7C0E}" srcOrd="5" destOrd="0" presId="urn:microsoft.com/office/officeart/2011/layout/TabList"/>
    <dgm:cxn modelId="{8446CEE4-1C06-47C4-A112-F7E8EDD3CCA5}" type="presParOf" srcId="{BB189E18-23D4-49E5-AAD4-BA1B067B1372}" destId="{505BF89F-24F0-47C9-9D22-A1DC4AA4A319}" srcOrd="6" destOrd="0" presId="urn:microsoft.com/office/officeart/2011/layout/TabList"/>
    <dgm:cxn modelId="{389A909D-EE48-48DA-8F23-071808AF64A3}" type="presParOf" srcId="{505BF89F-24F0-47C9-9D22-A1DC4AA4A319}" destId="{70B37E12-453A-44FD-BD3A-AFD111232827}" srcOrd="0" destOrd="0" presId="urn:microsoft.com/office/officeart/2011/layout/TabList"/>
    <dgm:cxn modelId="{62FA408A-F561-4B8C-90C8-447C8D7324E7}" type="presParOf" srcId="{505BF89F-24F0-47C9-9D22-A1DC4AA4A319}" destId="{5BD236B9-AE5C-4FFE-9A4D-061970CB7879}" srcOrd="1" destOrd="0" presId="urn:microsoft.com/office/officeart/2011/layout/TabList"/>
    <dgm:cxn modelId="{05EE85AF-EE41-41B1-880C-648C5D4B22AF}" type="presParOf" srcId="{505BF89F-24F0-47C9-9D22-A1DC4AA4A319}" destId="{46EC6F28-C6F3-4B1C-84F8-B51928723B54}" srcOrd="2" destOrd="0" presId="urn:microsoft.com/office/officeart/2011/layout/TabList"/>
    <dgm:cxn modelId="{888438A6-BE46-4984-98EA-BAE70AC26AF2}" type="presParOf" srcId="{BB189E18-23D4-49E5-AAD4-BA1B067B1372}" destId="{BC803625-6E36-4CF1-B43B-4EB78AC11CDB}" srcOrd="7" destOrd="0" presId="urn:microsoft.com/office/officeart/2011/layout/Tab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8BED1-91C6-41FC-8B47-8546B7536747}">
      <dsp:nvSpPr>
        <dsp:cNvPr id="0" name=""/>
        <dsp:cNvSpPr/>
      </dsp:nvSpPr>
      <dsp:spPr>
        <a:xfrm>
          <a:off x="2159418" y="0"/>
          <a:ext cx="3412289" cy="3412289"/>
        </a:xfrm>
        <a:prstGeom prst="ellipse">
          <a:avLst/>
        </a:prstGeom>
        <a:solidFill>
          <a:schemeClr val="tx2">
            <a:lumMod val="7500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Artificial Intelligence</a:t>
          </a:r>
          <a:endParaRPr lang="en-NL" sz="1400" kern="1200" dirty="0"/>
        </a:p>
      </dsp:txBody>
      <dsp:txXfrm>
        <a:off x="3269264" y="170614"/>
        <a:ext cx="1192595" cy="511843"/>
      </dsp:txXfrm>
    </dsp:sp>
    <dsp:sp modelId="{2B3C898F-BF50-443D-9F9B-B56EEAF1EC87}">
      <dsp:nvSpPr>
        <dsp:cNvPr id="0" name=""/>
        <dsp:cNvSpPr/>
      </dsp:nvSpPr>
      <dsp:spPr>
        <a:xfrm>
          <a:off x="2585954" y="853072"/>
          <a:ext cx="2559216" cy="2559216"/>
        </a:xfrm>
        <a:prstGeom prst="ellipse">
          <a:avLst/>
        </a:prstGeom>
        <a:solidFill>
          <a:schemeClr val="tx2">
            <a:lumMod val="60000"/>
            <a:lumOff val="4000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Machine Learning</a:t>
          </a:r>
          <a:endParaRPr lang="en-NL" sz="1400" kern="1200" dirty="0"/>
        </a:p>
      </dsp:txBody>
      <dsp:txXfrm>
        <a:off x="3269264" y="1013023"/>
        <a:ext cx="1192595" cy="479853"/>
      </dsp:txXfrm>
    </dsp:sp>
    <dsp:sp modelId="{549D210F-F6E7-4A9B-A01E-C7F957621D11}">
      <dsp:nvSpPr>
        <dsp:cNvPr id="0" name=""/>
        <dsp:cNvSpPr/>
      </dsp:nvSpPr>
      <dsp:spPr>
        <a:xfrm>
          <a:off x="3012490" y="1706144"/>
          <a:ext cx="1706144" cy="1706144"/>
        </a:xfrm>
        <a:prstGeom prst="ellipse">
          <a:avLst/>
        </a:prstGeom>
        <a:solidFill>
          <a:schemeClr val="accent2">
            <a:lumMod val="7500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Deep Learning</a:t>
          </a:r>
          <a:endParaRPr lang="en-NL" sz="1400" kern="1200" dirty="0"/>
        </a:p>
      </dsp:txBody>
      <dsp:txXfrm>
        <a:off x="3262349" y="2132680"/>
        <a:ext cx="1206426" cy="8530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EC6F28-C6F3-4B1C-84F8-B51928723B54}">
      <dsp:nvSpPr>
        <dsp:cNvPr id="0" name=""/>
        <dsp:cNvSpPr/>
      </dsp:nvSpPr>
      <dsp:spPr>
        <a:xfrm>
          <a:off x="449186" y="2221601"/>
          <a:ext cx="4205038" cy="0"/>
        </a:xfrm>
        <a:prstGeom prst="line">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1E10C0-6469-464F-9513-B9EA10754975}">
      <dsp:nvSpPr>
        <dsp:cNvPr id="0" name=""/>
        <dsp:cNvSpPr/>
      </dsp:nvSpPr>
      <dsp:spPr>
        <a:xfrm>
          <a:off x="459922" y="1267388"/>
          <a:ext cx="4205038" cy="0"/>
        </a:xfrm>
        <a:prstGeom prst="line">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12812D-B0D6-485F-81A4-BFF09052A619}">
      <dsp:nvSpPr>
        <dsp:cNvPr id="0" name=""/>
        <dsp:cNvSpPr/>
      </dsp:nvSpPr>
      <dsp:spPr>
        <a:xfrm>
          <a:off x="483226" y="313175"/>
          <a:ext cx="4205038" cy="0"/>
        </a:xfrm>
        <a:prstGeom prst="line">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8B10AF-B0D4-416D-BAF5-E1BB66788A20}">
      <dsp:nvSpPr>
        <dsp:cNvPr id="0" name=""/>
        <dsp:cNvSpPr/>
      </dsp:nvSpPr>
      <dsp:spPr>
        <a:xfrm>
          <a:off x="1576536" y="349"/>
          <a:ext cx="3111728" cy="312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endParaRPr lang="en-NL" sz="1600" kern="1200"/>
        </a:p>
      </dsp:txBody>
      <dsp:txXfrm>
        <a:off x="1576536" y="349"/>
        <a:ext cx="3111728" cy="312825"/>
      </dsp:txXfrm>
    </dsp:sp>
    <dsp:sp modelId="{ECC7462F-B7B4-4E0D-A333-ABBC45663D83}">
      <dsp:nvSpPr>
        <dsp:cNvPr id="0" name=""/>
        <dsp:cNvSpPr/>
      </dsp:nvSpPr>
      <dsp:spPr>
        <a:xfrm>
          <a:off x="-483226" y="349"/>
          <a:ext cx="3026216" cy="312825"/>
        </a:xfrm>
        <a:prstGeom prst="round2SameRect">
          <a:avLst>
            <a:gd name="adj1" fmla="val 16670"/>
            <a:gd name="adj2" fmla="val 0"/>
          </a:avLst>
        </a:prstGeom>
        <a:solidFill>
          <a:schemeClr val="accent2">
            <a:lumMod val="7500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Artificial Intelligence</a:t>
          </a:r>
          <a:endParaRPr lang="en-NL" sz="1600" kern="1200" dirty="0"/>
        </a:p>
      </dsp:txBody>
      <dsp:txXfrm>
        <a:off x="-467952" y="15623"/>
        <a:ext cx="2995668" cy="297551"/>
      </dsp:txXfrm>
    </dsp:sp>
    <dsp:sp modelId="{FAEE67C8-F46D-479F-8591-E9CD1EC7315C}">
      <dsp:nvSpPr>
        <dsp:cNvPr id="0" name=""/>
        <dsp:cNvSpPr/>
      </dsp:nvSpPr>
      <dsp:spPr>
        <a:xfrm>
          <a:off x="0" y="313175"/>
          <a:ext cx="4205038" cy="625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None/>
          </a:pPr>
          <a:r>
            <a:rPr lang="en-US" sz="1400" kern="1200" dirty="0">
              <a:solidFill>
                <a:srgbClr val="000000">
                  <a:hueOff val="0"/>
                  <a:satOff val="0"/>
                  <a:lumOff val="0"/>
                  <a:alphaOff val="0"/>
                </a:srgbClr>
              </a:solidFill>
              <a:latin typeface="Gill Sans MT" panose="020B0502020104020203"/>
              <a:ea typeface="+mn-ea"/>
              <a:cs typeface="+mn-cs"/>
            </a:rPr>
            <a:t>Technique which enables machines to </a:t>
          </a:r>
          <a:br>
            <a:rPr lang="en-US" sz="1400" kern="1200" dirty="0">
              <a:solidFill>
                <a:srgbClr val="000000">
                  <a:hueOff val="0"/>
                  <a:satOff val="0"/>
                  <a:lumOff val="0"/>
                  <a:alphaOff val="0"/>
                </a:srgbClr>
              </a:solidFill>
              <a:latin typeface="Gill Sans MT" panose="020B0502020104020203"/>
              <a:ea typeface="+mn-ea"/>
              <a:cs typeface="+mn-cs"/>
            </a:rPr>
          </a:br>
          <a:r>
            <a:rPr lang="en-US" sz="1400" kern="1200" dirty="0">
              <a:solidFill>
                <a:srgbClr val="000000">
                  <a:hueOff val="0"/>
                  <a:satOff val="0"/>
                  <a:lumOff val="0"/>
                  <a:alphaOff val="0"/>
                </a:srgbClr>
              </a:solidFill>
              <a:latin typeface="Gill Sans MT" panose="020B0502020104020203"/>
              <a:ea typeface="+mn-ea"/>
              <a:cs typeface="+mn-cs"/>
            </a:rPr>
            <a:t>mimic human behavior</a:t>
          </a:r>
          <a:endParaRPr lang="en-NL" sz="1400" kern="1200" dirty="0">
            <a:solidFill>
              <a:srgbClr val="000000">
                <a:hueOff val="0"/>
                <a:satOff val="0"/>
                <a:lumOff val="0"/>
                <a:alphaOff val="0"/>
              </a:srgbClr>
            </a:solidFill>
            <a:latin typeface="Gill Sans MT" panose="020B0502020104020203"/>
            <a:ea typeface="+mn-ea"/>
            <a:cs typeface="+mn-cs"/>
          </a:endParaRPr>
        </a:p>
      </dsp:txBody>
      <dsp:txXfrm>
        <a:off x="0" y="313175"/>
        <a:ext cx="4205038" cy="625745"/>
      </dsp:txXfrm>
    </dsp:sp>
    <dsp:sp modelId="{ACE20F0C-2E3A-4F30-9AC0-9958E2C4ADEC}">
      <dsp:nvSpPr>
        <dsp:cNvPr id="0" name=""/>
        <dsp:cNvSpPr/>
      </dsp:nvSpPr>
      <dsp:spPr>
        <a:xfrm>
          <a:off x="1553232" y="954562"/>
          <a:ext cx="3111728" cy="312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endParaRPr lang="en-NL" sz="1600" kern="1200" dirty="0"/>
        </a:p>
      </dsp:txBody>
      <dsp:txXfrm>
        <a:off x="1553232" y="954562"/>
        <a:ext cx="3111728" cy="312825"/>
      </dsp:txXfrm>
    </dsp:sp>
    <dsp:sp modelId="{9CB46A9F-AF49-4EE8-A35D-6906854C537A}">
      <dsp:nvSpPr>
        <dsp:cNvPr id="0" name=""/>
        <dsp:cNvSpPr/>
      </dsp:nvSpPr>
      <dsp:spPr>
        <a:xfrm>
          <a:off x="-437072" y="983883"/>
          <a:ext cx="2933000" cy="312825"/>
        </a:xfrm>
        <a:prstGeom prst="round2SameRect">
          <a:avLst>
            <a:gd name="adj1" fmla="val 16670"/>
            <a:gd name="adj2" fmla="val 0"/>
          </a:avLst>
        </a:prstGeom>
        <a:solidFill>
          <a:schemeClr val="accent2">
            <a:lumMod val="7500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Machine Learning</a:t>
          </a:r>
          <a:endParaRPr lang="en-NL" sz="1600" kern="1200" dirty="0"/>
        </a:p>
      </dsp:txBody>
      <dsp:txXfrm>
        <a:off x="-421798" y="999157"/>
        <a:ext cx="2902452" cy="297551"/>
      </dsp:txXfrm>
    </dsp:sp>
    <dsp:sp modelId="{7E35C2CC-6F23-4C2D-8AA2-40BAD93B2EEF}">
      <dsp:nvSpPr>
        <dsp:cNvPr id="0" name=""/>
        <dsp:cNvSpPr/>
      </dsp:nvSpPr>
      <dsp:spPr>
        <a:xfrm>
          <a:off x="0" y="1267388"/>
          <a:ext cx="4205038" cy="625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14300" lvl="1" indent="-114300" algn="l" defTabSz="622300">
            <a:lnSpc>
              <a:spcPct val="90000"/>
            </a:lnSpc>
            <a:spcBef>
              <a:spcPct val="0"/>
            </a:spcBef>
            <a:spcAft>
              <a:spcPct val="15000"/>
            </a:spcAft>
            <a:buNone/>
          </a:pPr>
          <a:r>
            <a:rPr lang="en-US" sz="1400" kern="1200" dirty="0"/>
            <a:t>Subset if AI techniques which use statistical </a:t>
          </a:r>
          <a:br>
            <a:rPr lang="en-US" sz="1400" kern="1200" dirty="0"/>
          </a:br>
          <a:r>
            <a:rPr lang="en-US" sz="1400" kern="1200" dirty="0"/>
            <a:t>methods to enable machines to improve </a:t>
          </a:r>
          <a:br>
            <a:rPr lang="en-US" sz="1400" kern="1200" dirty="0"/>
          </a:br>
          <a:r>
            <a:rPr lang="en-US" sz="1400" kern="1200" dirty="0"/>
            <a:t>with experience</a:t>
          </a:r>
          <a:endParaRPr lang="en-NL" sz="1400" kern="1200" dirty="0"/>
        </a:p>
      </dsp:txBody>
      <dsp:txXfrm>
        <a:off x="0" y="1267388"/>
        <a:ext cx="4205038" cy="625745"/>
      </dsp:txXfrm>
    </dsp:sp>
    <dsp:sp modelId="{70B37E12-453A-44FD-BD3A-AFD111232827}">
      <dsp:nvSpPr>
        <dsp:cNvPr id="0" name=""/>
        <dsp:cNvSpPr/>
      </dsp:nvSpPr>
      <dsp:spPr>
        <a:xfrm>
          <a:off x="1542496" y="1908775"/>
          <a:ext cx="3111728" cy="312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575" tIns="28575" rIns="28575" bIns="28575" numCol="1" spcCol="1270" anchor="b" anchorCtr="0">
          <a:noAutofit/>
        </a:bodyPr>
        <a:lstStyle/>
        <a:p>
          <a:pPr marL="0" lvl="0" indent="0" algn="l" defTabSz="666750">
            <a:lnSpc>
              <a:spcPct val="90000"/>
            </a:lnSpc>
            <a:spcBef>
              <a:spcPct val="0"/>
            </a:spcBef>
            <a:spcAft>
              <a:spcPct val="35000"/>
            </a:spcAft>
            <a:buNone/>
          </a:pPr>
          <a:endParaRPr lang="en-NL" sz="1500" kern="1200"/>
        </a:p>
      </dsp:txBody>
      <dsp:txXfrm>
        <a:off x="1542496" y="1908775"/>
        <a:ext cx="3111728" cy="312825"/>
      </dsp:txXfrm>
    </dsp:sp>
    <dsp:sp modelId="{5BD236B9-AE5C-4FFE-9A4D-061970CB7879}">
      <dsp:nvSpPr>
        <dsp:cNvPr id="0" name=""/>
        <dsp:cNvSpPr/>
      </dsp:nvSpPr>
      <dsp:spPr>
        <a:xfrm>
          <a:off x="-449186" y="1908775"/>
          <a:ext cx="2890055" cy="312825"/>
        </a:xfrm>
        <a:prstGeom prst="round2SameRect">
          <a:avLst>
            <a:gd name="adj1" fmla="val 16670"/>
            <a:gd name="adj2" fmla="val 0"/>
          </a:avLst>
        </a:prstGeom>
        <a:solidFill>
          <a:schemeClr val="accent2">
            <a:lumMod val="7500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35000"/>
            </a:spcAft>
            <a:buNone/>
          </a:pPr>
          <a:r>
            <a:rPr lang="en-US" sz="1500" kern="1200" dirty="0"/>
            <a:t>Deep Learning</a:t>
          </a:r>
          <a:endParaRPr lang="en-NL" sz="1500" kern="1200" dirty="0"/>
        </a:p>
      </dsp:txBody>
      <dsp:txXfrm>
        <a:off x="-433912" y="1924049"/>
        <a:ext cx="2859507" cy="297551"/>
      </dsp:txXfrm>
    </dsp:sp>
    <dsp:sp modelId="{BC803625-6E36-4CF1-B43B-4EB78AC11CDB}">
      <dsp:nvSpPr>
        <dsp:cNvPr id="0" name=""/>
        <dsp:cNvSpPr/>
      </dsp:nvSpPr>
      <dsp:spPr>
        <a:xfrm>
          <a:off x="0" y="2221601"/>
          <a:ext cx="4205038" cy="625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14300" lvl="1" indent="-114300" algn="l" defTabSz="622300">
            <a:lnSpc>
              <a:spcPct val="90000"/>
            </a:lnSpc>
            <a:spcBef>
              <a:spcPct val="0"/>
            </a:spcBef>
            <a:spcAft>
              <a:spcPct val="15000"/>
            </a:spcAft>
            <a:buNone/>
          </a:pPr>
          <a:r>
            <a:rPr lang="en-US" sz="1400" kern="1200" dirty="0"/>
            <a:t>Subset of ML which make the computation </a:t>
          </a:r>
          <a:br>
            <a:rPr lang="en-US" sz="1400" kern="1200" dirty="0"/>
          </a:br>
          <a:r>
            <a:rPr lang="en-US" sz="1400" kern="1200" dirty="0"/>
            <a:t>of multi-layer neural networks feasible</a:t>
          </a:r>
          <a:endParaRPr lang="en-NL" sz="1400" kern="1200" dirty="0"/>
        </a:p>
      </dsp:txBody>
      <dsp:txXfrm>
        <a:off x="0" y="2221601"/>
        <a:ext cx="4205038" cy="625745"/>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0.44573</cdr:x>
      <cdr:y>0</cdr:y>
    </cdr:from>
    <cdr:to>
      <cdr:x>0.54083</cdr:x>
      <cdr:y>0.22722</cdr:y>
    </cdr:to>
    <cdr:sp macro="" textlink="">
      <cdr:nvSpPr>
        <cdr:cNvPr id="2" name="TextBox 1">
          <a:extLst xmlns:a="http://schemas.openxmlformats.org/drawingml/2006/main">
            <a:ext uri="{FF2B5EF4-FFF2-40B4-BE49-F238E27FC236}">
              <a16:creationId xmlns:a16="http://schemas.microsoft.com/office/drawing/2014/main" id="{229B03F2-88EF-0B26-4563-21BB12191650}"/>
            </a:ext>
          </a:extLst>
        </cdr:cNvPr>
        <cdr:cNvSpPr txBox="1"/>
      </cdr:nvSpPr>
      <cdr:spPr>
        <a:xfrm xmlns:a="http://schemas.openxmlformats.org/drawingml/2006/main">
          <a:off x="4285671" y="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AU" sz="1100" dirty="0"/>
        </a:p>
      </cdr:txBody>
    </cdr:sp>
  </cdr:relSizeAnchor>
  <cdr:relSizeAnchor xmlns:cdr="http://schemas.openxmlformats.org/drawingml/2006/chartDrawing">
    <cdr:from>
      <cdr:x>0.67915</cdr:x>
      <cdr:y>0.04589</cdr:y>
    </cdr:from>
    <cdr:to>
      <cdr:x>0.77426</cdr:x>
      <cdr:y>0.27311</cdr:y>
    </cdr:to>
    <cdr:sp macro="" textlink="">
      <cdr:nvSpPr>
        <cdr:cNvPr id="3" name="TextBox 2">
          <a:extLst xmlns:a="http://schemas.openxmlformats.org/drawingml/2006/main">
            <a:ext uri="{FF2B5EF4-FFF2-40B4-BE49-F238E27FC236}">
              <a16:creationId xmlns:a16="http://schemas.microsoft.com/office/drawing/2014/main" id="{4A365FEE-03BE-F099-3FE0-FA6F8CA0320C}"/>
            </a:ext>
          </a:extLst>
        </cdr:cNvPr>
        <cdr:cNvSpPr txBox="1"/>
      </cdr:nvSpPr>
      <cdr:spPr>
        <a:xfrm xmlns:a="http://schemas.openxmlformats.org/drawingml/2006/main">
          <a:off x="6530108" y="184666"/>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AU" sz="1100" dirty="0"/>
        </a:p>
      </cdr:txBody>
    </cdr:sp>
  </cdr:relSizeAnchor>
  <cdr:relSizeAnchor xmlns:cdr="http://schemas.openxmlformats.org/drawingml/2006/chartDrawing">
    <cdr:from>
      <cdr:x>0.67915</cdr:x>
      <cdr:y>0.77278</cdr:y>
    </cdr:from>
    <cdr:to>
      <cdr:x>0.77426</cdr:x>
      <cdr:y>1</cdr:y>
    </cdr:to>
    <cdr:sp macro="" textlink="">
      <cdr:nvSpPr>
        <cdr:cNvPr id="4" name="TextBox 3">
          <a:extLst xmlns:a="http://schemas.openxmlformats.org/drawingml/2006/main">
            <a:ext uri="{FF2B5EF4-FFF2-40B4-BE49-F238E27FC236}">
              <a16:creationId xmlns:a16="http://schemas.microsoft.com/office/drawing/2014/main" id="{3872E938-47ED-2945-F18C-98199454E297}"/>
            </a:ext>
          </a:extLst>
        </cdr:cNvPr>
        <cdr:cNvSpPr txBox="1"/>
      </cdr:nvSpPr>
      <cdr:spPr>
        <a:xfrm xmlns:a="http://schemas.openxmlformats.org/drawingml/2006/main">
          <a:off x="6530108" y="317597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AU" sz="1100" dirty="0"/>
        </a:p>
      </cdr:txBody>
    </cdr:sp>
  </cdr:relSizeAnchor>
  <cdr:relSizeAnchor xmlns:cdr="http://schemas.openxmlformats.org/drawingml/2006/chartDrawing">
    <cdr:from>
      <cdr:x>0.9049</cdr:x>
      <cdr:y>0.40328</cdr:y>
    </cdr:from>
    <cdr:to>
      <cdr:x>1</cdr:x>
      <cdr:y>0.6305</cdr:y>
    </cdr:to>
    <cdr:sp macro="" textlink="">
      <cdr:nvSpPr>
        <cdr:cNvPr id="5" name="TextBox 4">
          <a:extLst xmlns:a="http://schemas.openxmlformats.org/drawingml/2006/main">
            <a:ext uri="{FF2B5EF4-FFF2-40B4-BE49-F238E27FC236}">
              <a16:creationId xmlns:a16="http://schemas.microsoft.com/office/drawing/2014/main" id="{1A20782E-63FB-56B6-6DC7-4221F7F0DCA6}"/>
            </a:ext>
          </a:extLst>
        </cdr:cNvPr>
        <cdr:cNvSpPr txBox="1"/>
      </cdr:nvSpPr>
      <cdr:spPr>
        <a:xfrm xmlns:a="http://schemas.openxmlformats.org/drawingml/2006/main">
          <a:off x="8744196" y="1622941"/>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AU"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F198B0-F01D-4583-96A7-3EA96B476869}" type="datetimeFigureOut">
              <a:rPr lang="en-AU" smtClean="0"/>
              <a:t>15/07/2024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FD3AFC-0507-4BD3-9249-B9907E4B4E25}" type="slidenum">
              <a:rPr lang="en-AU" smtClean="0"/>
              <a:t>‹#›</a:t>
            </a:fld>
            <a:endParaRPr lang="en-AU"/>
          </a:p>
        </p:txBody>
      </p:sp>
    </p:spTree>
    <p:extLst>
      <p:ext uri="{BB962C8B-B14F-4D97-AF65-F5344CB8AC3E}">
        <p14:creationId xmlns:p14="http://schemas.microsoft.com/office/powerpoint/2010/main" val="1703874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69FD3AFC-0507-4BD3-9249-B9907E4B4E25}" type="slidenum">
              <a:rPr lang="en-AU" smtClean="0"/>
              <a:t>7</a:t>
            </a:fld>
            <a:endParaRPr lang="en-AU"/>
          </a:p>
        </p:txBody>
      </p:sp>
    </p:spTree>
    <p:extLst>
      <p:ext uri="{BB962C8B-B14F-4D97-AF65-F5344CB8AC3E}">
        <p14:creationId xmlns:p14="http://schemas.microsoft.com/office/powerpoint/2010/main" val="1110469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sz="1800" b="0" i="0" u="none" strike="noStrike" baseline="0">
                <a:latin typeface="t1-mini-regular"/>
              </a:rPr>
              <a:t>Running 101 trials</a:t>
            </a:r>
          </a:p>
          <a:p>
            <a:pPr algn="l"/>
            <a:r>
              <a:rPr lang="en-AU" sz="1800" b="0" i="0" u="none" strike="noStrike" baseline="0">
                <a:latin typeface="t1-mini-regular"/>
              </a:rPr>
              <a:t>Walking 298 trials</a:t>
            </a:r>
            <a:endParaRPr lang="en-AU"/>
          </a:p>
        </p:txBody>
      </p:sp>
      <p:sp>
        <p:nvSpPr>
          <p:cNvPr id="4" name="Slide Number Placeholder 3"/>
          <p:cNvSpPr>
            <a:spLocks noGrp="1"/>
          </p:cNvSpPr>
          <p:nvPr>
            <p:ph type="sldNum" sz="quarter" idx="5"/>
          </p:nvPr>
        </p:nvSpPr>
        <p:spPr/>
        <p:txBody>
          <a:bodyPr/>
          <a:lstStyle/>
          <a:p>
            <a:fld id="{69FD3AFC-0507-4BD3-9249-B9907E4B4E25}" type="slidenum">
              <a:rPr lang="en-AU" smtClean="0"/>
              <a:t>43</a:t>
            </a:fld>
            <a:endParaRPr lang="en-AU"/>
          </a:p>
        </p:txBody>
      </p:sp>
    </p:spTree>
    <p:extLst>
      <p:ext uri="{BB962C8B-B14F-4D97-AF65-F5344CB8AC3E}">
        <p14:creationId xmlns:p14="http://schemas.microsoft.com/office/powerpoint/2010/main" val="3162620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sz="1800" b="0" i="0" u="none" strike="noStrike" baseline="0">
                <a:latin typeface="t1-mini-regular"/>
              </a:rPr>
              <a:t>Running 101 trials</a:t>
            </a:r>
          </a:p>
          <a:p>
            <a:pPr algn="l"/>
            <a:r>
              <a:rPr lang="en-AU" sz="1800" b="0" i="0" u="none" strike="noStrike" baseline="0">
                <a:latin typeface="t1-mini-regular"/>
              </a:rPr>
              <a:t>Walking 298 trials</a:t>
            </a:r>
            <a:endParaRPr lang="en-AU"/>
          </a:p>
        </p:txBody>
      </p:sp>
      <p:sp>
        <p:nvSpPr>
          <p:cNvPr id="4" name="Slide Number Placeholder 3"/>
          <p:cNvSpPr>
            <a:spLocks noGrp="1"/>
          </p:cNvSpPr>
          <p:nvPr>
            <p:ph type="sldNum" sz="quarter" idx="5"/>
          </p:nvPr>
        </p:nvSpPr>
        <p:spPr/>
        <p:txBody>
          <a:bodyPr/>
          <a:lstStyle/>
          <a:p>
            <a:fld id="{69FD3AFC-0507-4BD3-9249-B9907E4B4E25}" type="slidenum">
              <a:rPr lang="en-AU" smtClean="0"/>
              <a:t>44</a:t>
            </a:fld>
            <a:endParaRPr lang="en-AU"/>
          </a:p>
        </p:txBody>
      </p:sp>
    </p:spTree>
    <p:extLst>
      <p:ext uri="{BB962C8B-B14F-4D97-AF65-F5344CB8AC3E}">
        <p14:creationId xmlns:p14="http://schemas.microsoft.com/office/powerpoint/2010/main" val="2561936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69FD3AFC-0507-4BD3-9249-B9907E4B4E25}" type="slidenum">
              <a:rPr lang="en-AU" smtClean="0"/>
              <a:t>45</a:t>
            </a:fld>
            <a:endParaRPr lang="en-AU"/>
          </a:p>
        </p:txBody>
      </p:sp>
    </p:spTree>
    <p:extLst>
      <p:ext uri="{BB962C8B-B14F-4D97-AF65-F5344CB8AC3E}">
        <p14:creationId xmlns:p14="http://schemas.microsoft.com/office/powerpoint/2010/main" val="1897420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sz="1800" b="0" i="0" u="none" strike="noStrike" baseline="0">
                <a:latin typeface="t1-mini-regular"/>
              </a:rPr>
              <a:t>Running 101 trials</a:t>
            </a:r>
          </a:p>
          <a:p>
            <a:pPr algn="l"/>
            <a:r>
              <a:rPr lang="en-AU" sz="1800" b="0" i="0" u="none" strike="noStrike" baseline="0">
                <a:latin typeface="t1-mini-regular"/>
              </a:rPr>
              <a:t>Walking 298 trials</a:t>
            </a:r>
            <a:endParaRPr lang="en-AU"/>
          </a:p>
        </p:txBody>
      </p:sp>
      <p:sp>
        <p:nvSpPr>
          <p:cNvPr id="4" name="Slide Number Placeholder 3"/>
          <p:cNvSpPr>
            <a:spLocks noGrp="1"/>
          </p:cNvSpPr>
          <p:nvPr>
            <p:ph type="sldNum" sz="quarter" idx="5"/>
          </p:nvPr>
        </p:nvSpPr>
        <p:spPr/>
        <p:txBody>
          <a:bodyPr/>
          <a:lstStyle/>
          <a:p>
            <a:fld id="{69FD3AFC-0507-4BD3-9249-B9907E4B4E25}" type="slidenum">
              <a:rPr lang="en-AU" smtClean="0"/>
              <a:t>46</a:t>
            </a:fld>
            <a:endParaRPr lang="en-AU"/>
          </a:p>
        </p:txBody>
      </p:sp>
    </p:spTree>
    <p:extLst>
      <p:ext uri="{BB962C8B-B14F-4D97-AF65-F5344CB8AC3E}">
        <p14:creationId xmlns:p14="http://schemas.microsoft.com/office/powerpoint/2010/main" val="3874460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9FD3AFC-0507-4BD3-9249-B9907E4B4E25}" type="slidenum">
              <a:rPr lang="en-AU" smtClean="0"/>
              <a:t>52</a:t>
            </a:fld>
            <a:endParaRPr lang="en-AU"/>
          </a:p>
        </p:txBody>
      </p:sp>
    </p:spTree>
    <p:extLst>
      <p:ext uri="{BB962C8B-B14F-4D97-AF65-F5344CB8AC3E}">
        <p14:creationId xmlns:p14="http://schemas.microsoft.com/office/powerpoint/2010/main" val="1782166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69FD3AFC-0507-4BD3-9249-B9907E4B4E25}" type="slidenum">
              <a:rPr lang="en-AU" smtClean="0"/>
              <a:t>53</a:t>
            </a:fld>
            <a:endParaRPr lang="en-AU"/>
          </a:p>
        </p:txBody>
      </p:sp>
    </p:spTree>
    <p:extLst>
      <p:ext uri="{BB962C8B-B14F-4D97-AF65-F5344CB8AC3E}">
        <p14:creationId xmlns:p14="http://schemas.microsoft.com/office/powerpoint/2010/main" val="82696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012F2-42FB-47F4-B4C1-03412F1D0C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662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69FD3AFC-0507-4BD3-9249-B9907E4B4E25}" type="slidenum">
              <a:rPr lang="en-AU" smtClean="0"/>
              <a:t>67</a:t>
            </a:fld>
            <a:endParaRPr lang="en-AU"/>
          </a:p>
        </p:txBody>
      </p:sp>
    </p:spTree>
    <p:extLst>
      <p:ext uri="{BB962C8B-B14F-4D97-AF65-F5344CB8AC3E}">
        <p14:creationId xmlns:p14="http://schemas.microsoft.com/office/powerpoint/2010/main" val="1514351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B60012F2-42FB-47F4-B4C1-03412F1D0C6F}" type="slidenum">
              <a:rPr lang="en-US" smtClean="0"/>
              <a:t>71</a:t>
            </a:fld>
            <a:endParaRPr lang="en-US"/>
          </a:p>
        </p:txBody>
      </p:sp>
    </p:spTree>
    <p:extLst>
      <p:ext uri="{BB962C8B-B14F-4D97-AF65-F5344CB8AC3E}">
        <p14:creationId xmlns:p14="http://schemas.microsoft.com/office/powerpoint/2010/main" val="1110463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D25D70C9-493E-42E5-9AD2-8EAF9AED5206}" type="slidenum">
              <a:rPr lang="nl-NL" smtClean="0"/>
              <a:t>72</a:t>
            </a:fld>
            <a:endParaRPr lang="nl-NL"/>
          </a:p>
        </p:txBody>
      </p:sp>
    </p:spTree>
    <p:extLst>
      <p:ext uri="{BB962C8B-B14F-4D97-AF65-F5344CB8AC3E}">
        <p14:creationId xmlns:p14="http://schemas.microsoft.com/office/powerpoint/2010/main" val="2649455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BED77F-2059-0F4E-9124-8CCE3F60DEAD}" type="slidenum">
              <a:rPr lang="en-US" smtClean="0"/>
              <a:t>32</a:t>
            </a:fld>
            <a:endParaRPr lang="en-US"/>
          </a:p>
        </p:txBody>
      </p:sp>
    </p:spTree>
    <p:extLst>
      <p:ext uri="{BB962C8B-B14F-4D97-AF65-F5344CB8AC3E}">
        <p14:creationId xmlns:p14="http://schemas.microsoft.com/office/powerpoint/2010/main" val="2654689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D25D70C9-493E-42E5-9AD2-8EAF9AED5206}" type="slidenum">
              <a:rPr lang="nl-NL" smtClean="0"/>
              <a:t>73</a:t>
            </a:fld>
            <a:endParaRPr lang="nl-NL"/>
          </a:p>
        </p:txBody>
      </p:sp>
    </p:spTree>
    <p:extLst>
      <p:ext uri="{BB962C8B-B14F-4D97-AF65-F5344CB8AC3E}">
        <p14:creationId xmlns:p14="http://schemas.microsoft.com/office/powerpoint/2010/main" val="3091671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image shows the result of this process. The black line represents the mean and standard deviation of the norm data from a straight line, and the green line is representing the stroke data. The distance between the two lines is the Euclidean distance between the stroke and the normal gait patterns. You could also do this individually for each patient to monitor the rehabilitation process. </a:t>
            </a:r>
          </a:p>
          <a:p>
            <a:r>
              <a:rPr lang="en-US"/>
              <a:t>This workflow shows that the SOM </a:t>
            </a:r>
            <a:r>
              <a:rPr lang="en-US" err="1"/>
              <a:t>automaticcaly</a:t>
            </a:r>
            <a:r>
              <a:rPr lang="en-US"/>
              <a:t> identifies pathologic gait pattern and also can quantify the difference between pathologic and normal gait.</a:t>
            </a:r>
          </a:p>
        </p:txBody>
      </p:sp>
      <p:sp>
        <p:nvSpPr>
          <p:cNvPr id="4" name="Slide Number Placeholder 3"/>
          <p:cNvSpPr>
            <a:spLocks noGrp="1"/>
          </p:cNvSpPr>
          <p:nvPr>
            <p:ph type="sldNum" sz="quarter" idx="5"/>
          </p:nvPr>
        </p:nvSpPr>
        <p:spPr/>
        <p:txBody>
          <a:bodyPr/>
          <a:lstStyle/>
          <a:p>
            <a:fld id="{D25D70C9-493E-42E5-9AD2-8EAF9AED5206}" type="slidenum">
              <a:rPr lang="nl-NL" smtClean="0"/>
              <a:t>77</a:t>
            </a:fld>
            <a:endParaRPr lang="nl-NL"/>
          </a:p>
        </p:txBody>
      </p:sp>
    </p:spTree>
    <p:extLst>
      <p:ext uri="{BB962C8B-B14F-4D97-AF65-F5344CB8AC3E}">
        <p14:creationId xmlns:p14="http://schemas.microsoft.com/office/powerpoint/2010/main" val="1263071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spcAft>
                <a:spcPts val="800"/>
              </a:spcAft>
              <a:buFont typeface="Wingdings" panose="05000000000000000000" pitchFamily="2" charset="2"/>
              <a:buChar char="§"/>
            </a:pP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9FD3AFC-0507-4BD3-9249-B9907E4B4E25}" type="slidenum">
              <a:rPr lang="en-AU" smtClean="0"/>
              <a:t>34</a:t>
            </a:fld>
            <a:endParaRPr lang="en-AU"/>
          </a:p>
        </p:txBody>
      </p:sp>
    </p:spTree>
    <p:extLst>
      <p:ext uri="{BB962C8B-B14F-4D97-AF65-F5344CB8AC3E}">
        <p14:creationId xmlns:p14="http://schemas.microsoft.com/office/powerpoint/2010/main" val="2482423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just">
              <a:lnSpc>
                <a:spcPct val="107000"/>
              </a:lnSpc>
            </a:pPr>
            <a:r>
              <a:rPr lang="en-AU" sz="1200">
                <a:effectLst/>
                <a:latin typeface="Arial" panose="020B0604020202020204" pitchFamily="34" charset="0"/>
                <a:ea typeface="Aptos" panose="020B0004020202020204" pitchFamily="34" charset="0"/>
                <a:cs typeface="Times New Roman" panose="02020603050405020304" pitchFamily="18" charset="0"/>
              </a:rPr>
              <a:t>We have OpenPose keypoints, projected keypoints for all nine camera views </a:t>
            </a:r>
            <a:endParaRPr lang="en-AU" sz="1200">
              <a:effectLst/>
              <a:latin typeface="Aptos" panose="020B0004020202020204" pitchFamily="34" charset="0"/>
              <a:ea typeface="Aptos" panose="020B0004020202020204" pitchFamily="34" charset="0"/>
              <a:cs typeface="Times New Roman" panose="02020603050405020304" pitchFamily="18" charset="0"/>
            </a:endParaRPr>
          </a:p>
          <a:p>
            <a:pPr lvl="1" algn="just">
              <a:lnSpc>
                <a:spcPct val="107000"/>
              </a:lnSpc>
              <a:spcAft>
                <a:spcPts val="800"/>
              </a:spcAft>
            </a:pPr>
            <a:r>
              <a:rPr lang="en-AU" sz="1200">
                <a:effectLst/>
                <a:latin typeface="Arial" panose="020B0604020202020204" pitchFamily="34" charset="0"/>
                <a:ea typeface="Aptos" panose="020B0004020202020204" pitchFamily="34" charset="0"/>
                <a:cs typeface="Times New Roman" panose="02020603050405020304" pitchFamily="18" charset="0"/>
              </a:rPr>
              <a:t>Comparison to highlight limitations</a:t>
            </a:r>
            <a:endParaRPr lang="en-AU" sz="1200">
              <a:effectLst/>
              <a:latin typeface="Aptos" panose="020B0004020202020204" pitchFamily="34" charset="0"/>
              <a:ea typeface="Aptos" panose="020B0004020202020204" pitchFamily="34" charset="0"/>
              <a:cs typeface="Times New Roman" panose="02020603050405020304" pitchFamily="18" charset="0"/>
            </a:endParaRPr>
          </a:p>
          <a:p>
            <a:endParaRPr lang="en-AU"/>
          </a:p>
        </p:txBody>
      </p:sp>
      <p:sp>
        <p:nvSpPr>
          <p:cNvPr id="4" name="Slide Number Placeholder 3"/>
          <p:cNvSpPr>
            <a:spLocks noGrp="1"/>
          </p:cNvSpPr>
          <p:nvPr>
            <p:ph type="sldNum" sz="quarter" idx="5"/>
          </p:nvPr>
        </p:nvSpPr>
        <p:spPr/>
        <p:txBody>
          <a:bodyPr/>
          <a:lstStyle/>
          <a:p>
            <a:fld id="{69FD3AFC-0507-4BD3-9249-B9907E4B4E25}" type="slidenum">
              <a:rPr lang="en-AU" smtClean="0"/>
              <a:t>36</a:t>
            </a:fld>
            <a:endParaRPr lang="en-AU"/>
          </a:p>
        </p:txBody>
      </p:sp>
    </p:spTree>
    <p:extLst>
      <p:ext uri="{BB962C8B-B14F-4D97-AF65-F5344CB8AC3E}">
        <p14:creationId xmlns:p14="http://schemas.microsoft.com/office/powerpoint/2010/main" val="2552255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800" b="0" i="0" u="none" strike="noStrike" baseline="0">
                <a:latin typeface="t1-mini-regular"/>
              </a:rPr>
              <a:t>The lower-extremity kinematics and kinetics data of 28 regular runners were collected using a three-dimensional (3D) motion-capture system and an instrumented treadmill while the subjects ran at 2.5 m/s, 3.5 m/s, and 4.5 m/s wearing standard neutral </a:t>
            </a:r>
            <a:r>
              <a:rPr lang="en-AU" sz="1800" b="0" i="0" u="none" strike="noStrike" baseline="0">
                <a:latin typeface="t1-mini-regular"/>
              </a:rPr>
              <a:t>shoes. 12 cameras </a:t>
            </a:r>
            <a:r>
              <a:rPr lang="en-GB" sz="1800" b="0" i="0" u="none" strike="noStrike" baseline="0">
                <a:solidFill>
                  <a:srgbClr val="000000"/>
                </a:solidFill>
                <a:latin typeface="t1-mini-regular"/>
              </a:rPr>
              <a:t>48 technical and anatomical reflective markers Clusters with four technical markers, placed in a rigid shell, were used on the thigh and shank segments</a:t>
            </a:r>
          </a:p>
          <a:p>
            <a:pPr algn="l"/>
            <a:endParaRPr lang="en-GB" sz="1800" b="0" i="0" u="none" strike="noStrike" baseline="0">
              <a:solidFill>
                <a:srgbClr val="000000"/>
              </a:solidFill>
              <a:latin typeface="t1-mini-regular"/>
            </a:endParaRPr>
          </a:p>
          <a:p>
            <a:pPr algn="l"/>
            <a:r>
              <a:rPr lang="en-GB" sz="1800" b="0" i="0" u="none" strike="noStrike" baseline="0">
                <a:latin typeface="t1-mini-regular"/>
              </a:rPr>
              <a:t>42 volunteers, including 24 young adults (age 27.6 </a:t>
            </a:r>
            <a:r>
              <a:rPr lang="en-GB" sz="1800" b="0" i="0" u="none" strike="noStrike" baseline="0">
                <a:latin typeface="MTSYN"/>
              </a:rPr>
              <a:t> </a:t>
            </a:r>
            <a:r>
              <a:rPr lang="en-GB" sz="1800" b="0" i="0" u="none" strike="noStrike" baseline="0">
                <a:latin typeface="t1-mini-regular"/>
              </a:rPr>
              <a:t>4.4 years, .height 171.1 </a:t>
            </a:r>
            <a:r>
              <a:rPr lang="en-GB" sz="1800" b="0" i="0" u="none" strike="noStrike" baseline="0">
                <a:latin typeface="MTSYN"/>
              </a:rPr>
              <a:t> </a:t>
            </a:r>
            <a:r>
              <a:rPr lang="en-GB" sz="1800" b="0" i="0" u="none" strike="noStrike" baseline="0">
                <a:latin typeface="t1-mini-regular"/>
              </a:rPr>
              <a:t>10.5 cm, and mass 68.4 </a:t>
            </a:r>
            <a:r>
              <a:rPr lang="en-GB" sz="1800" b="0" i="0" u="none" strike="noStrike" baseline="0">
                <a:latin typeface="MTSYN"/>
              </a:rPr>
              <a:t> </a:t>
            </a:r>
            <a:r>
              <a:rPr lang="en-GB" sz="1800" b="0" i="0" u="none" strike="noStrike" baseline="0">
                <a:latin typeface="t1-mini-regular"/>
              </a:rPr>
              <a:t>12.2 kg) and 18 older adults (age 62.7 8.0 years, height 161.8 </a:t>
            </a:r>
            <a:r>
              <a:rPr lang="en-GB" sz="1800" b="0" i="0" u="none" strike="noStrike" baseline="0">
                <a:latin typeface="MTSYN"/>
              </a:rPr>
              <a:t> </a:t>
            </a:r>
            <a:r>
              <a:rPr lang="en-GB" sz="1800" b="0" i="0" u="none" strike="noStrike" baseline="0">
                <a:latin typeface="t1-mini-regular"/>
              </a:rPr>
              <a:t>9.5 cm, and mass 66.9 </a:t>
            </a:r>
            <a:r>
              <a:rPr lang="en-GB" sz="1800" b="0" i="0" u="none" strike="noStrike" baseline="0">
                <a:latin typeface="MTSYN"/>
              </a:rPr>
              <a:t> </a:t>
            </a:r>
            <a:r>
              <a:rPr lang="en-GB" sz="1800" b="0" i="0" u="none" strike="noStrike" baseline="0">
                <a:latin typeface="t1-mini-regular"/>
              </a:rPr>
              <a:t>10.1 kg). </a:t>
            </a:r>
            <a:r>
              <a:rPr lang="en-AU" sz="1800" b="0" i="0" u="none" strike="noStrike" baseline="0">
                <a:latin typeface="t1-mini-regular"/>
              </a:rPr>
              <a:t>barefoot conditions overground </a:t>
            </a:r>
            <a:r>
              <a:rPr lang="en-GB" sz="1800" b="0" i="0" u="none" strike="noStrike" baseline="0">
                <a:latin typeface="t1-mini-regular"/>
              </a:rPr>
              <a:t>walking trials, first at a self-selected comfortable speed, and then at speeds 30% faster and 30% slower than the comfortable speed. In addition, the participants walked on the treadmill at eight different controlled speeds, which are described below. Previously, a computerized random-number generator had been used to define the order of the walking trials on the treadmill. The marker-set protocol adopted for this study comprised </a:t>
            </a:r>
            <a:r>
              <a:rPr lang="en-AU" sz="1800" b="0" i="0" u="none" strike="noStrike" baseline="0">
                <a:latin typeface="t1-mini-regular"/>
              </a:rPr>
              <a:t>26 anatomical reflective markers </a:t>
            </a:r>
            <a:r>
              <a:rPr lang="en-GB" sz="1800" b="0" i="0" u="none" strike="noStrike" baseline="0">
                <a:latin typeface="t1-mini-regular"/>
              </a:rPr>
              <a:t>1,409 trials (right side: 657; left side: 752) contained a full gait cycle, and 1,233 trials (right side: 685; left side: 548) contained only the stance </a:t>
            </a:r>
            <a:r>
              <a:rPr lang="en-AU" sz="1800" b="0" i="0" u="none" strike="noStrike" baseline="0">
                <a:latin typeface="t1-mini-regular"/>
              </a:rPr>
              <a:t>phase of the gait.</a:t>
            </a:r>
            <a:endParaRPr lang="en-AU"/>
          </a:p>
        </p:txBody>
      </p:sp>
      <p:sp>
        <p:nvSpPr>
          <p:cNvPr id="4" name="Slide Number Placeholder 3"/>
          <p:cNvSpPr>
            <a:spLocks noGrp="1"/>
          </p:cNvSpPr>
          <p:nvPr>
            <p:ph type="sldNum" sz="quarter" idx="5"/>
          </p:nvPr>
        </p:nvSpPr>
        <p:spPr/>
        <p:txBody>
          <a:bodyPr/>
          <a:lstStyle/>
          <a:p>
            <a:fld id="{69FD3AFC-0507-4BD3-9249-B9907E4B4E25}" type="slidenum">
              <a:rPr lang="en-AU" smtClean="0"/>
              <a:t>38</a:t>
            </a:fld>
            <a:endParaRPr lang="en-AU"/>
          </a:p>
        </p:txBody>
      </p:sp>
    </p:spTree>
    <p:extLst>
      <p:ext uri="{BB962C8B-B14F-4D97-AF65-F5344CB8AC3E}">
        <p14:creationId xmlns:p14="http://schemas.microsoft.com/office/powerpoint/2010/main" val="2483530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sz="1800" b="0" i="0" u="none" strike="noStrike" baseline="0">
                <a:latin typeface="t1-mini-regular"/>
              </a:rPr>
              <a:t>Running 101 trials</a:t>
            </a:r>
          </a:p>
          <a:p>
            <a:pPr algn="l"/>
            <a:r>
              <a:rPr lang="en-AU" sz="1800" b="0" i="0" u="none" strike="noStrike" baseline="0">
                <a:latin typeface="t1-mini-regular"/>
              </a:rPr>
              <a:t>Walking 298 trials</a:t>
            </a:r>
            <a:endParaRPr lang="en-AU"/>
          </a:p>
        </p:txBody>
      </p:sp>
      <p:sp>
        <p:nvSpPr>
          <p:cNvPr id="4" name="Slide Number Placeholder 3"/>
          <p:cNvSpPr>
            <a:spLocks noGrp="1"/>
          </p:cNvSpPr>
          <p:nvPr>
            <p:ph type="sldNum" sz="quarter" idx="5"/>
          </p:nvPr>
        </p:nvSpPr>
        <p:spPr/>
        <p:txBody>
          <a:bodyPr/>
          <a:lstStyle/>
          <a:p>
            <a:fld id="{69FD3AFC-0507-4BD3-9249-B9907E4B4E25}" type="slidenum">
              <a:rPr lang="en-AU" smtClean="0"/>
              <a:t>39</a:t>
            </a:fld>
            <a:endParaRPr lang="en-AU"/>
          </a:p>
        </p:txBody>
      </p:sp>
    </p:spTree>
    <p:extLst>
      <p:ext uri="{BB962C8B-B14F-4D97-AF65-F5344CB8AC3E}">
        <p14:creationId xmlns:p14="http://schemas.microsoft.com/office/powerpoint/2010/main" val="1363952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sz="1800" b="0" i="0" u="none" strike="noStrike" baseline="0">
                <a:latin typeface="t1-mini-regular"/>
              </a:rPr>
              <a:t>Running 101 trials</a:t>
            </a:r>
          </a:p>
          <a:p>
            <a:pPr algn="l"/>
            <a:r>
              <a:rPr lang="en-AU" sz="1800" b="0" i="0" u="none" strike="noStrike" baseline="0">
                <a:latin typeface="t1-mini-regular"/>
              </a:rPr>
              <a:t>Walking 298 trials</a:t>
            </a:r>
            <a:endParaRPr lang="en-AU"/>
          </a:p>
        </p:txBody>
      </p:sp>
      <p:sp>
        <p:nvSpPr>
          <p:cNvPr id="4" name="Slide Number Placeholder 3"/>
          <p:cNvSpPr>
            <a:spLocks noGrp="1"/>
          </p:cNvSpPr>
          <p:nvPr>
            <p:ph type="sldNum" sz="quarter" idx="5"/>
          </p:nvPr>
        </p:nvSpPr>
        <p:spPr/>
        <p:txBody>
          <a:bodyPr/>
          <a:lstStyle/>
          <a:p>
            <a:fld id="{69FD3AFC-0507-4BD3-9249-B9907E4B4E25}" type="slidenum">
              <a:rPr lang="en-AU" smtClean="0"/>
              <a:t>40</a:t>
            </a:fld>
            <a:endParaRPr lang="en-AU"/>
          </a:p>
        </p:txBody>
      </p:sp>
    </p:spTree>
    <p:extLst>
      <p:ext uri="{BB962C8B-B14F-4D97-AF65-F5344CB8AC3E}">
        <p14:creationId xmlns:p14="http://schemas.microsoft.com/office/powerpoint/2010/main" val="205787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sz="1800" b="0" i="0" u="none" strike="noStrike" baseline="0">
                <a:latin typeface="t1-mini-regular"/>
              </a:rPr>
              <a:t>Running 101 trials</a:t>
            </a:r>
          </a:p>
          <a:p>
            <a:pPr algn="l"/>
            <a:r>
              <a:rPr lang="en-AU" sz="1800" b="0" i="0" u="none" strike="noStrike" baseline="0">
                <a:latin typeface="t1-mini-regular"/>
              </a:rPr>
              <a:t>Walking 298 trials</a:t>
            </a:r>
            <a:endParaRPr lang="en-AU"/>
          </a:p>
        </p:txBody>
      </p:sp>
      <p:sp>
        <p:nvSpPr>
          <p:cNvPr id="4" name="Slide Number Placeholder 3"/>
          <p:cNvSpPr>
            <a:spLocks noGrp="1"/>
          </p:cNvSpPr>
          <p:nvPr>
            <p:ph type="sldNum" sz="quarter" idx="5"/>
          </p:nvPr>
        </p:nvSpPr>
        <p:spPr/>
        <p:txBody>
          <a:bodyPr/>
          <a:lstStyle/>
          <a:p>
            <a:fld id="{69FD3AFC-0507-4BD3-9249-B9907E4B4E25}" type="slidenum">
              <a:rPr lang="en-AU" smtClean="0"/>
              <a:t>41</a:t>
            </a:fld>
            <a:endParaRPr lang="en-AU"/>
          </a:p>
        </p:txBody>
      </p:sp>
    </p:spTree>
    <p:extLst>
      <p:ext uri="{BB962C8B-B14F-4D97-AF65-F5344CB8AC3E}">
        <p14:creationId xmlns:p14="http://schemas.microsoft.com/office/powerpoint/2010/main" val="2325050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sz="1800" b="0" i="0" u="none" strike="noStrike" baseline="0">
                <a:latin typeface="t1-mini-regular"/>
              </a:rPr>
              <a:t>Running 101 trials</a:t>
            </a:r>
          </a:p>
          <a:p>
            <a:pPr algn="l"/>
            <a:r>
              <a:rPr lang="en-AU" sz="1800" b="0" i="0" u="none" strike="noStrike" baseline="0">
                <a:latin typeface="t1-mini-regular"/>
              </a:rPr>
              <a:t>Walking 298 trials</a:t>
            </a:r>
            <a:endParaRPr lang="en-AU"/>
          </a:p>
        </p:txBody>
      </p:sp>
      <p:sp>
        <p:nvSpPr>
          <p:cNvPr id="4" name="Slide Number Placeholder 3"/>
          <p:cNvSpPr>
            <a:spLocks noGrp="1"/>
          </p:cNvSpPr>
          <p:nvPr>
            <p:ph type="sldNum" sz="quarter" idx="5"/>
          </p:nvPr>
        </p:nvSpPr>
        <p:spPr/>
        <p:txBody>
          <a:bodyPr/>
          <a:lstStyle/>
          <a:p>
            <a:fld id="{69FD3AFC-0507-4BD3-9249-B9907E4B4E25}" type="slidenum">
              <a:rPr lang="en-AU" smtClean="0"/>
              <a:t>42</a:t>
            </a:fld>
            <a:endParaRPr lang="en-AU"/>
          </a:p>
        </p:txBody>
      </p:sp>
    </p:spTree>
    <p:extLst>
      <p:ext uri="{BB962C8B-B14F-4D97-AF65-F5344CB8AC3E}">
        <p14:creationId xmlns:p14="http://schemas.microsoft.com/office/powerpoint/2010/main" val="2587215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B8E6207D-6F11-4AC1-8572-917E0CEBBCC5}" type="datetimeFigureOut">
              <a:rPr lang="en-AU" smtClean="0"/>
              <a:t>15/07/2024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CA700E02-BBE1-4251-9F65-4236DB5695CB}" type="slidenum">
              <a:rPr lang="en-AU" smtClean="0"/>
              <a:t>‹#›</a:t>
            </a:fld>
            <a:endParaRPr lang="en-AU"/>
          </a:p>
        </p:txBody>
      </p:sp>
    </p:spTree>
    <p:extLst>
      <p:ext uri="{BB962C8B-B14F-4D97-AF65-F5344CB8AC3E}">
        <p14:creationId xmlns:p14="http://schemas.microsoft.com/office/powerpoint/2010/main" val="378657549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E6207D-6F11-4AC1-8572-917E0CEBBCC5}" type="datetimeFigureOut">
              <a:rPr lang="en-AU" smtClean="0"/>
              <a:t>15/07/2024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A700E02-BBE1-4251-9F65-4236DB5695CB}" type="slidenum">
              <a:rPr lang="en-AU" smtClean="0"/>
              <a:t>‹#›</a:t>
            </a:fld>
            <a:endParaRPr lang="en-AU"/>
          </a:p>
        </p:txBody>
      </p:sp>
      <p:sp>
        <p:nvSpPr>
          <p:cNvPr id="7" name="TextBox 6">
            <a:extLst>
              <a:ext uri="{FF2B5EF4-FFF2-40B4-BE49-F238E27FC236}">
                <a16:creationId xmlns:a16="http://schemas.microsoft.com/office/drawing/2014/main" id="{52AA754C-D800-043F-2C97-7FC1AF0BA174}"/>
              </a:ext>
            </a:extLst>
          </p:cNvPr>
          <p:cNvSpPr txBox="1"/>
          <p:nvPr userDrawn="1"/>
        </p:nvSpPr>
        <p:spPr>
          <a:xfrm>
            <a:off x="7965403" y="6583680"/>
            <a:ext cx="4305346" cy="307777"/>
          </a:xfrm>
          <a:prstGeom prst="rect">
            <a:avLst/>
          </a:prstGeom>
          <a:noFill/>
        </p:spPr>
        <p:txBody>
          <a:bodyPr wrap="none" rtlCol="0">
            <a:spAutoFit/>
          </a:bodyPr>
          <a:lstStyle/>
          <a:p>
            <a:r>
              <a:rPr lang="en-AU" sz="1400">
                <a:solidFill>
                  <a:schemeClr val="bg1">
                    <a:lumMod val="75000"/>
                  </a:schemeClr>
                </a:solidFill>
              </a:rPr>
              <a:t>NOT FOR REUSE © SINA DAVID &amp; MARION MUNDT</a:t>
            </a:r>
          </a:p>
        </p:txBody>
      </p:sp>
    </p:spTree>
    <p:extLst>
      <p:ext uri="{BB962C8B-B14F-4D97-AF65-F5344CB8AC3E}">
        <p14:creationId xmlns:p14="http://schemas.microsoft.com/office/powerpoint/2010/main" val="3867049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E6207D-6F11-4AC1-8572-917E0CEBBCC5}" type="datetimeFigureOut">
              <a:rPr lang="en-AU" smtClean="0"/>
              <a:t>15/07/2024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A700E02-BBE1-4251-9F65-4236DB5695CB}" type="slidenum">
              <a:rPr lang="en-AU" smtClean="0"/>
              <a:t>‹#›</a:t>
            </a:fld>
            <a:endParaRPr lang="en-AU"/>
          </a:p>
        </p:txBody>
      </p:sp>
      <p:sp>
        <p:nvSpPr>
          <p:cNvPr id="7" name="TextBox 6">
            <a:extLst>
              <a:ext uri="{FF2B5EF4-FFF2-40B4-BE49-F238E27FC236}">
                <a16:creationId xmlns:a16="http://schemas.microsoft.com/office/drawing/2014/main" id="{18C5636A-82CE-1874-1252-41C04E0A52C6}"/>
              </a:ext>
            </a:extLst>
          </p:cNvPr>
          <p:cNvSpPr txBox="1"/>
          <p:nvPr userDrawn="1"/>
        </p:nvSpPr>
        <p:spPr>
          <a:xfrm>
            <a:off x="7965403" y="6583680"/>
            <a:ext cx="4305346" cy="307777"/>
          </a:xfrm>
          <a:prstGeom prst="rect">
            <a:avLst/>
          </a:prstGeom>
          <a:noFill/>
        </p:spPr>
        <p:txBody>
          <a:bodyPr wrap="none" rtlCol="0">
            <a:spAutoFit/>
          </a:bodyPr>
          <a:lstStyle/>
          <a:p>
            <a:r>
              <a:rPr lang="en-AU" sz="1400">
                <a:solidFill>
                  <a:schemeClr val="bg1">
                    <a:lumMod val="75000"/>
                  </a:schemeClr>
                </a:solidFill>
              </a:rPr>
              <a:t>NOT FOR REUSE © SINA DAVID &amp; MARION MUNDT</a:t>
            </a:r>
          </a:p>
        </p:txBody>
      </p:sp>
    </p:spTree>
    <p:extLst>
      <p:ext uri="{BB962C8B-B14F-4D97-AF65-F5344CB8AC3E}">
        <p14:creationId xmlns:p14="http://schemas.microsoft.com/office/powerpoint/2010/main" val="2768492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8E6207D-6F11-4AC1-8572-917E0CEBBCC5}" type="datetimeFigureOut">
              <a:rPr lang="en-AU" smtClean="0"/>
              <a:t>15/07/2024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CA700E02-BBE1-4251-9F65-4236DB5695CB}" type="slidenum">
              <a:rPr lang="en-AU" smtClean="0"/>
              <a:t>‹#›</a:t>
            </a:fld>
            <a:endParaRPr lang="en-AU"/>
          </a:p>
        </p:txBody>
      </p:sp>
      <p:sp>
        <p:nvSpPr>
          <p:cNvPr id="4" name="TextBox 3">
            <a:extLst>
              <a:ext uri="{FF2B5EF4-FFF2-40B4-BE49-F238E27FC236}">
                <a16:creationId xmlns:a16="http://schemas.microsoft.com/office/drawing/2014/main" id="{8273C998-AFD5-F75E-A050-B5721EBED0F6}"/>
              </a:ext>
            </a:extLst>
          </p:cNvPr>
          <p:cNvSpPr txBox="1"/>
          <p:nvPr userDrawn="1"/>
        </p:nvSpPr>
        <p:spPr>
          <a:xfrm>
            <a:off x="7965403" y="6583680"/>
            <a:ext cx="4305346" cy="307777"/>
          </a:xfrm>
          <a:prstGeom prst="rect">
            <a:avLst/>
          </a:prstGeom>
          <a:noFill/>
        </p:spPr>
        <p:txBody>
          <a:bodyPr wrap="none" rtlCol="0">
            <a:spAutoFit/>
          </a:bodyPr>
          <a:lstStyle/>
          <a:p>
            <a:r>
              <a:rPr lang="en-AU" sz="1400">
                <a:solidFill>
                  <a:schemeClr val="bg1">
                    <a:lumMod val="75000"/>
                  </a:schemeClr>
                </a:solidFill>
              </a:rPr>
              <a:t>NOT FOR REUSE © SINA DAVID &amp; MARION MUNDT</a:t>
            </a:r>
          </a:p>
        </p:txBody>
      </p:sp>
    </p:spTree>
    <p:extLst>
      <p:ext uri="{BB962C8B-B14F-4D97-AF65-F5344CB8AC3E}">
        <p14:creationId xmlns:p14="http://schemas.microsoft.com/office/powerpoint/2010/main" val="2849226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8E6207D-6F11-4AC1-8572-917E0CEBBCC5}" type="datetimeFigureOut">
              <a:rPr lang="en-AU" smtClean="0"/>
              <a:t>15/07/2024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CA700E02-BBE1-4251-9F65-4236DB5695CB}" type="slidenum">
              <a:rPr lang="en-AU" smtClean="0"/>
              <a:t>‹#›</a:t>
            </a:fld>
            <a:endParaRPr lang="en-AU"/>
          </a:p>
        </p:txBody>
      </p:sp>
    </p:spTree>
    <p:extLst>
      <p:ext uri="{BB962C8B-B14F-4D97-AF65-F5344CB8AC3E}">
        <p14:creationId xmlns:p14="http://schemas.microsoft.com/office/powerpoint/2010/main" val="188600146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B8E6207D-6F11-4AC1-8572-917E0CEBBCC5}" type="datetimeFigureOut">
              <a:rPr lang="en-AU" smtClean="0"/>
              <a:t>15/07/2024</a:t>
            </a:fld>
            <a:endParaRPr lang="en-AU"/>
          </a:p>
        </p:txBody>
      </p:sp>
      <p:sp>
        <p:nvSpPr>
          <p:cNvPr id="9" name="Footer Placeholder 8"/>
          <p:cNvSpPr>
            <a:spLocks noGrp="1"/>
          </p:cNvSpPr>
          <p:nvPr>
            <p:ph type="ftr" sz="quarter" idx="11"/>
          </p:nvPr>
        </p:nvSpPr>
        <p:spPr/>
        <p:txBody>
          <a:bodyPr/>
          <a:lstStyle/>
          <a:p>
            <a:endParaRPr lang="en-AU"/>
          </a:p>
        </p:txBody>
      </p:sp>
      <p:sp>
        <p:nvSpPr>
          <p:cNvPr id="10" name="Slide Number Placeholder 9"/>
          <p:cNvSpPr>
            <a:spLocks noGrp="1"/>
          </p:cNvSpPr>
          <p:nvPr>
            <p:ph type="sldNum" sz="quarter" idx="12"/>
          </p:nvPr>
        </p:nvSpPr>
        <p:spPr/>
        <p:txBody>
          <a:bodyPr/>
          <a:lstStyle/>
          <a:p>
            <a:fld id="{CA700E02-BBE1-4251-9F65-4236DB5695CB}" type="slidenum">
              <a:rPr lang="en-AU" smtClean="0"/>
              <a:t>‹#›</a:t>
            </a:fld>
            <a:endParaRPr lang="en-AU"/>
          </a:p>
        </p:txBody>
      </p:sp>
      <p:sp>
        <p:nvSpPr>
          <p:cNvPr id="5" name="TextBox 4">
            <a:extLst>
              <a:ext uri="{FF2B5EF4-FFF2-40B4-BE49-F238E27FC236}">
                <a16:creationId xmlns:a16="http://schemas.microsoft.com/office/drawing/2014/main" id="{C04B7024-65D7-328E-D86A-773F95C75B1F}"/>
              </a:ext>
            </a:extLst>
          </p:cNvPr>
          <p:cNvSpPr txBox="1"/>
          <p:nvPr userDrawn="1"/>
        </p:nvSpPr>
        <p:spPr>
          <a:xfrm>
            <a:off x="7965403" y="6583680"/>
            <a:ext cx="4305346" cy="307777"/>
          </a:xfrm>
          <a:prstGeom prst="rect">
            <a:avLst/>
          </a:prstGeom>
          <a:noFill/>
        </p:spPr>
        <p:txBody>
          <a:bodyPr wrap="none" rtlCol="0">
            <a:spAutoFit/>
          </a:bodyPr>
          <a:lstStyle/>
          <a:p>
            <a:r>
              <a:rPr lang="en-AU" sz="1400">
                <a:solidFill>
                  <a:schemeClr val="bg1">
                    <a:lumMod val="75000"/>
                  </a:schemeClr>
                </a:solidFill>
              </a:rPr>
              <a:t>NOT FOR REUSE © SINA DAVID &amp; MARION MUNDT</a:t>
            </a:r>
          </a:p>
        </p:txBody>
      </p:sp>
    </p:spTree>
    <p:extLst>
      <p:ext uri="{BB962C8B-B14F-4D97-AF65-F5344CB8AC3E}">
        <p14:creationId xmlns:p14="http://schemas.microsoft.com/office/powerpoint/2010/main" val="4119559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B8E6207D-6F11-4AC1-8572-917E0CEBBCC5}" type="datetimeFigureOut">
              <a:rPr lang="en-AU" smtClean="0"/>
              <a:t>15/07/2024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CA700E02-BBE1-4251-9F65-4236DB5695CB}" type="slidenum">
              <a:rPr lang="en-AU" smtClean="0"/>
              <a:t>‹#›</a:t>
            </a:fld>
            <a:endParaRPr lang="en-AU"/>
          </a:p>
        </p:txBody>
      </p:sp>
      <p:sp>
        <p:nvSpPr>
          <p:cNvPr id="10" name="Title 9"/>
          <p:cNvSpPr>
            <a:spLocks noGrp="1"/>
          </p:cNvSpPr>
          <p:nvPr>
            <p:ph type="title"/>
          </p:nvPr>
        </p:nvSpPr>
        <p:spPr/>
        <p:txBody>
          <a:bodyPr/>
          <a:lstStyle/>
          <a:p>
            <a:r>
              <a:rPr lang="en-US"/>
              <a:t>Click to edit Master title style</a:t>
            </a:r>
          </a:p>
        </p:txBody>
      </p:sp>
      <p:sp>
        <p:nvSpPr>
          <p:cNvPr id="2" name="TextBox 1">
            <a:extLst>
              <a:ext uri="{FF2B5EF4-FFF2-40B4-BE49-F238E27FC236}">
                <a16:creationId xmlns:a16="http://schemas.microsoft.com/office/drawing/2014/main" id="{E39ACD5F-6B33-B4C4-D79E-5CB234BDFE89}"/>
              </a:ext>
            </a:extLst>
          </p:cNvPr>
          <p:cNvSpPr txBox="1"/>
          <p:nvPr userDrawn="1"/>
        </p:nvSpPr>
        <p:spPr>
          <a:xfrm>
            <a:off x="7965403" y="6583680"/>
            <a:ext cx="4305346" cy="307777"/>
          </a:xfrm>
          <a:prstGeom prst="rect">
            <a:avLst/>
          </a:prstGeom>
          <a:noFill/>
        </p:spPr>
        <p:txBody>
          <a:bodyPr wrap="none" rtlCol="0">
            <a:spAutoFit/>
          </a:bodyPr>
          <a:lstStyle/>
          <a:p>
            <a:r>
              <a:rPr lang="en-AU" sz="1400">
                <a:solidFill>
                  <a:schemeClr val="bg1">
                    <a:lumMod val="75000"/>
                  </a:schemeClr>
                </a:solidFill>
              </a:rPr>
              <a:t>NOT FOR REUSE © SINA DAVID &amp; MARION MUNDT</a:t>
            </a:r>
          </a:p>
        </p:txBody>
      </p:sp>
    </p:spTree>
    <p:extLst>
      <p:ext uri="{BB962C8B-B14F-4D97-AF65-F5344CB8AC3E}">
        <p14:creationId xmlns:p14="http://schemas.microsoft.com/office/powerpoint/2010/main" val="3794218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8E6207D-6F11-4AC1-8572-917E0CEBBCC5}" type="datetimeFigureOut">
              <a:rPr lang="en-AU" smtClean="0"/>
              <a:t>15/07/2024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CA700E02-BBE1-4251-9F65-4236DB5695CB}" type="slidenum">
              <a:rPr lang="en-AU" smtClean="0"/>
              <a:t>‹#›</a:t>
            </a:fld>
            <a:endParaRPr lang="en-AU"/>
          </a:p>
        </p:txBody>
      </p:sp>
      <p:sp>
        <p:nvSpPr>
          <p:cNvPr id="6" name="TextBox 5">
            <a:extLst>
              <a:ext uri="{FF2B5EF4-FFF2-40B4-BE49-F238E27FC236}">
                <a16:creationId xmlns:a16="http://schemas.microsoft.com/office/drawing/2014/main" id="{45771960-8390-35C3-0379-D75FA23AA795}"/>
              </a:ext>
            </a:extLst>
          </p:cNvPr>
          <p:cNvSpPr txBox="1"/>
          <p:nvPr userDrawn="1"/>
        </p:nvSpPr>
        <p:spPr>
          <a:xfrm>
            <a:off x="7965403" y="6583680"/>
            <a:ext cx="4305346" cy="307777"/>
          </a:xfrm>
          <a:prstGeom prst="rect">
            <a:avLst/>
          </a:prstGeom>
          <a:noFill/>
        </p:spPr>
        <p:txBody>
          <a:bodyPr wrap="none" rtlCol="0">
            <a:spAutoFit/>
          </a:bodyPr>
          <a:lstStyle/>
          <a:p>
            <a:r>
              <a:rPr lang="en-AU" sz="1400">
                <a:solidFill>
                  <a:schemeClr val="bg1">
                    <a:lumMod val="75000"/>
                  </a:schemeClr>
                </a:solidFill>
              </a:rPr>
              <a:t>NOT FOR REUSE © SINA DAVID &amp; MARION MUNDT</a:t>
            </a:r>
          </a:p>
        </p:txBody>
      </p:sp>
    </p:spTree>
    <p:extLst>
      <p:ext uri="{BB962C8B-B14F-4D97-AF65-F5344CB8AC3E}">
        <p14:creationId xmlns:p14="http://schemas.microsoft.com/office/powerpoint/2010/main" val="3174223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E6207D-6F11-4AC1-8572-917E0CEBBCC5}" type="datetimeFigureOut">
              <a:rPr lang="en-AU" smtClean="0"/>
              <a:t>15/07/2024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CA700E02-BBE1-4251-9F65-4236DB5695CB}" type="slidenum">
              <a:rPr lang="en-AU" smtClean="0"/>
              <a:t>‹#›</a:t>
            </a:fld>
            <a:endParaRPr lang="en-AU"/>
          </a:p>
        </p:txBody>
      </p:sp>
      <p:sp>
        <p:nvSpPr>
          <p:cNvPr id="5" name="TextBox 4">
            <a:extLst>
              <a:ext uri="{FF2B5EF4-FFF2-40B4-BE49-F238E27FC236}">
                <a16:creationId xmlns:a16="http://schemas.microsoft.com/office/drawing/2014/main" id="{3E494D57-371B-ECD0-1B9D-135267C6E8ED}"/>
              </a:ext>
            </a:extLst>
          </p:cNvPr>
          <p:cNvSpPr txBox="1"/>
          <p:nvPr userDrawn="1"/>
        </p:nvSpPr>
        <p:spPr>
          <a:xfrm>
            <a:off x="7965403" y="6583680"/>
            <a:ext cx="4305346" cy="307777"/>
          </a:xfrm>
          <a:prstGeom prst="rect">
            <a:avLst/>
          </a:prstGeom>
          <a:noFill/>
        </p:spPr>
        <p:txBody>
          <a:bodyPr wrap="none" rtlCol="0">
            <a:spAutoFit/>
          </a:bodyPr>
          <a:lstStyle/>
          <a:p>
            <a:r>
              <a:rPr lang="en-AU" sz="1400">
                <a:solidFill>
                  <a:schemeClr val="bg1">
                    <a:lumMod val="75000"/>
                  </a:schemeClr>
                </a:solidFill>
              </a:rPr>
              <a:t>NOT FOR REUSE © SINA DAVID &amp; MARION MUNDT</a:t>
            </a:r>
          </a:p>
        </p:txBody>
      </p:sp>
    </p:spTree>
    <p:extLst>
      <p:ext uri="{BB962C8B-B14F-4D97-AF65-F5344CB8AC3E}">
        <p14:creationId xmlns:p14="http://schemas.microsoft.com/office/powerpoint/2010/main" val="2716585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B8E6207D-6F11-4AC1-8572-917E0CEBBCC5}" type="datetimeFigureOut">
              <a:rPr lang="en-AU" smtClean="0"/>
              <a:t>15/07/2024</a:t>
            </a:fld>
            <a:endParaRPr lang="en-AU"/>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AU"/>
          </a:p>
        </p:txBody>
      </p:sp>
      <p:sp>
        <p:nvSpPr>
          <p:cNvPr id="11" name="Slide Number Placeholder 10"/>
          <p:cNvSpPr>
            <a:spLocks noGrp="1"/>
          </p:cNvSpPr>
          <p:nvPr>
            <p:ph type="sldNum" sz="quarter" idx="12"/>
          </p:nvPr>
        </p:nvSpPr>
        <p:spPr/>
        <p:txBody>
          <a:bodyPr/>
          <a:lstStyle/>
          <a:p>
            <a:fld id="{CA700E02-BBE1-4251-9F65-4236DB5695CB}" type="slidenum">
              <a:rPr lang="en-AU" smtClean="0"/>
              <a:t>‹#›</a:t>
            </a:fld>
            <a:endParaRPr lang="en-AU"/>
          </a:p>
        </p:txBody>
      </p:sp>
      <p:sp>
        <p:nvSpPr>
          <p:cNvPr id="5" name="TextBox 4">
            <a:extLst>
              <a:ext uri="{FF2B5EF4-FFF2-40B4-BE49-F238E27FC236}">
                <a16:creationId xmlns:a16="http://schemas.microsoft.com/office/drawing/2014/main" id="{590E73C9-2ED2-03F3-C295-AD3FB4C1B1C1}"/>
              </a:ext>
            </a:extLst>
          </p:cNvPr>
          <p:cNvSpPr txBox="1"/>
          <p:nvPr userDrawn="1"/>
        </p:nvSpPr>
        <p:spPr>
          <a:xfrm>
            <a:off x="7965403" y="6583680"/>
            <a:ext cx="4305346" cy="307777"/>
          </a:xfrm>
          <a:prstGeom prst="rect">
            <a:avLst/>
          </a:prstGeom>
          <a:noFill/>
        </p:spPr>
        <p:txBody>
          <a:bodyPr wrap="none" rtlCol="0">
            <a:spAutoFit/>
          </a:bodyPr>
          <a:lstStyle/>
          <a:p>
            <a:r>
              <a:rPr lang="en-AU" sz="1400">
                <a:solidFill>
                  <a:schemeClr val="bg1">
                    <a:lumMod val="75000"/>
                  </a:schemeClr>
                </a:solidFill>
              </a:rPr>
              <a:t>NOT FOR REUSE © SINA DAVID &amp; MARION MUNDT</a:t>
            </a:r>
          </a:p>
        </p:txBody>
      </p:sp>
    </p:spTree>
    <p:extLst>
      <p:ext uri="{BB962C8B-B14F-4D97-AF65-F5344CB8AC3E}">
        <p14:creationId xmlns:p14="http://schemas.microsoft.com/office/powerpoint/2010/main" val="3652647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8E6207D-6F11-4AC1-8572-917E0CEBBCC5}" type="datetimeFigureOut">
              <a:rPr lang="en-AU" smtClean="0"/>
              <a:t>15/07/2024</a:t>
            </a:fld>
            <a:endParaRPr lang="en-AU"/>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AU"/>
          </a:p>
        </p:txBody>
      </p:sp>
      <p:sp>
        <p:nvSpPr>
          <p:cNvPr id="10" name="Slide Number Placeholder 9"/>
          <p:cNvSpPr>
            <a:spLocks noGrp="1"/>
          </p:cNvSpPr>
          <p:nvPr>
            <p:ph type="sldNum" sz="quarter" idx="12"/>
          </p:nvPr>
        </p:nvSpPr>
        <p:spPr/>
        <p:txBody>
          <a:bodyPr/>
          <a:lstStyle/>
          <a:p>
            <a:fld id="{CA700E02-BBE1-4251-9F65-4236DB5695CB}" type="slidenum">
              <a:rPr lang="en-AU" smtClean="0"/>
              <a:t>‹#›</a:t>
            </a:fld>
            <a:endParaRPr lang="en-AU"/>
          </a:p>
        </p:txBody>
      </p:sp>
      <p:sp>
        <p:nvSpPr>
          <p:cNvPr id="5" name="TextBox 4">
            <a:extLst>
              <a:ext uri="{FF2B5EF4-FFF2-40B4-BE49-F238E27FC236}">
                <a16:creationId xmlns:a16="http://schemas.microsoft.com/office/drawing/2014/main" id="{C46FDABF-955C-8451-7571-48A42D1B7B5F}"/>
              </a:ext>
            </a:extLst>
          </p:cNvPr>
          <p:cNvSpPr txBox="1"/>
          <p:nvPr userDrawn="1"/>
        </p:nvSpPr>
        <p:spPr>
          <a:xfrm>
            <a:off x="7965403" y="6583680"/>
            <a:ext cx="4305346" cy="307777"/>
          </a:xfrm>
          <a:prstGeom prst="rect">
            <a:avLst/>
          </a:prstGeom>
          <a:noFill/>
        </p:spPr>
        <p:txBody>
          <a:bodyPr wrap="none" rtlCol="0">
            <a:spAutoFit/>
          </a:bodyPr>
          <a:lstStyle/>
          <a:p>
            <a:r>
              <a:rPr lang="en-AU" sz="1400">
                <a:solidFill>
                  <a:schemeClr val="bg1">
                    <a:lumMod val="75000"/>
                  </a:schemeClr>
                </a:solidFill>
              </a:rPr>
              <a:t>NOT FOR REUSE © SINA DAVID &amp; MARION MUNDT</a:t>
            </a:r>
          </a:p>
        </p:txBody>
      </p:sp>
    </p:spTree>
    <p:extLst>
      <p:ext uri="{BB962C8B-B14F-4D97-AF65-F5344CB8AC3E}">
        <p14:creationId xmlns:p14="http://schemas.microsoft.com/office/powerpoint/2010/main" val="1211461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B8E6207D-6F11-4AC1-8572-917E0CEBBCC5}" type="datetimeFigureOut">
              <a:rPr lang="en-AU" smtClean="0"/>
              <a:t>15/07/2024</a:t>
            </a:fld>
            <a:endParaRPr lang="en-AU"/>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AU"/>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CA700E02-BBE1-4251-9F65-4236DB5695CB}" type="slidenum">
              <a:rPr lang="en-AU" smtClean="0"/>
              <a:t>‹#›</a:t>
            </a:fld>
            <a:endParaRPr lang="en-AU"/>
          </a:p>
        </p:txBody>
      </p:sp>
    </p:spTree>
    <p:extLst>
      <p:ext uri="{BB962C8B-B14F-4D97-AF65-F5344CB8AC3E}">
        <p14:creationId xmlns:p14="http://schemas.microsoft.com/office/powerpoint/2010/main" val="497649099"/>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media" Target="../media/media2.mp4"/><Relationship Id="rId7" Type="http://schemas.openxmlformats.org/officeDocument/2006/relationships/slideLayout" Target="../slideLayouts/slideLayout7.xml"/><Relationship Id="rId12" Type="http://schemas.openxmlformats.org/officeDocument/2006/relationships/image" Target="../media/image3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33.jpeg"/><Relationship Id="rId5" Type="http://schemas.microsoft.com/office/2007/relationships/media" Target="../media/media3.mp4"/><Relationship Id="rId10" Type="http://schemas.openxmlformats.org/officeDocument/2006/relationships/image" Target="../media/image32.png"/><Relationship Id="rId4" Type="http://schemas.openxmlformats.org/officeDocument/2006/relationships/video" Target="../media/media2.mp4"/><Relationship Id="rId9"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microsoft.com/office/2018/10/relationships/comments" Target="../comments/modernComment_126_5910EAA0.xml"/><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F48A4-C034-2C96-EDD1-445FCCDF8160}"/>
              </a:ext>
            </a:extLst>
          </p:cNvPr>
          <p:cNvSpPr>
            <a:spLocks noGrp="1"/>
          </p:cNvSpPr>
          <p:nvPr>
            <p:ph type="ctrTitle"/>
          </p:nvPr>
        </p:nvSpPr>
        <p:spPr/>
        <p:txBody>
          <a:bodyPr/>
          <a:lstStyle/>
          <a:p>
            <a:r>
              <a:rPr lang="en-AU" sz="1800" b="1">
                <a:effectLst/>
                <a:latin typeface="Arial" panose="020B0604020202020204" pitchFamily="34" charset="0"/>
                <a:ea typeface="Aptos" panose="020B0004020202020204" pitchFamily="34" charset="0"/>
                <a:cs typeface="Times New Roman" panose="02020603050405020304" pitchFamily="18" charset="0"/>
              </a:rPr>
              <a:t>Machine learning applications in movement biomechanics </a:t>
            </a:r>
            <a:endParaRPr lang="en-AU"/>
          </a:p>
        </p:txBody>
      </p:sp>
      <p:sp>
        <p:nvSpPr>
          <p:cNvPr id="3" name="Subtitle 2">
            <a:extLst>
              <a:ext uri="{FF2B5EF4-FFF2-40B4-BE49-F238E27FC236}">
                <a16:creationId xmlns:a16="http://schemas.microsoft.com/office/drawing/2014/main" id="{E79D9F0A-A211-5E14-5880-6475A3F6891F}"/>
              </a:ext>
            </a:extLst>
          </p:cNvPr>
          <p:cNvSpPr>
            <a:spLocks noGrp="1"/>
          </p:cNvSpPr>
          <p:nvPr>
            <p:ph type="subTitle" idx="1"/>
          </p:nvPr>
        </p:nvSpPr>
        <p:spPr/>
        <p:txBody>
          <a:bodyPr>
            <a:normAutofit lnSpcReduction="10000"/>
          </a:bodyPr>
          <a:lstStyle/>
          <a:p>
            <a:r>
              <a:rPr lang="en-AU"/>
              <a:t>Sina David &amp; Marion Mundt</a:t>
            </a:r>
          </a:p>
          <a:p>
            <a:r>
              <a:rPr lang="en-AU"/>
              <a:t>ISBS Pre-Conference Workshop</a:t>
            </a:r>
          </a:p>
          <a:p>
            <a:r>
              <a:rPr lang="en-AU"/>
              <a:t>Salzburg, 15 July 2024</a:t>
            </a:r>
          </a:p>
        </p:txBody>
      </p:sp>
    </p:spTree>
    <p:extLst>
      <p:ext uri="{BB962C8B-B14F-4D97-AF65-F5344CB8AC3E}">
        <p14:creationId xmlns:p14="http://schemas.microsoft.com/office/powerpoint/2010/main" val="353111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 name="Group 214">
            <a:extLst>
              <a:ext uri="{FF2B5EF4-FFF2-40B4-BE49-F238E27FC236}">
                <a16:creationId xmlns:a16="http://schemas.microsoft.com/office/drawing/2014/main" id="{7FEB374D-257D-D7E6-823C-E8E17E667D73}"/>
              </a:ext>
            </a:extLst>
          </p:cNvPr>
          <p:cNvGrpSpPr/>
          <p:nvPr/>
        </p:nvGrpSpPr>
        <p:grpSpPr>
          <a:xfrm>
            <a:off x="9359009" y="1041087"/>
            <a:ext cx="2777168" cy="4005106"/>
            <a:chOff x="9359009" y="1041087"/>
            <a:chExt cx="2777168" cy="4005106"/>
          </a:xfrm>
        </p:grpSpPr>
        <p:grpSp>
          <p:nvGrpSpPr>
            <p:cNvPr id="197" name="Group 196">
              <a:extLst>
                <a:ext uri="{FF2B5EF4-FFF2-40B4-BE49-F238E27FC236}">
                  <a16:creationId xmlns:a16="http://schemas.microsoft.com/office/drawing/2014/main" id="{87D80570-5A5F-D369-6790-E2EC67E2CCB1}"/>
                </a:ext>
              </a:extLst>
            </p:cNvPr>
            <p:cNvGrpSpPr>
              <a:grpSpLocks noChangeAspect="1"/>
            </p:cNvGrpSpPr>
            <p:nvPr/>
          </p:nvGrpSpPr>
          <p:grpSpPr>
            <a:xfrm rot="15877608">
              <a:off x="10048097" y="3461834"/>
              <a:ext cx="1427533" cy="1741185"/>
              <a:chOff x="2794519" y="3908234"/>
              <a:chExt cx="1823834" cy="2224559"/>
            </a:xfrm>
          </p:grpSpPr>
          <p:sp>
            <p:nvSpPr>
              <p:cNvPr id="198" name="Freeform: Shape 197">
                <a:extLst>
                  <a:ext uri="{FF2B5EF4-FFF2-40B4-BE49-F238E27FC236}">
                    <a16:creationId xmlns:a16="http://schemas.microsoft.com/office/drawing/2014/main" id="{B80E0E31-97CA-B70F-3D3F-1ED39ED5FBBA}"/>
                  </a:ext>
                </a:extLst>
              </p:cNvPr>
              <p:cNvSpPr/>
              <p:nvPr/>
            </p:nvSpPr>
            <p:spPr>
              <a:xfrm rot="17975492">
                <a:off x="2635481" y="4149921"/>
                <a:ext cx="2224559" cy="1741185"/>
              </a:xfrm>
              <a:custGeom>
                <a:avLst/>
                <a:gdLst>
                  <a:gd name="connsiteX0" fmla="*/ 777122 w 2224559"/>
                  <a:gd name="connsiteY0" fmla="*/ 1115 h 1741185"/>
                  <a:gd name="connsiteX1" fmla="*/ 1430009 w 2224559"/>
                  <a:gd name="connsiteY1" fmla="*/ 487721 h 1741185"/>
                  <a:gd name="connsiteX2" fmla="*/ 1472487 w 2224559"/>
                  <a:gd name="connsiteY2" fmla="*/ 777123 h 1741185"/>
                  <a:gd name="connsiteX3" fmla="*/ 1455314 w 2224559"/>
                  <a:gd name="connsiteY3" fmla="*/ 888981 h 1741185"/>
                  <a:gd name="connsiteX4" fmla="*/ 1469731 w 2224559"/>
                  <a:gd name="connsiteY4" fmla="*/ 928350 h 1741185"/>
                  <a:gd name="connsiteX5" fmla="*/ 1616510 w 2224559"/>
                  <a:gd name="connsiteY5" fmla="*/ 1100282 h 1741185"/>
                  <a:gd name="connsiteX6" fmla="*/ 2017253 w 2224559"/>
                  <a:gd name="connsiteY6" fmla="*/ 1131636 h 1741185"/>
                  <a:gd name="connsiteX7" fmla="*/ 2047011 w 2224559"/>
                  <a:gd name="connsiteY7" fmla="*/ 1117863 h 1741185"/>
                  <a:gd name="connsiteX8" fmla="*/ 2057026 w 2224559"/>
                  <a:gd name="connsiteY8" fmla="*/ 1106639 h 1741185"/>
                  <a:gd name="connsiteX9" fmla="*/ 2172636 w 2224559"/>
                  <a:gd name="connsiteY9" fmla="*/ 1019493 h 1741185"/>
                  <a:gd name="connsiteX10" fmla="*/ 2197532 w 2224559"/>
                  <a:gd name="connsiteY10" fmla="*/ 1007607 h 1741185"/>
                  <a:gd name="connsiteX11" fmla="*/ 2224559 w 2224559"/>
                  <a:gd name="connsiteY11" fmla="*/ 1230849 h 1741185"/>
                  <a:gd name="connsiteX12" fmla="*/ 2048063 w 2224559"/>
                  <a:gd name="connsiteY12" fmla="*/ 1525223 h 1741185"/>
                  <a:gd name="connsiteX13" fmla="*/ 1937854 w 2224559"/>
                  <a:gd name="connsiteY13" fmla="*/ 1715336 h 1741185"/>
                  <a:gd name="connsiteX14" fmla="*/ 1826530 w 2224559"/>
                  <a:gd name="connsiteY14" fmla="*/ 1741185 h 1741185"/>
                  <a:gd name="connsiteX15" fmla="*/ 1820675 w 2224559"/>
                  <a:gd name="connsiteY15" fmla="*/ 1608098 h 1741185"/>
                  <a:gd name="connsiteX16" fmla="*/ 1830716 w 2224559"/>
                  <a:gd name="connsiteY16" fmla="*/ 1542690 h 1741185"/>
                  <a:gd name="connsiteX17" fmla="*/ 1825360 w 2224559"/>
                  <a:gd name="connsiteY17" fmla="*/ 1511896 h 1741185"/>
                  <a:gd name="connsiteX18" fmla="*/ 1651578 w 2224559"/>
                  <a:gd name="connsiteY18" fmla="*/ 1266226 h 1741185"/>
                  <a:gd name="connsiteX19" fmla="*/ 1356332 w 2224559"/>
                  <a:gd name="connsiteY19" fmla="*/ 1208056 h 1741185"/>
                  <a:gd name="connsiteX20" fmla="*/ 1282268 w 2224559"/>
                  <a:gd name="connsiteY20" fmla="*/ 1226881 h 1741185"/>
                  <a:gd name="connsiteX21" fmla="*/ 1236135 w 2224559"/>
                  <a:gd name="connsiteY21" fmla="*/ 1278581 h 1741185"/>
                  <a:gd name="connsiteX22" fmla="*/ 985881 w 2224559"/>
                  <a:gd name="connsiteY22" fmla="*/ 1430010 h 1741185"/>
                  <a:gd name="connsiteX23" fmla="*/ 43592 w 2224559"/>
                  <a:gd name="connsiteY23" fmla="*/ 985882 h 1741185"/>
                  <a:gd name="connsiteX24" fmla="*/ 487720 w 2224559"/>
                  <a:gd name="connsiteY24" fmla="*/ 43593 h 1741185"/>
                  <a:gd name="connsiteX25" fmla="*/ 777122 w 2224559"/>
                  <a:gd name="connsiteY25" fmla="*/ 1115 h 174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4559" h="1741185">
                    <a:moveTo>
                      <a:pt x="777122" y="1115"/>
                    </a:moveTo>
                    <a:cubicBezTo>
                      <a:pt x="1063738" y="16951"/>
                      <a:pt x="1326837" y="200584"/>
                      <a:pt x="1430009" y="487721"/>
                    </a:cubicBezTo>
                    <a:cubicBezTo>
                      <a:pt x="1464400" y="583433"/>
                      <a:pt x="1477766" y="681584"/>
                      <a:pt x="1472487" y="777123"/>
                    </a:cubicBezTo>
                    <a:lnTo>
                      <a:pt x="1455314" y="888981"/>
                    </a:lnTo>
                    <a:lnTo>
                      <a:pt x="1469731" y="928350"/>
                    </a:lnTo>
                    <a:cubicBezTo>
                      <a:pt x="1502269" y="998677"/>
                      <a:pt x="1551357" y="1058076"/>
                      <a:pt x="1616510" y="1100282"/>
                    </a:cubicBezTo>
                    <a:cubicBezTo>
                      <a:pt x="1732335" y="1175314"/>
                      <a:pt x="1876998" y="1181803"/>
                      <a:pt x="2017253" y="1131636"/>
                    </a:cubicBezTo>
                    <a:lnTo>
                      <a:pt x="2047011" y="1117863"/>
                    </a:lnTo>
                    <a:lnTo>
                      <a:pt x="2057026" y="1106639"/>
                    </a:lnTo>
                    <a:cubicBezTo>
                      <a:pt x="2092192" y="1074200"/>
                      <a:pt x="2130827" y="1044941"/>
                      <a:pt x="2172636" y="1019493"/>
                    </a:cubicBezTo>
                    <a:lnTo>
                      <a:pt x="2197532" y="1007607"/>
                    </a:lnTo>
                    <a:lnTo>
                      <a:pt x="2224559" y="1230849"/>
                    </a:lnTo>
                    <a:lnTo>
                      <a:pt x="2048063" y="1525223"/>
                    </a:lnTo>
                    <a:lnTo>
                      <a:pt x="1937854" y="1715336"/>
                    </a:lnTo>
                    <a:lnTo>
                      <a:pt x="1826530" y="1741185"/>
                    </a:lnTo>
                    <a:lnTo>
                      <a:pt x="1820675" y="1608098"/>
                    </a:lnTo>
                    <a:lnTo>
                      <a:pt x="1830716" y="1542690"/>
                    </a:lnTo>
                    <a:lnTo>
                      <a:pt x="1825360" y="1511896"/>
                    </a:lnTo>
                    <a:cubicBezTo>
                      <a:pt x="1796760" y="1409341"/>
                      <a:pt x="1738447" y="1322501"/>
                      <a:pt x="1651578" y="1266226"/>
                    </a:cubicBezTo>
                    <a:cubicBezTo>
                      <a:pt x="1564709" y="1209951"/>
                      <a:pt x="1461619" y="1192233"/>
                      <a:pt x="1356332" y="1208056"/>
                    </a:cubicBezTo>
                    <a:lnTo>
                      <a:pt x="1282268" y="1226881"/>
                    </a:lnTo>
                    <a:lnTo>
                      <a:pt x="1236135" y="1278581"/>
                    </a:lnTo>
                    <a:cubicBezTo>
                      <a:pt x="1165805" y="1343459"/>
                      <a:pt x="1081594" y="1395619"/>
                      <a:pt x="985881" y="1430010"/>
                    </a:cubicBezTo>
                    <a:cubicBezTo>
                      <a:pt x="603033" y="1567574"/>
                      <a:pt x="181155" y="1368731"/>
                      <a:pt x="43592" y="985882"/>
                    </a:cubicBezTo>
                    <a:cubicBezTo>
                      <a:pt x="-93971" y="603033"/>
                      <a:pt x="104871" y="181156"/>
                      <a:pt x="487720" y="43593"/>
                    </a:cubicBezTo>
                    <a:cubicBezTo>
                      <a:pt x="583432" y="9202"/>
                      <a:pt x="681584" y="-4164"/>
                      <a:pt x="777122" y="1115"/>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Freeform: Shape 198">
                <a:extLst>
                  <a:ext uri="{FF2B5EF4-FFF2-40B4-BE49-F238E27FC236}">
                    <a16:creationId xmlns:a16="http://schemas.microsoft.com/office/drawing/2014/main" id="{92CC3A15-26F2-857C-BD23-7B49BCECE8FD}"/>
                  </a:ext>
                </a:extLst>
              </p:cNvPr>
              <p:cNvSpPr/>
              <p:nvPr/>
            </p:nvSpPr>
            <p:spPr>
              <a:xfrm rot="17975492">
                <a:off x="2818764" y="4622366"/>
                <a:ext cx="1272102" cy="1320591"/>
              </a:xfrm>
              <a:custGeom>
                <a:avLst/>
                <a:gdLst>
                  <a:gd name="connsiteX0" fmla="*/ 589764 w 1274996"/>
                  <a:gd name="connsiteY0" fmla="*/ 1759 h 1274996"/>
                  <a:gd name="connsiteX1" fmla="*/ 1204404 w 1274996"/>
                  <a:gd name="connsiteY1" fmla="*/ 346207 h 1274996"/>
                  <a:gd name="connsiteX2" fmla="*/ 928789 w 1274996"/>
                  <a:gd name="connsiteY2" fmla="*/ 1204404 h 1274996"/>
                  <a:gd name="connsiteX3" fmla="*/ 70592 w 1274996"/>
                  <a:gd name="connsiteY3" fmla="*/ 928789 h 1274996"/>
                  <a:gd name="connsiteX4" fmla="*/ 346207 w 1274996"/>
                  <a:gd name="connsiteY4" fmla="*/ 70592 h 1274996"/>
                  <a:gd name="connsiteX5" fmla="*/ 589764 w 1274996"/>
                  <a:gd name="connsiteY5" fmla="*/ 1759 h 127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996" h="1274996">
                    <a:moveTo>
                      <a:pt x="589764" y="1759"/>
                    </a:moveTo>
                    <a:cubicBezTo>
                      <a:pt x="837455" y="-16729"/>
                      <a:pt x="1083748" y="111387"/>
                      <a:pt x="1204404" y="346207"/>
                    </a:cubicBezTo>
                    <a:cubicBezTo>
                      <a:pt x="1365280" y="659300"/>
                      <a:pt x="1241882" y="1043529"/>
                      <a:pt x="928789" y="1204404"/>
                    </a:cubicBezTo>
                    <a:cubicBezTo>
                      <a:pt x="615696" y="1365280"/>
                      <a:pt x="231468" y="1241882"/>
                      <a:pt x="70592" y="928789"/>
                    </a:cubicBezTo>
                    <a:cubicBezTo>
                      <a:pt x="-90283" y="615696"/>
                      <a:pt x="33114" y="231467"/>
                      <a:pt x="346207" y="70592"/>
                    </a:cubicBezTo>
                    <a:cubicBezTo>
                      <a:pt x="424481" y="30373"/>
                      <a:pt x="507200" y="7922"/>
                      <a:pt x="589764" y="1759"/>
                    </a:cubicBezTo>
                    <a:close/>
                  </a:path>
                </a:pathLst>
              </a:custGeom>
              <a:solidFill>
                <a:schemeClr val="bg1"/>
              </a:solidFill>
              <a:ln>
                <a:noFill/>
              </a:ln>
              <a:effectLst>
                <a:outerShdw blurRad="254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TextBox 199">
                <a:extLst>
                  <a:ext uri="{FF2B5EF4-FFF2-40B4-BE49-F238E27FC236}">
                    <a16:creationId xmlns:a16="http://schemas.microsoft.com/office/drawing/2014/main" id="{ED956045-26B9-A2D2-DA3C-2A1AB16C5E8D}"/>
                  </a:ext>
                </a:extLst>
              </p:cNvPr>
              <p:cNvSpPr txBox="1"/>
              <p:nvPr/>
            </p:nvSpPr>
            <p:spPr>
              <a:xfrm rot="5722392">
                <a:off x="2546371" y="5005882"/>
                <a:ext cx="1679816" cy="550507"/>
              </a:xfrm>
              <a:prstGeom prst="rect">
                <a:avLst/>
              </a:prstGeom>
              <a:noFill/>
            </p:spPr>
            <p:txBody>
              <a:bodyPr wrap="square" rtlCol="0">
                <a:spAutoFit/>
              </a:bodyPr>
              <a:lstStyle/>
              <a:p>
                <a:pPr algn="ctr"/>
                <a:r>
                  <a:rPr lang="en-US" sz="1050" b="1" cap="all" dirty="0"/>
                  <a:t>Ridge/ Lasso Regression</a:t>
                </a:r>
              </a:p>
            </p:txBody>
          </p:sp>
        </p:grpSp>
        <p:grpSp>
          <p:nvGrpSpPr>
            <p:cNvPr id="201" name="Group 200">
              <a:extLst>
                <a:ext uri="{FF2B5EF4-FFF2-40B4-BE49-F238E27FC236}">
                  <a16:creationId xmlns:a16="http://schemas.microsoft.com/office/drawing/2014/main" id="{291464AD-D472-E89A-F4D5-884C3D48D5CA}"/>
                </a:ext>
              </a:extLst>
            </p:cNvPr>
            <p:cNvGrpSpPr>
              <a:grpSpLocks noChangeAspect="1"/>
            </p:cNvGrpSpPr>
            <p:nvPr/>
          </p:nvGrpSpPr>
          <p:grpSpPr>
            <a:xfrm rot="11937411">
              <a:off x="10624704" y="2053384"/>
              <a:ext cx="1511473" cy="1741185"/>
              <a:chOff x="2687276" y="3908234"/>
              <a:chExt cx="1931077" cy="2224559"/>
            </a:xfrm>
          </p:grpSpPr>
          <p:sp>
            <p:nvSpPr>
              <p:cNvPr id="202" name="Freeform: Shape 201">
                <a:extLst>
                  <a:ext uri="{FF2B5EF4-FFF2-40B4-BE49-F238E27FC236}">
                    <a16:creationId xmlns:a16="http://schemas.microsoft.com/office/drawing/2014/main" id="{5025EAF8-E346-997F-2326-E7EAC5EDE3A1}"/>
                  </a:ext>
                </a:extLst>
              </p:cNvPr>
              <p:cNvSpPr/>
              <p:nvPr/>
            </p:nvSpPr>
            <p:spPr>
              <a:xfrm rot="17975492">
                <a:off x="2635481" y="4149921"/>
                <a:ext cx="2224559" cy="1741185"/>
              </a:xfrm>
              <a:custGeom>
                <a:avLst/>
                <a:gdLst>
                  <a:gd name="connsiteX0" fmla="*/ 777122 w 2224559"/>
                  <a:gd name="connsiteY0" fmla="*/ 1115 h 1741185"/>
                  <a:gd name="connsiteX1" fmla="*/ 1430009 w 2224559"/>
                  <a:gd name="connsiteY1" fmla="*/ 487721 h 1741185"/>
                  <a:gd name="connsiteX2" fmla="*/ 1472487 w 2224559"/>
                  <a:gd name="connsiteY2" fmla="*/ 777123 h 1741185"/>
                  <a:gd name="connsiteX3" fmla="*/ 1455314 w 2224559"/>
                  <a:gd name="connsiteY3" fmla="*/ 888981 h 1741185"/>
                  <a:gd name="connsiteX4" fmla="*/ 1469731 w 2224559"/>
                  <a:gd name="connsiteY4" fmla="*/ 928350 h 1741185"/>
                  <a:gd name="connsiteX5" fmla="*/ 1616510 w 2224559"/>
                  <a:gd name="connsiteY5" fmla="*/ 1100282 h 1741185"/>
                  <a:gd name="connsiteX6" fmla="*/ 2017253 w 2224559"/>
                  <a:gd name="connsiteY6" fmla="*/ 1131636 h 1741185"/>
                  <a:gd name="connsiteX7" fmla="*/ 2047011 w 2224559"/>
                  <a:gd name="connsiteY7" fmla="*/ 1117863 h 1741185"/>
                  <a:gd name="connsiteX8" fmla="*/ 2057026 w 2224559"/>
                  <a:gd name="connsiteY8" fmla="*/ 1106639 h 1741185"/>
                  <a:gd name="connsiteX9" fmla="*/ 2172636 w 2224559"/>
                  <a:gd name="connsiteY9" fmla="*/ 1019493 h 1741185"/>
                  <a:gd name="connsiteX10" fmla="*/ 2197532 w 2224559"/>
                  <a:gd name="connsiteY10" fmla="*/ 1007607 h 1741185"/>
                  <a:gd name="connsiteX11" fmla="*/ 2224559 w 2224559"/>
                  <a:gd name="connsiteY11" fmla="*/ 1230849 h 1741185"/>
                  <a:gd name="connsiteX12" fmla="*/ 2048063 w 2224559"/>
                  <a:gd name="connsiteY12" fmla="*/ 1525223 h 1741185"/>
                  <a:gd name="connsiteX13" fmla="*/ 1937854 w 2224559"/>
                  <a:gd name="connsiteY13" fmla="*/ 1715336 h 1741185"/>
                  <a:gd name="connsiteX14" fmla="*/ 1826530 w 2224559"/>
                  <a:gd name="connsiteY14" fmla="*/ 1741185 h 1741185"/>
                  <a:gd name="connsiteX15" fmla="*/ 1820675 w 2224559"/>
                  <a:gd name="connsiteY15" fmla="*/ 1608098 h 1741185"/>
                  <a:gd name="connsiteX16" fmla="*/ 1830716 w 2224559"/>
                  <a:gd name="connsiteY16" fmla="*/ 1542690 h 1741185"/>
                  <a:gd name="connsiteX17" fmla="*/ 1825360 w 2224559"/>
                  <a:gd name="connsiteY17" fmla="*/ 1511896 h 1741185"/>
                  <a:gd name="connsiteX18" fmla="*/ 1651578 w 2224559"/>
                  <a:gd name="connsiteY18" fmla="*/ 1266226 h 1741185"/>
                  <a:gd name="connsiteX19" fmla="*/ 1356332 w 2224559"/>
                  <a:gd name="connsiteY19" fmla="*/ 1208056 h 1741185"/>
                  <a:gd name="connsiteX20" fmla="*/ 1282268 w 2224559"/>
                  <a:gd name="connsiteY20" fmla="*/ 1226881 h 1741185"/>
                  <a:gd name="connsiteX21" fmla="*/ 1236135 w 2224559"/>
                  <a:gd name="connsiteY21" fmla="*/ 1278581 h 1741185"/>
                  <a:gd name="connsiteX22" fmla="*/ 985881 w 2224559"/>
                  <a:gd name="connsiteY22" fmla="*/ 1430010 h 1741185"/>
                  <a:gd name="connsiteX23" fmla="*/ 43592 w 2224559"/>
                  <a:gd name="connsiteY23" fmla="*/ 985882 h 1741185"/>
                  <a:gd name="connsiteX24" fmla="*/ 487720 w 2224559"/>
                  <a:gd name="connsiteY24" fmla="*/ 43593 h 1741185"/>
                  <a:gd name="connsiteX25" fmla="*/ 777122 w 2224559"/>
                  <a:gd name="connsiteY25" fmla="*/ 1115 h 174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4559" h="1741185">
                    <a:moveTo>
                      <a:pt x="777122" y="1115"/>
                    </a:moveTo>
                    <a:cubicBezTo>
                      <a:pt x="1063738" y="16951"/>
                      <a:pt x="1326837" y="200584"/>
                      <a:pt x="1430009" y="487721"/>
                    </a:cubicBezTo>
                    <a:cubicBezTo>
                      <a:pt x="1464400" y="583433"/>
                      <a:pt x="1477766" y="681584"/>
                      <a:pt x="1472487" y="777123"/>
                    </a:cubicBezTo>
                    <a:lnTo>
                      <a:pt x="1455314" y="888981"/>
                    </a:lnTo>
                    <a:lnTo>
                      <a:pt x="1469731" y="928350"/>
                    </a:lnTo>
                    <a:cubicBezTo>
                      <a:pt x="1502269" y="998677"/>
                      <a:pt x="1551357" y="1058076"/>
                      <a:pt x="1616510" y="1100282"/>
                    </a:cubicBezTo>
                    <a:cubicBezTo>
                      <a:pt x="1732335" y="1175314"/>
                      <a:pt x="1876998" y="1181803"/>
                      <a:pt x="2017253" y="1131636"/>
                    </a:cubicBezTo>
                    <a:lnTo>
                      <a:pt x="2047011" y="1117863"/>
                    </a:lnTo>
                    <a:lnTo>
                      <a:pt x="2057026" y="1106639"/>
                    </a:lnTo>
                    <a:cubicBezTo>
                      <a:pt x="2092192" y="1074200"/>
                      <a:pt x="2130827" y="1044941"/>
                      <a:pt x="2172636" y="1019493"/>
                    </a:cubicBezTo>
                    <a:lnTo>
                      <a:pt x="2197532" y="1007607"/>
                    </a:lnTo>
                    <a:lnTo>
                      <a:pt x="2224559" y="1230849"/>
                    </a:lnTo>
                    <a:lnTo>
                      <a:pt x="2048063" y="1525223"/>
                    </a:lnTo>
                    <a:lnTo>
                      <a:pt x="1937854" y="1715336"/>
                    </a:lnTo>
                    <a:lnTo>
                      <a:pt x="1826530" y="1741185"/>
                    </a:lnTo>
                    <a:lnTo>
                      <a:pt x="1820675" y="1608098"/>
                    </a:lnTo>
                    <a:lnTo>
                      <a:pt x="1830716" y="1542690"/>
                    </a:lnTo>
                    <a:lnTo>
                      <a:pt x="1825360" y="1511896"/>
                    </a:lnTo>
                    <a:cubicBezTo>
                      <a:pt x="1796760" y="1409341"/>
                      <a:pt x="1738447" y="1322501"/>
                      <a:pt x="1651578" y="1266226"/>
                    </a:cubicBezTo>
                    <a:cubicBezTo>
                      <a:pt x="1564709" y="1209951"/>
                      <a:pt x="1461619" y="1192233"/>
                      <a:pt x="1356332" y="1208056"/>
                    </a:cubicBezTo>
                    <a:lnTo>
                      <a:pt x="1282268" y="1226881"/>
                    </a:lnTo>
                    <a:lnTo>
                      <a:pt x="1236135" y="1278581"/>
                    </a:lnTo>
                    <a:cubicBezTo>
                      <a:pt x="1165805" y="1343459"/>
                      <a:pt x="1081594" y="1395619"/>
                      <a:pt x="985881" y="1430010"/>
                    </a:cubicBezTo>
                    <a:cubicBezTo>
                      <a:pt x="603033" y="1567574"/>
                      <a:pt x="181155" y="1368731"/>
                      <a:pt x="43592" y="985882"/>
                    </a:cubicBezTo>
                    <a:cubicBezTo>
                      <a:pt x="-93971" y="603033"/>
                      <a:pt x="104871" y="181156"/>
                      <a:pt x="487720" y="43593"/>
                    </a:cubicBezTo>
                    <a:cubicBezTo>
                      <a:pt x="583432" y="9202"/>
                      <a:pt x="681584" y="-4164"/>
                      <a:pt x="777122" y="1115"/>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Shape 202">
                <a:extLst>
                  <a:ext uri="{FF2B5EF4-FFF2-40B4-BE49-F238E27FC236}">
                    <a16:creationId xmlns:a16="http://schemas.microsoft.com/office/drawing/2014/main" id="{DA29F19D-29CE-B587-A19E-484F604C0331}"/>
                  </a:ext>
                </a:extLst>
              </p:cNvPr>
              <p:cNvSpPr/>
              <p:nvPr/>
            </p:nvSpPr>
            <p:spPr>
              <a:xfrm rot="17975492">
                <a:off x="2818764" y="4622366"/>
                <a:ext cx="1272102" cy="1320591"/>
              </a:xfrm>
              <a:custGeom>
                <a:avLst/>
                <a:gdLst>
                  <a:gd name="connsiteX0" fmla="*/ 589764 w 1274996"/>
                  <a:gd name="connsiteY0" fmla="*/ 1759 h 1274996"/>
                  <a:gd name="connsiteX1" fmla="*/ 1204404 w 1274996"/>
                  <a:gd name="connsiteY1" fmla="*/ 346207 h 1274996"/>
                  <a:gd name="connsiteX2" fmla="*/ 928789 w 1274996"/>
                  <a:gd name="connsiteY2" fmla="*/ 1204404 h 1274996"/>
                  <a:gd name="connsiteX3" fmla="*/ 70592 w 1274996"/>
                  <a:gd name="connsiteY3" fmla="*/ 928789 h 1274996"/>
                  <a:gd name="connsiteX4" fmla="*/ 346207 w 1274996"/>
                  <a:gd name="connsiteY4" fmla="*/ 70592 h 1274996"/>
                  <a:gd name="connsiteX5" fmla="*/ 589764 w 1274996"/>
                  <a:gd name="connsiteY5" fmla="*/ 1759 h 127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996" h="1274996">
                    <a:moveTo>
                      <a:pt x="589764" y="1759"/>
                    </a:moveTo>
                    <a:cubicBezTo>
                      <a:pt x="837455" y="-16729"/>
                      <a:pt x="1083748" y="111387"/>
                      <a:pt x="1204404" y="346207"/>
                    </a:cubicBezTo>
                    <a:cubicBezTo>
                      <a:pt x="1365280" y="659300"/>
                      <a:pt x="1241882" y="1043529"/>
                      <a:pt x="928789" y="1204404"/>
                    </a:cubicBezTo>
                    <a:cubicBezTo>
                      <a:pt x="615696" y="1365280"/>
                      <a:pt x="231468" y="1241882"/>
                      <a:pt x="70592" y="928789"/>
                    </a:cubicBezTo>
                    <a:cubicBezTo>
                      <a:pt x="-90283" y="615696"/>
                      <a:pt x="33114" y="231467"/>
                      <a:pt x="346207" y="70592"/>
                    </a:cubicBezTo>
                    <a:cubicBezTo>
                      <a:pt x="424481" y="30373"/>
                      <a:pt x="507200" y="7922"/>
                      <a:pt x="589764" y="1759"/>
                    </a:cubicBezTo>
                    <a:close/>
                  </a:path>
                </a:pathLst>
              </a:custGeom>
              <a:solidFill>
                <a:schemeClr val="bg1"/>
              </a:solidFill>
              <a:ln>
                <a:noFill/>
              </a:ln>
              <a:effectLst>
                <a:outerShdw blurRad="254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TextBox 203">
                <a:extLst>
                  <a:ext uri="{FF2B5EF4-FFF2-40B4-BE49-F238E27FC236}">
                    <a16:creationId xmlns:a16="http://schemas.microsoft.com/office/drawing/2014/main" id="{99C46BE5-ED5E-9A5B-1547-342BE2093A4C}"/>
                  </a:ext>
                </a:extLst>
              </p:cNvPr>
              <p:cNvSpPr txBox="1"/>
              <p:nvPr/>
            </p:nvSpPr>
            <p:spPr>
              <a:xfrm rot="9662589">
                <a:off x="2687276" y="4985408"/>
                <a:ext cx="1479064" cy="530845"/>
              </a:xfrm>
              <a:prstGeom prst="rect">
                <a:avLst/>
              </a:prstGeom>
              <a:noFill/>
            </p:spPr>
            <p:txBody>
              <a:bodyPr wrap="square" rtlCol="0">
                <a:spAutoFit/>
              </a:bodyPr>
              <a:lstStyle/>
              <a:p>
                <a:pPr algn="ctr"/>
                <a:r>
                  <a:rPr lang="en-US" sz="1050" b="1" cap="all" dirty="0"/>
                  <a:t>Polynomial regression</a:t>
                </a:r>
              </a:p>
            </p:txBody>
          </p:sp>
        </p:grpSp>
        <p:grpSp>
          <p:nvGrpSpPr>
            <p:cNvPr id="205" name="Group 204">
              <a:extLst>
                <a:ext uri="{FF2B5EF4-FFF2-40B4-BE49-F238E27FC236}">
                  <a16:creationId xmlns:a16="http://schemas.microsoft.com/office/drawing/2014/main" id="{ADF2E039-4752-BACF-502B-1FB9C86E6350}"/>
                </a:ext>
              </a:extLst>
            </p:cNvPr>
            <p:cNvGrpSpPr>
              <a:grpSpLocks noChangeAspect="1"/>
            </p:cNvGrpSpPr>
            <p:nvPr/>
          </p:nvGrpSpPr>
          <p:grpSpPr>
            <a:xfrm rot="7960616">
              <a:off x="9515835" y="884261"/>
              <a:ext cx="1427533" cy="1741185"/>
              <a:chOff x="2794519" y="3908235"/>
              <a:chExt cx="1823833" cy="2224559"/>
            </a:xfrm>
          </p:grpSpPr>
          <p:sp>
            <p:nvSpPr>
              <p:cNvPr id="206" name="Freeform: Shape 205">
                <a:extLst>
                  <a:ext uri="{FF2B5EF4-FFF2-40B4-BE49-F238E27FC236}">
                    <a16:creationId xmlns:a16="http://schemas.microsoft.com/office/drawing/2014/main" id="{4E2F0643-3B03-9B27-4030-B184A12FA74D}"/>
                  </a:ext>
                </a:extLst>
              </p:cNvPr>
              <p:cNvSpPr/>
              <p:nvPr/>
            </p:nvSpPr>
            <p:spPr>
              <a:xfrm rot="17975492">
                <a:off x="2635480" y="4149922"/>
                <a:ext cx="2224559" cy="1741185"/>
              </a:xfrm>
              <a:custGeom>
                <a:avLst/>
                <a:gdLst>
                  <a:gd name="connsiteX0" fmla="*/ 777122 w 2224559"/>
                  <a:gd name="connsiteY0" fmla="*/ 1115 h 1741185"/>
                  <a:gd name="connsiteX1" fmla="*/ 1430009 w 2224559"/>
                  <a:gd name="connsiteY1" fmla="*/ 487721 h 1741185"/>
                  <a:gd name="connsiteX2" fmla="*/ 1472487 w 2224559"/>
                  <a:gd name="connsiteY2" fmla="*/ 777123 h 1741185"/>
                  <a:gd name="connsiteX3" fmla="*/ 1455314 w 2224559"/>
                  <a:gd name="connsiteY3" fmla="*/ 888981 h 1741185"/>
                  <a:gd name="connsiteX4" fmla="*/ 1469731 w 2224559"/>
                  <a:gd name="connsiteY4" fmla="*/ 928350 h 1741185"/>
                  <a:gd name="connsiteX5" fmla="*/ 1616510 w 2224559"/>
                  <a:gd name="connsiteY5" fmla="*/ 1100282 h 1741185"/>
                  <a:gd name="connsiteX6" fmla="*/ 2017253 w 2224559"/>
                  <a:gd name="connsiteY6" fmla="*/ 1131636 h 1741185"/>
                  <a:gd name="connsiteX7" fmla="*/ 2047011 w 2224559"/>
                  <a:gd name="connsiteY7" fmla="*/ 1117863 h 1741185"/>
                  <a:gd name="connsiteX8" fmla="*/ 2057026 w 2224559"/>
                  <a:gd name="connsiteY8" fmla="*/ 1106639 h 1741185"/>
                  <a:gd name="connsiteX9" fmla="*/ 2172636 w 2224559"/>
                  <a:gd name="connsiteY9" fmla="*/ 1019493 h 1741185"/>
                  <a:gd name="connsiteX10" fmla="*/ 2197532 w 2224559"/>
                  <a:gd name="connsiteY10" fmla="*/ 1007607 h 1741185"/>
                  <a:gd name="connsiteX11" fmla="*/ 2224559 w 2224559"/>
                  <a:gd name="connsiteY11" fmla="*/ 1230849 h 1741185"/>
                  <a:gd name="connsiteX12" fmla="*/ 2048063 w 2224559"/>
                  <a:gd name="connsiteY12" fmla="*/ 1525223 h 1741185"/>
                  <a:gd name="connsiteX13" fmla="*/ 1937854 w 2224559"/>
                  <a:gd name="connsiteY13" fmla="*/ 1715336 h 1741185"/>
                  <a:gd name="connsiteX14" fmla="*/ 1826530 w 2224559"/>
                  <a:gd name="connsiteY14" fmla="*/ 1741185 h 1741185"/>
                  <a:gd name="connsiteX15" fmla="*/ 1820675 w 2224559"/>
                  <a:gd name="connsiteY15" fmla="*/ 1608098 h 1741185"/>
                  <a:gd name="connsiteX16" fmla="*/ 1830716 w 2224559"/>
                  <a:gd name="connsiteY16" fmla="*/ 1542690 h 1741185"/>
                  <a:gd name="connsiteX17" fmla="*/ 1825360 w 2224559"/>
                  <a:gd name="connsiteY17" fmla="*/ 1511896 h 1741185"/>
                  <a:gd name="connsiteX18" fmla="*/ 1651578 w 2224559"/>
                  <a:gd name="connsiteY18" fmla="*/ 1266226 h 1741185"/>
                  <a:gd name="connsiteX19" fmla="*/ 1356332 w 2224559"/>
                  <a:gd name="connsiteY19" fmla="*/ 1208056 h 1741185"/>
                  <a:gd name="connsiteX20" fmla="*/ 1282268 w 2224559"/>
                  <a:gd name="connsiteY20" fmla="*/ 1226881 h 1741185"/>
                  <a:gd name="connsiteX21" fmla="*/ 1236135 w 2224559"/>
                  <a:gd name="connsiteY21" fmla="*/ 1278581 h 1741185"/>
                  <a:gd name="connsiteX22" fmla="*/ 985881 w 2224559"/>
                  <a:gd name="connsiteY22" fmla="*/ 1430010 h 1741185"/>
                  <a:gd name="connsiteX23" fmla="*/ 43592 w 2224559"/>
                  <a:gd name="connsiteY23" fmla="*/ 985882 h 1741185"/>
                  <a:gd name="connsiteX24" fmla="*/ 487720 w 2224559"/>
                  <a:gd name="connsiteY24" fmla="*/ 43593 h 1741185"/>
                  <a:gd name="connsiteX25" fmla="*/ 777122 w 2224559"/>
                  <a:gd name="connsiteY25" fmla="*/ 1115 h 174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4559" h="1741185">
                    <a:moveTo>
                      <a:pt x="777122" y="1115"/>
                    </a:moveTo>
                    <a:cubicBezTo>
                      <a:pt x="1063738" y="16951"/>
                      <a:pt x="1326837" y="200584"/>
                      <a:pt x="1430009" y="487721"/>
                    </a:cubicBezTo>
                    <a:cubicBezTo>
                      <a:pt x="1464400" y="583433"/>
                      <a:pt x="1477766" y="681584"/>
                      <a:pt x="1472487" y="777123"/>
                    </a:cubicBezTo>
                    <a:lnTo>
                      <a:pt x="1455314" y="888981"/>
                    </a:lnTo>
                    <a:lnTo>
                      <a:pt x="1469731" y="928350"/>
                    </a:lnTo>
                    <a:cubicBezTo>
                      <a:pt x="1502269" y="998677"/>
                      <a:pt x="1551357" y="1058076"/>
                      <a:pt x="1616510" y="1100282"/>
                    </a:cubicBezTo>
                    <a:cubicBezTo>
                      <a:pt x="1732335" y="1175314"/>
                      <a:pt x="1876998" y="1181803"/>
                      <a:pt x="2017253" y="1131636"/>
                    </a:cubicBezTo>
                    <a:lnTo>
                      <a:pt x="2047011" y="1117863"/>
                    </a:lnTo>
                    <a:lnTo>
                      <a:pt x="2057026" y="1106639"/>
                    </a:lnTo>
                    <a:cubicBezTo>
                      <a:pt x="2092192" y="1074200"/>
                      <a:pt x="2130827" y="1044941"/>
                      <a:pt x="2172636" y="1019493"/>
                    </a:cubicBezTo>
                    <a:lnTo>
                      <a:pt x="2197532" y="1007607"/>
                    </a:lnTo>
                    <a:lnTo>
                      <a:pt x="2224559" y="1230849"/>
                    </a:lnTo>
                    <a:lnTo>
                      <a:pt x="2048063" y="1525223"/>
                    </a:lnTo>
                    <a:lnTo>
                      <a:pt x="1937854" y="1715336"/>
                    </a:lnTo>
                    <a:lnTo>
                      <a:pt x="1826530" y="1741185"/>
                    </a:lnTo>
                    <a:lnTo>
                      <a:pt x="1820675" y="1608098"/>
                    </a:lnTo>
                    <a:lnTo>
                      <a:pt x="1830716" y="1542690"/>
                    </a:lnTo>
                    <a:lnTo>
                      <a:pt x="1825360" y="1511896"/>
                    </a:lnTo>
                    <a:cubicBezTo>
                      <a:pt x="1796760" y="1409341"/>
                      <a:pt x="1738447" y="1322501"/>
                      <a:pt x="1651578" y="1266226"/>
                    </a:cubicBezTo>
                    <a:cubicBezTo>
                      <a:pt x="1564709" y="1209951"/>
                      <a:pt x="1461619" y="1192233"/>
                      <a:pt x="1356332" y="1208056"/>
                    </a:cubicBezTo>
                    <a:lnTo>
                      <a:pt x="1282268" y="1226881"/>
                    </a:lnTo>
                    <a:lnTo>
                      <a:pt x="1236135" y="1278581"/>
                    </a:lnTo>
                    <a:cubicBezTo>
                      <a:pt x="1165805" y="1343459"/>
                      <a:pt x="1081594" y="1395619"/>
                      <a:pt x="985881" y="1430010"/>
                    </a:cubicBezTo>
                    <a:cubicBezTo>
                      <a:pt x="603033" y="1567574"/>
                      <a:pt x="181155" y="1368731"/>
                      <a:pt x="43592" y="985882"/>
                    </a:cubicBezTo>
                    <a:cubicBezTo>
                      <a:pt x="-93971" y="603033"/>
                      <a:pt x="104871" y="181156"/>
                      <a:pt x="487720" y="43593"/>
                    </a:cubicBezTo>
                    <a:cubicBezTo>
                      <a:pt x="583432" y="9202"/>
                      <a:pt x="681584" y="-4164"/>
                      <a:pt x="777122" y="1115"/>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Freeform: Shape 206">
                <a:extLst>
                  <a:ext uri="{FF2B5EF4-FFF2-40B4-BE49-F238E27FC236}">
                    <a16:creationId xmlns:a16="http://schemas.microsoft.com/office/drawing/2014/main" id="{8534FB5D-3F49-EB80-DB31-1F04F374C672}"/>
                  </a:ext>
                </a:extLst>
              </p:cNvPr>
              <p:cNvSpPr/>
              <p:nvPr/>
            </p:nvSpPr>
            <p:spPr>
              <a:xfrm rot="17975492">
                <a:off x="2818764" y="4622366"/>
                <a:ext cx="1272102" cy="1320591"/>
              </a:xfrm>
              <a:custGeom>
                <a:avLst/>
                <a:gdLst>
                  <a:gd name="connsiteX0" fmla="*/ 589764 w 1274996"/>
                  <a:gd name="connsiteY0" fmla="*/ 1759 h 1274996"/>
                  <a:gd name="connsiteX1" fmla="*/ 1204404 w 1274996"/>
                  <a:gd name="connsiteY1" fmla="*/ 346207 h 1274996"/>
                  <a:gd name="connsiteX2" fmla="*/ 928789 w 1274996"/>
                  <a:gd name="connsiteY2" fmla="*/ 1204404 h 1274996"/>
                  <a:gd name="connsiteX3" fmla="*/ 70592 w 1274996"/>
                  <a:gd name="connsiteY3" fmla="*/ 928789 h 1274996"/>
                  <a:gd name="connsiteX4" fmla="*/ 346207 w 1274996"/>
                  <a:gd name="connsiteY4" fmla="*/ 70592 h 1274996"/>
                  <a:gd name="connsiteX5" fmla="*/ 589764 w 1274996"/>
                  <a:gd name="connsiteY5" fmla="*/ 1759 h 127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996" h="1274996">
                    <a:moveTo>
                      <a:pt x="589764" y="1759"/>
                    </a:moveTo>
                    <a:cubicBezTo>
                      <a:pt x="837455" y="-16729"/>
                      <a:pt x="1083748" y="111387"/>
                      <a:pt x="1204404" y="346207"/>
                    </a:cubicBezTo>
                    <a:cubicBezTo>
                      <a:pt x="1365280" y="659300"/>
                      <a:pt x="1241882" y="1043529"/>
                      <a:pt x="928789" y="1204404"/>
                    </a:cubicBezTo>
                    <a:cubicBezTo>
                      <a:pt x="615696" y="1365280"/>
                      <a:pt x="231468" y="1241882"/>
                      <a:pt x="70592" y="928789"/>
                    </a:cubicBezTo>
                    <a:cubicBezTo>
                      <a:pt x="-90283" y="615696"/>
                      <a:pt x="33114" y="231467"/>
                      <a:pt x="346207" y="70592"/>
                    </a:cubicBezTo>
                    <a:cubicBezTo>
                      <a:pt x="424481" y="30373"/>
                      <a:pt x="507200" y="7922"/>
                      <a:pt x="589764" y="1759"/>
                    </a:cubicBezTo>
                    <a:close/>
                  </a:path>
                </a:pathLst>
              </a:custGeom>
              <a:solidFill>
                <a:schemeClr val="bg1"/>
              </a:solidFill>
              <a:ln>
                <a:noFill/>
              </a:ln>
              <a:effectLst>
                <a:outerShdw blurRad="254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F3551566-CDE7-7FA3-05BB-17CC218A263B}"/>
                  </a:ext>
                </a:extLst>
              </p:cNvPr>
              <p:cNvSpPr txBox="1"/>
              <p:nvPr/>
            </p:nvSpPr>
            <p:spPr>
              <a:xfrm rot="13639384">
                <a:off x="2702403" y="4986146"/>
                <a:ext cx="1479065" cy="550506"/>
              </a:xfrm>
              <a:prstGeom prst="rect">
                <a:avLst/>
              </a:prstGeom>
              <a:noFill/>
            </p:spPr>
            <p:txBody>
              <a:bodyPr wrap="square" rtlCol="0">
                <a:spAutoFit/>
              </a:bodyPr>
              <a:lstStyle/>
              <a:p>
                <a:pPr algn="ctr"/>
                <a:r>
                  <a:rPr lang="en-US" sz="1050" b="1" cap="all" dirty="0"/>
                  <a:t>Linear regression</a:t>
                </a:r>
              </a:p>
            </p:txBody>
          </p:sp>
        </p:grpSp>
      </p:grpSp>
      <p:grpSp>
        <p:nvGrpSpPr>
          <p:cNvPr id="214" name="Group 213">
            <a:extLst>
              <a:ext uri="{FF2B5EF4-FFF2-40B4-BE49-F238E27FC236}">
                <a16:creationId xmlns:a16="http://schemas.microsoft.com/office/drawing/2014/main" id="{02134F55-1B63-E64B-C001-41CFE9C6FD7A}"/>
              </a:ext>
            </a:extLst>
          </p:cNvPr>
          <p:cNvGrpSpPr/>
          <p:nvPr/>
        </p:nvGrpSpPr>
        <p:grpSpPr>
          <a:xfrm>
            <a:off x="5680407" y="160978"/>
            <a:ext cx="3692129" cy="2600476"/>
            <a:chOff x="5680407" y="160978"/>
            <a:chExt cx="3692129" cy="2600476"/>
          </a:xfrm>
        </p:grpSpPr>
        <p:grpSp>
          <p:nvGrpSpPr>
            <p:cNvPr id="185" name="Group 184">
              <a:extLst>
                <a:ext uri="{FF2B5EF4-FFF2-40B4-BE49-F238E27FC236}">
                  <a16:creationId xmlns:a16="http://schemas.microsoft.com/office/drawing/2014/main" id="{C9F7A937-440E-1747-680A-87CBCCC5C93D}"/>
                </a:ext>
              </a:extLst>
            </p:cNvPr>
            <p:cNvGrpSpPr>
              <a:grpSpLocks noChangeAspect="1"/>
            </p:cNvGrpSpPr>
            <p:nvPr/>
          </p:nvGrpSpPr>
          <p:grpSpPr>
            <a:xfrm rot="11802480">
              <a:off x="7818124" y="1020269"/>
              <a:ext cx="1554412" cy="1741185"/>
              <a:chOff x="2632418" y="3908234"/>
              <a:chExt cx="1985935" cy="2224559"/>
            </a:xfrm>
          </p:grpSpPr>
          <p:sp>
            <p:nvSpPr>
              <p:cNvPr id="186" name="Freeform: Shape 185">
                <a:extLst>
                  <a:ext uri="{FF2B5EF4-FFF2-40B4-BE49-F238E27FC236}">
                    <a16:creationId xmlns:a16="http://schemas.microsoft.com/office/drawing/2014/main" id="{6623840F-AB25-0E46-03EC-3F2C673B5097}"/>
                  </a:ext>
                </a:extLst>
              </p:cNvPr>
              <p:cNvSpPr/>
              <p:nvPr/>
            </p:nvSpPr>
            <p:spPr>
              <a:xfrm rot="17975492">
                <a:off x="2635481" y="4149921"/>
                <a:ext cx="2224559" cy="1741185"/>
              </a:xfrm>
              <a:custGeom>
                <a:avLst/>
                <a:gdLst>
                  <a:gd name="connsiteX0" fmla="*/ 777122 w 2224559"/>
                  <a:gd name="connsiteY0" fmla="*/ 1115 h 1741185"/>
                  <a:gd name="connsiteX1" fmla="*/ 1430009 w 2224559"/>
                  <a:gd name="connsiteY1" fmla="*/ 487721 h 1741185"/>
                  <a:gd name="connsiteX2" fmla="*/ 1472487 w 2224559"/>
                  <a:gd name="connsiteY2" fmla="*/ 777123 h 1741185"/>
                  <a:gd name="connsiteX3" fmla="*/ 1455314 w 2224559"/>
                  <a:gd name="connsiteY3" fmla="*/ 888981 h 1741185"/>
                  <a:gd name="connsiteX4" fmla="*/ 1469731 w 2224559"/>
                  <a:gd name="connsiteY4" fmla="*/ 928350 h 1741185"/>
                  <a:gd name="connsiteX5" fmla="*/ 1616510 w 2224559"/>
                  <a:gd name="connsiteY5" fmla="*/ 1100282 h 1741185"/>
                  <a:gd name="connsiteX6" fmla="*/ 2017253 w 2224559"/>
                  <a:gd name="connsiteY6" fmla="*/ 1131636 h 1741185"/>
                  <a:gd name="connsiteX7" fmla="*/ 2047011 w 2224559"/>
                  <a:gd name="connsiteY7" fmla="*/ 1117863 h 1741185"/>
                  <a:gd name="connsiteX8" fmla="*/ 2057026 w 2224559"/>
                  <a:gd name="connsiteY8" fmla="*/ 1106639 h 1741185"/>
                  <a:gd name="connsiteX9" fmla="*/ 2172636 w 2224559"/>
                  <a:gd name="connsiteY9" fmla="*/ 1019493 h 1741185"/>
                  <a:gd name="connsiteX10" fmla="*/ 2197532 w 2224559"/>
                  <a:gd name="connsiteY10" fmla="*/ 1007607 h 1741185"/>
                  <a:gd name="connsiteX11" fmla="*/ 2224559 w 2224559"/>
                  <a:gd name="connsiteY11" fmla="*/ 1230849 h 1741185"/>
                  <a:gd name="connsiteX12" fmla="*/ 2048063 w 2224559"/>
                  <a:gd name="connsiteY12" fmla="*/ 1525223 h 1741185"/>
                  <a:gd name="connsiteX13" fmla="*/ 1937854 w 2224559"/>
                  <a:gd name="connsiteY13" fmla="*/ 1715336 h 1741185"/>
                  <a:gd name="connsiteX14" fmla="*/ 1826530 w 2224559"/>
                  <a:gd name="connsiteY14" fmla="*/ 1741185 h 1741185"/>
                  <a:gd name="connsiteX15" fmla="*/ 1820675 w 2224559"/>
                  <a:gd name="connsiteY15" fmla="*/ 1608098 h 1741185"/>
                  <a:gd name="connsiteX16" fmla="*/ 1830716 w 2224559"/>
                  <a:gd name="connsiteY16" fmla="*/ 1542690 h 1741185"/>
                  <a:gd name="connsiteX17" fmla="*/ 1825360 w 2224559"/>
                  <a:gd name="connsiteY17" fmla="*/ 1511896 h 1741185"/>
                  <a:gd name="connsiteX18" fmla="*/ 1651578 w 2224559"/>
                  <a:gd name="connsiteY18" fmla="*/ 1266226 h 1741185"/>
                  <a:gd name="connsiteX19" fmla="*/ 1356332 w 2224559"/>
                  <a:gd name="connsiteY19" fmla="*/ 1208056 h 1741185"/>
                  <a:gd name="connsiteX20" fmla="*/ 1282268 w 2224559"/>
                  <a:gd name="connsiteY20" fmla="*/ 1226881 h 1741185"/>
                  <a:gd name="connsiteX21" fmla="*/ 1236135 w 2224559"/>
                  <a:gd name="connsiteY21" fmla="*/ 1278581 h 1741185"/>
                  <a:gd name="connsiteX22" fmla="*/ 985881 w 2224559"/>
                  <a:gd name="connsiteY22" fmla="*/ 1430010 h 1741185"/>
                  <a:gd name="connsiteX23" fmla="*/ 43592 w 2224559"/>
                  <a:gd name="connsiteY23" fmla="*/ 985882 h 1741185"/>
                  <a:gd name="connsiteX24" fmla="*/ 487720 w 2224559"/>
                  <a:gd name="connsiteY24" fmla="*/ 43593 h 1741185"/>
                  <a:gd name="connsiteX25" fmla="*/ 777122 w 2224559"/>
                  <a:gd name="connsiteY25" fmla="*/ 1115 h 174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4559" h="1741185">
                    <a:moveTo>
                      <a:pt x="777122" y="1115"/>
                    </a:moveTo>
                    <a:cubicBezTo>
                      <a:pt x="1063738" y="16951"/>
                      <a:pt x="1326837" y="200584"/>
                      <a:pt x="1430009" y="487721"/>
                    </a:cubicBezTo>
                    <a:cubicBezTo>
                      <a:pt x="1464400" y="583433"/>
                      <a:pt x="1477766" y="681584"/>
                      <a:pt x="1472487" y="777123"/>
                    </a:cubicBezTo>
                    <a:lnTo>
                      <a:pt x="1455314" y="888981"/>
                    </a:lnTo>
                    <a:lnTo>
                      <a:pt x="1469731" y="928350"/>
                    </a:lnTo>
                    <a:cubicBezTo>
                      <a:pt x="1502269" y="998677"/>
                      <a:pt x="1551357" y="1058076"/>
                      <a:pt x="1616510" y="1100282"/>
                    </a:cubicBezTo>
                    <a:cubicBezTo>
                      <a:pt x="1732335" y="1175314"/>
                      <a:pt x="1876998" y="1181803"/>
                      <a:pt x="2017253" y="1131636"/>
                    </a:cubicBezTo>
                    <a:lnTo>
                      <a:pt x="2047011" y="1117863"/>
                    </a:lnTo>
                    <a:lnTo>
                      <a:pt x="2057026" y="1106639"/>
                    </a:lnTo>
                    <a:cubicBezTo>
                      <a:pt x="2092192" y="1074200"/>
                      <a:pt x="2130827" y="1044941"/>
                      <a:pt x="2172636" y="1019493"/>
                    </a:cubicBezTo>
                    <a:lnTo>
                      <a:pt x="2197532" y="1007607"/>
                    </a:lnTo>
                    <a:lnTo>
                      <a:pt x="2224559" y="1230849"/>
                    </a:lnTo>
                    <a:lnTo>
                      <a:pt x="2048063" y="1525223"/>
                    </a:lnTo>
                    <a:lnTo>
                      <a:pt x="1937854" y="1715336"/>
                    </a:lnTo>
                    <a:lnTo>
                      <a:pt x="1826530" y="1741185"/>
                    </a:lnTo>
                    <a:lnTo>
                      <a:pt x="1820675" y="1608098"/>
                    </a:lnTo>
                    <a:lnTo>
                      <a:pt x="1830716" y="1542690"/>
                    </a:lnTo>
                    <a:lnTo>
                      <a:pt x="1825360" y="1511896"/>
                    </a:lnTo>
                    <a:cubicBezTo>
                      <a:pt x="1796760" y="1409341"/>
                      <a:pt x="1738447" y="1322501"/>
                      <a:pt x="1651578" y="1266226"/>
                    </a:cubicBezTo>
                    <a:cubicBezTo>
                      <a:pt x="1564709" y="1209951"/>
                      <a:pt x="1461619" y="1192233"/>
                      <a:pt x="1356332" y="1208056"/>
                    </a:cubicBezTo>
                    <a:lnTo>
                      <a:pt x="1282268" y="1226881"/>
                    </a:lnTo>
                    <a:lnTo>
                      <a:pt x="1236135" y="1278581"/>
                    </a:lnTo>
                    <a:cubicBezTo>
                      <a:pt x="1165805" y="1343459"/>
                      <a:pt x="1081594" y="1395619"/>
                      <a:pt x="985881" y="1430010"/>
                    </a:cubicBezTo>
                    <a:cubicBezTo>
                      <a:pt x="603033" y="1567574"/>
                      <a:pt x="181155" y="1368731"/>
                      <a:pt x="43592" y="985882"/>
                    </a:cubicBezTo>
                    <a:cubicBezTo>
                      <a:pt x="-93971" y="603033"/>
                      <a:pt x="104871" y="181156"/>
                      <a:pt x="487720" y="43593"/>
                    </a:cubicBezTo>
                    <a:cubicBezTo>
                      <a:pt x="583432" y="9202"/>
                      <a:pt x="681584" y="-4164"/>
                      <a:pt x="777122" y="1115"/>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Shape 186">
                <a:extLst>
                  <a:ext uri="{FF2B5EF4-FFF2-40B4-BE49-F238E27FC236}">
                    <a16:creationId xmlns:a16="http://schemas.microsoft.com/office/drawing/2014/main" id="{A75A0FED-B7F9-4075-B341-312431DDCF71}"/>
                  </a:ext>
                </a:extLst>
              </p:cNvPr>
              <p:cNvSpPr/>
              <p:nvPr/>
            </p:nvSpPr>
            <p:spPr>
              <a:xfrm rot="17975492">
                <a:off x="2818764" y="4622366"/>
                <a:ext cx="1272102" cy="1320591"/>
              </a:xfrm>
              <a:custGeom>
                <a:avLst/>
                <a:gdLst>
                  <a:gd name="connsiteX0" fmla="*/ 589764 w 1274996"/>
                  <a:gd name="connsiteY0" fmla="*/ 1759 h 1274996"/>
                  <a:gd name="connsiteX1" fmla="*/ 1204404 w 1274996"/>
                  <a:gd name="connsiteY1" fmla="*/ 346207 h 1274996"/>
                  <a:gd name="connsiteX2" fmla="*/ 928789 w 1274996"/>
                  <a:gd name="connsiteY2" fmla="*/ 1204404 h 1274996"/>
                  <a:gd name="connsiteX3" fmla="*/ 70592 w 1274996"/>
                  <a:gd name="connsiteY3" fmla="*/ 928789 h 1274996"/>
                  <a:gd name="connsiteX4" fmla="*/ 346207 w 1274996"/>
                  <a:gd name="connsiteY4" fmla="*/ 70592 h 1274996"/>
                  <a:gd name="connsiteX5" fmla="*/ 589764 w 1274996"/>
                  <a:gd name="connsiteY5" fmla="*/ 1759 h 127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996" h="1274996">
                    <a:moveTo>
                      <a:pt x="589764" y="1759"/>
                    </a:moveTo>
                    <a:cubicBezTo>
                      <a:pt x="837455" y="-16729"/>
                      <a:pt x="1083748" y="111387"/>
                      <a:pt x="1204404" y="346207"/>
                    </a:cubicBezTo>
                    <a:cubicBezTo>
                      <a:pt x="1365280" y="659300"/>
                      <a:pt x="1241882" y="1043529"/>
                      <a:pt x="928789" y="1204404"/>
                    </a:cubicBezTo>
                    <a:cubicBezTo>
                      <a:pt x="615696" y="1365280"/>
                      <a:pt x="231468" y="1241882"/>
                      <a:pt x="70592" y="928789"/>
                    </a:cubicBezTo>
                    <a:cubicBezTo>
                      <a:pt x="-90283" y="615696"/>
                      <a:pt x="33114" y="231467"/>
                      <a:pt x="346207" y="70592"/>
                    </a:cubicBezTo>
                    <a:cubicBezTo>
                      <a:pt x="424481" y="30373"/>
                      <a:pt x="507200" y="7922"/>
                      <a:pt x="589764" y="1759"/>
                    </a:cubicBezTo>
                    <a:close/>
                  </a:path>
                </a:pathLst>
              </a:custGeom>
              <a:solidFill>
                <a:schemeClr val="bg1"/>
              </a:solidFill>
              <a:ln>
                <a:noFill/>
              </a:ln>
              <a:effectLst>
                <a:outerShdw blurRad="254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68729562-EBE6-C2F5-116B-7A829C128466}"/>
                  </a:ext>
                </a:extLst>
              </p:cNvPr>
              <p:cNvSpPr txBox="1"/>
              <p:nvPr/>
            </p:nvSpPr>
            <p:spPr>
              <a:xfrm rot="9797520">
                <a:off x="2632418" y="4984509"/>
                <a:ext cx="1679816" cy="550506"/>
              </a:xfrm>
              <a:prstGeom prst="rect">
                <a:avLst/>
              </a:prstGeom>
              <a:noFill/>
            </p:spPr>
            <p:txBody>
              <a:bodyPr wrap="square" rtlCol="0">
                <a:spAutoFit/>
              </a:bodyPr>
              <a:lstStyle/>
              <a:p>
                <a:pPr algn="ctr"/>
                <a:r>
                  <a:rPr lang="en-US" sz="1100" b="1" cap="all" dirty="0"/>
                  <a:t>Decision Trees</a:t>
                </a:r>
              </a:p>
            </p:txBody>
          </p:sp>
        </p:grpSp>
        <p:grpSp>
          <p:nvGrpSpPr>
            <p:cNvPr id="189" name="Group 188">
              <a:extLst>
                <a:ext uri="{FF2B5EF4-FFF2-40B4-BE49-F238E27FC236}">
                  <a16:creationId xmlns:a16="http://schemas.microsoft.com/office/drawing/2014/main" id="{20AB84F4-C910-339C-82D8-80C435092DDD}"/>
                </a:ext>
              </a:extLst>
            </p:cNvPr>
            <p:cNvGrpSpPr>
              <a:grpSpLocks noChangeAspect="1"/>
            </p:cNvGrpSpPr>
            <p:nvPr/>
          </p:nvGrpSpPr>
          <p:grpSpPr>
            <a:xfrm rot="9462681">
              <a:off x="7239606" y="160978"/>
              <a:ext cx="1470535" cy="1741185"/>
              <a:chOff x="2739579" y="3908234"/>
              <a:chExt cx="1878774" cy="2224559"/>
            </a:xfrm>
          </p:grpSpPr>
          <p:sp>
            <p:nvSpPr>
              <p:cNvPr id="190" name="Freeform: Shape 189">
                <a:extLst>
                  <a:ext uri="{FF2B5EF4-FFF2-40B4-BE49-F238E27FC236}">
                    <a16:creationId xmlns:a16="http://schemas.microsoft.com/office/drawing/2014/main" id="{93699F09-45A2-0D72-0C64-B601C5E88AF9}"/>
                  </a:ext>
                </a:extLst>
              </p:cNvPr>
              <p:cNvSpPr/>
              <p:nvPr/>
            </p:nvSpPr>
            <p:spPr>
              <a:xfrm rot="17975492">
                <a:off x="2635481" y="4149921"/>
                <a:ext cx="2224559" cy="1741185"/>
              </a:xfrm>
              <a:custGeom>
                <a:avLst/>
                <a:gdLst>
                  <a:gd name="connsiteX0" fmla="*/ 777122 w 2224559"/>
                  <a:gd name="connsiteY0" fmla="*/ 1115 h 1741185"/>
                  <a:gd name="connsiteX1" fmla="*/ 1430009 w 2224559"/>
                  <a:gd name="connsiteY1" fmla="*/ 487721 h 1741185"/>
                  <a:gd name="connsiteX2" fmla="*/ 1472487 w 2224559"/>
                  <a:gd name="connsiteY2" fmla="*/ 777123 h 1741185"/>
                  <a:gd name="connsiteX3" fmla="*/ 1455314 w 2224559"/>
                  <a:gd name="connsiteY3" fmla="*/ 888981 h 1741185"/>
                  <a:gd name="connsiteX4" fmla="*/ 1469731 w 2224559"/>
                  <a:gd name="connsiteY4" fmla="*/ 928350 h 1741185"/>
                  <a:gd name="connsiteX5" fmla="*/ 1616510 w 2224559"/>
                  <a:gd name="connsiteY5" fmla="*/ 1100282 h 1741185"/>
                  <a:gd name="connsiteX6" fmla="*/ 2017253 w 2224559"/>
                  <a:gd name="connsiteY6" fmla="*/ 1131636 h 1741185"/>
                  <a:gd name="connsiteX7" fmla="*/ 2047011 w 2224559"/>
                  <a:gd name="connsiteY7" fmla="*/ 1117863 h 1741185"/>
                  <a:gd name="connsiteX8" fmla="*/ 2057026 w 2224559"/>
                  <a:gd name="connsiteY8" fmla="*/ 1106639 h 1741185"/>
                  <a:gd name="connsiteX9" fmla="*/ 2172636 w 2224559"/>
                  <a:gd name="connsiteY9" fmla="*/ 1019493 h 1741185"/>
                  <a:gd name="connsiteX10" fmla="*/ 2197532 w 2224559"/>
                  <a:gd name="connsiteY10" fmla="*/ 1007607 h 1741185"/>
                  <a:gd name="connsiteX11" fmla="*/ 2224559 w 2224559"/>
                  <a:gd name="connsiteY11" fmla="*/ 1230849 h 1741185"/>
                  <a:gd name="connsiteX12" fmla="*/ 2048063 w 2224559"/>
                  <a:gd name="connsiteY12" fmla="*/ 1525223 h 1741185"/>
                  <a:gd name="connsiteX13" fmla="*/ 1937854 w 2224559"/>
                  <a:gd name="connsiteY13" fmla="*/ 1715336 h 1741185"/>
                  <a:gd name="connsiteX14" fmla="*/ 1826530 w 2224559"/>
                  <a:gd name="connsiteY14" fmla="*/ 1741185 h 1741185"/>
                  <a:gd name="connsiteX15" fmla="*/ 1820675 w 2224559"/>
                  <a:gd name="connsiteY15" fmla="*/ 1608098 h 1741185"/>
                  <a:gd name="connsiteX16" fmla="*/ 1830716 w 2224559"/>
                  <a:gd name="connsiteY16" fmla="*/ 1542690 h 1741185"/>
                  <a:gd name="connsiteX17" fmla="*/ 1825360 w 2224559"/>
                  <a:gd name="connsiteY17" fmla="*/ 1511896 h 1741185"/>
                  <a:gd name="connsiteX18" fmla="*/ 1651578 w 2224559"/>
                  <a:gd name="connsiteY18" fmla="*/ 1266226 h 1741185"/>
                  <a:gd name="connsiteX19" fmla="*/ 1356332 w 2224559"/>
                  <a:gd name="connsiteY19" fmla="*/ 1208056 h 1741185"/>
                  <a:gd name="connsiteX20" fmla="*/ 1282268 w 2224559"/>
                  <a:gd name="connsiteY20" fmla="*/ 1226881 h 1741185"/>
                  <a:gd name="connsiteX21" fmla="*/ 1236135 w 2224559"/>
                  <a:gd name="connsiteY21" fmla="*/ 1278581 h 1741185"/>
                  <a:gd name="connsiteX22" fmla="*/ 985881 w 2224559"/>
                  <a:gd name="connsiteY22" fmla="*/ 1430010 h 1741185"/>
                  <a:gd name="connsiteX23" fmla="*/ 43592 w 2224559"/>
                  <a:gd name="connsiteY23" fmla="*/ 985882 h 1741185"/>
                  <a:gd name="connsiteX24" fmla="*/ 487720 w 2224559"/>
                  <a:gd name="connsiteY24" fmla="*/ 43593 h 1741185"/>
                  <a:gd name="connsiteX25" fmla="*/ 777122 w 2224559"/>
                  <a:gd name="connsiteY25" fmla="*/ 1115 h 174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4559" h="1741185">
                    <a:moveTo>
                      <a:pt x="777122" y="1115"/>
                    </a:moveTo>
                    <a:cubicBezTo>
                      <a:pt x="1063738" y="16951"/>
                      <a:pt x="1326837" y="200584"/>
                      <a:pt x="1430009" y="487721"/>
                    </a:cubicBezTo>
                    <a:cubicBezTo>
                      <a:pt x="1464400" y="583433"/>
                      <a:pt x="1477766" y="681584"/>
                      <a:pt x="1472487" y="777123"/>
                    </a:cubicBezTo>
                    <a:lnTo>
                      <a:pt x="1455314" y="888981"/>
                    </a:lnTo>
                    <a:lnTo>
                      <a:pt x="1469731" y="928350"/>
                    </a:lnTo>
                    <a:cubicBezTo>
                      <a:pt x="1502269" y="998677"/>
                      <a:pt x="1551357" y="1058076"/>
                      <a:pt x="1616510" y="1100282"/>
                    </a:cubicBezTo>
                    <a:cubicBezTo>
                      <a:pt x="1732335" y="1175314"/>
                      <a:pt x="1876998" y="1181803"/>
                      <a:pt x="2017253" y="1131636"/>
                    </a:cubicBezTo>
                    <a:lnTo>
                      <a:pt x="2047011" y="1117863"/>
                    </a:lnTo>
                    <a:lnTo>
                      <a:pt x="2057026" y="1106639"/>
                    </a:lnTo>
                    <a:cubicBezTo>
                      <a:pt x="2092192" y="1074200"/>
                      <a:pt x="2130827" y="1044941"/>
                      <a:pt x="2172636" y="1019493"/>
                    </a:cubicBezTo>
                    <a:lnTo>
                      <a:pt x="2197532" y="1007607"/>
                    </a:lnTo>
                    <a:lnTo>
                      <a:pt x="2224559" y="1230849"/>
                    </a:lnTo>
                    <a:lnTo>
                      <a:pt x="2048063" y="1525223"/>
                    </a:lnTo>
                    <a:lnTo>
                      <a:pt x="1937854" y="1715336"/>
                    </a:lnTo>
                    <a:lnTo>
                      <a:pt x="1826530" y="1741185"/>
                    </a:lnTo>
                    <a:lnTo>
                      <a:pt x="1820675" y="1608098"/>
                    </a:lnTo>
                    <a:lnTo>
                      <a:pt x="1830716" y="1542690"/>
                    </a:lnTo>
                    <a:lnTo>
                      <a:pt x="1825360" y="1511896"/>
                    </a:lnTo>
                    <a:cubicBezTo>
                      <a:pt x="1796760" y="1409341"/>
                      <a:pt x="1738447" y="1322501"/>
                      <a:pt x="1651578" y="1266226"/>
                    </a:cubicBezTo>
                    <a:cubicBezTo>
                      <a:pt x="1564709" y="1209951"/>
                      <a:pt x="1461619" y="1192233"/>
                      <a:pt x="1356332" y="1208056"/>
                    </a:cubicBezTo>
                    <a:lnTo>
                      <a:pt x="1282268" y="1226881"/>
                    </a:lnTo>
                    <a:lnTo>
                      <a:pt x="1236135" y="1278581"/>
                    </a:lnTo>
                    <a:cubicBezTo>
                      <a:pt x="1165805" y="1343459"/>
                      <a:pt x="1081594" y="1395619"/>
                      <a:pt x="985881" y="1430010"/>
                    </a:cubicBezTo>
                    <a:cubicBezTo>
                      <a:pt x="603033" y="1567574"/>
                      <a:pt x="181155" y="1368731"/>
                      <a:pt x="43592" y="985882"/>
                    </a:cubicBezTo>
                    <a:cubicBezTo>
                      <a:pt x="-93971" y="603033"/>
                      <a:pt x="104871" y="181156"/>
                      <a:pt x="487720" y="43593"/>
                    </a:cubicBezTo>
                    <a:cubicBezTo>
                      <a:pt x="583432" y="9202"/>
                      <a:pt x="681584" y="-4164"/>
                      <a:pt x="777122" y="1115"/>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Shape 190">
                <a:extLst>
                  <a:ext uri="{FF2B5EF4-FFF2-40B4-BE49-F238E27FC236}">
                    <a16:creationId xmlns:a16="http://schemas.microsoft.com/office/drawing/2014/main" id="{DE085EB5-4734-0BDB-F85B-F0E1608EA006}"/>
                  </a:ext>
                </a:extLst>
              </p:cNvPr>
              <p:cNvSpPr/>
              <p:nvPr/>
            </p:nvSpPr>
            <p:spPr>
              <a:xfrm rot="17975492">
                <a:off x="2818764" y="4622366"/>
                <a:ext cx="1272102" cy="1320591"/>
              </a:xfrm>
              <a:custGeom>
                <a:avLst/>
                <a:gdLst>
                  <a:gd name="connsiteX0" fmla="*/ 589764 w 1274996"/>
                  <a:gd name="connsiteY0" fmla="*/ 1759 h 1274996"/>
                  <a:gd name="connsiteX1" fmla="*/ 1204404 w 1274996"/>
                  <a:gd name="connsiteY1" fmla="*/ 346207 h 1274996"/>
                  <a:gd name="connsiteX2" fmla="*/ 928789 w 1274996"/>
                  <a:gd name="connsiteY2" fmla="*/ 1204404 h 1274996"/>
                  <a:gd name="connsiteX3" fmla="*/ 70592 w 1274996"/>
                  <a:gd name="connsiteY3" fmla="*/ 928789 h 1274996"/>
                  <a:gd name="connsiteX4" fmla="*/ 346207 w 1274996"/>
                  <a:gd name="connsiteY4" fmla="*/ 70592 h 1274996"/>
                  <a:gd name="connsiteX5" fmla="*/ 589764 w 1274996"/>
                  <a:gd name="connsiteY5" fmla="*/ 1759 h 127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996" h="1274996">
                    <a:moveTo>
                      <a:pt x="589764" y="1759"/>
                    </a:moveTo>
                    <a:cubicBezTo>
                      <a:pt x="837455" y="-16729"/>
                      <a:pt x="1083748" y="111387"/>
                      <a:pt x="1204404" y="346207"/>
                    </a:cubicBezTo>
                    <a:cubicBezTo>
                      <a:pt x="1365280" y="659300"/>
                      <a:pt x="1241882" y="1043529"/>
                      <a:pt x="928789" y="1204404"/>
                    </a:cubicBezTo>
                    <a:cubicBezTo>
                      <a:pt x="615696" y="1365280"/>
                      <a:pt x="231468" y="1241882"/>
                      <a:pt x="70592" y="928789"/>
                    </a:cubicBezTo>
                    <a:cubicBezTo>
                      <a:pt x="-90283" y="615696"/>
                      <a:pt x="33114" y="231467"/>
                      <a:pt x="346207" y="70592"/>
                    </a:cubicBezTo>
                    <a:cubicBezTo>
                      <a:pt x="424481" y="30373"/>
                      <a:pt x="507200" y="7922"/>
                      <a:pt x="589764" y="1759"/>
                    </a:cubicBezTo>
                    <a:close/>
                  </a:path>
                </a:pathLst>
              </a:custGeom>
              <a:solidFill>
                <a:schemeClr val="bg1"/>
              </a:solidFill>
              <a:ln>
                <a:noFill/>
              </a:ln>
              <a:effectLst>
                <a:outerShdw blurRad="254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9FADEE8-4988-2F00-43A2-4EAA8E71558D}"/>
                  </a:ext>
                </a:extLst>
              </p:cNvPr>
              <p:cNvSpPr txBox="1"/>
              <p:nvPr/>
            </p:nvSpPr>
            <p:spPr>
              <a:xfrm rot="12137319">
                <a:off x="2739579" y="5091383"/>
                <a:ext cx="1479064" cy="334236"/>
              </a:xfrm>
              <a:prstGeom prst="rect">
                <a:avLst/>
              </a:prstGeom>
              <a:noFill/>
            </p:spPr>
            <p:txBody>
              <a:bodyPr wrap="square" rtlCol="0">
                <a:spAutoFit/>
              </a:bodyPr>
              <a:lstStyle/>
              <a:p>
                <a:pPr algn="ctr"/>
                <a:r>
                  <a:rPr lang="en-US" sz="1100" b="1" cap="all" dirty="0"/>
                  <a:t>SVM</a:t>
                </a:r>
              </a:p>
            </p:txBody>
          </p:sp>
        </p:grpSp>
        <p:grpSp>
          <p:nvGrpSpPr>
            <p:cNvPr id="193" name="Group 192">
              <a:extLst>
                <a:ext uri="{FF2B5EF4-FFF2-40B4-BE49-F238E27FC236}">
                  <a16:creationId xmlns:a16="http://schemas.microsoft.com/office/drawing/2014/main" id="{7A28B0F4-2452-A90A-969B-25D64522C59A}"/>
                </a:ext>
              </a:extLst>
            </p:cNvPr>
            <p:cNvGrpSpPr>
              <a:grpSpLocks noChangeAspect="1"/>
            </p:cNvGrpSpPr>
            <p:nvPr/>
          </p:nvGrpSpPr>
          <p:grpSpPr>
            <a:xfrm rot="6095496">
              <a:off x="5837233" y="34146"/>
              <a:ext cx="1427533" cy="1741185"/>
              <a:chOff x="2794519" y="3908235"/>
              <a:chExt cx="1823833" cy="2224559"/>
            </a:xfrm>
          </p:grpSpPr>
          <p:sp>
            <p:nvSpPr>
              <p:cNvPr id="194" name="Freeform: Shape 193">
                <a:extLst>
                  <a:ext uri="{FF2B5EF4-FFF2-40B4-BE49-F238E27FC236}">
                    <a16:creationId xmlns:a16="http://schemas.microsoft.com/office/drawing/2014/main" id="{E62F5BA1-46B4-8E41-6F2D-182569D2F1DB}"/>
                  </a:ext>
                </a:extLst>
              </p:cNvPr>
              <p:cNvSpPr/>
              <p:nvPr/>
            </p:nvSpPr>
            <p:spPr>
              <a:xfrm rot="17975492">
                <a:off x="2635480" y="4149922"/>
                <a:ext cx="2224559" cy="1741185"/>
              </a:xfrm>
              <a:custGeom>
                <a:avLst/>
                <a:gdLst>
                  <a:gd name="connsiteX0" fmla="*/ 777122 w 2224559"/>
                  <a:gd name="connsiteY0" fmla="*/ 1115 h 1741185"/>
                  <a:gd name="connsiteX1" fmla="*/ 1430009 w 2224559"/>
                  <a:gd name="connsiteY1" fmla="*/ 487721 h 1741185"/>
                  <a:gd name="connsiteX2" fmla="*/ 1472487 w 2224559"/>
                  <a:gd name="connsiteY2" fmla="*/ 777123 h 1741185"/>
                  <a:gd name="connsiteX3" fmla="*/ 1455314 w 2224559"/>
                  <a:gd name="connsiteY3" fmla="*/ 888981 h 1741185"/>
                  <a:gd name="connsiteX4" fmla="*/ 1469731 w 2224559"/>
                  <a:gd name="connsiteY4" fmla="*/ 928350 h 1741185"/>
                  <a:gd name="connsiteX5" fmla="*/ 1616510 w 2224559"/>
                  <a:gd name="connsiteY5" fmla="*/ 1100282 h 1741185"/>
                  <a:gd name="connsiteX6" fmla="*/ 2017253 w 2224559"/>
                  <a:gd name="connsiteY6" fmla="*/ 1131636 h 1741185"/>
                  <a:gd name="connsiteX7" fmla="*/ 2047011 w 2224559"/>
                  <a:gd name="connsiteY7" fmla="*/ 1117863 h 1741185"/>
                  <a:gd name="connsiteX8" fmla="*/ 2057026 w 2224559"/>
                  <a:gd name="connsiteY8" fmla="*/ 1106639 h 1741185"/>
                  <a:gd name="connsiteX9" fmla="*/ 2172636 w 2224559"/>
                  <a:gd name="connsiteY9" fmla="*/ 1019493 h 1741185"/>
                  <a:gd name="connsiteX10" fmla="*/ 2197532 w 2224559"/>
                  <a:gd name="connsiteY10" fmla="*/ 1007607 h 1741185"/>
                  <a:gd name="connsiteX11" fmla="*/ 2224559 w 2224559"/>
                  <a:gd name="connsiteY11" fmla="*/ 1230849 h 1741185"/>
                  <a:gd name="connsiteX12" fmla="*/ 2048063 w 2224559"/>
                  <a:gd name="connsiteY12" fmla="*/ 1525223 h 1741185"/>
                  <a:gd name="connsiteX13" fmla="*/ 1937854 w 2224559"/>
                  <a:gd name="connsiteY13" fmla="*/ 1715336 h 1741185"/>
                  <a:gd name="connsiteX14" fmla="*/ 1826530 w 2224559"/>
                  <a:gd name="connsiteY14" fmla="*/ 1741185 h 1741185"/>
                  <a:gd name="connsiteX15" fmla="*/ 1820675 w 2224559"/>
                  <a:gd name="connsiteY15" fmla="*/ 1608098 h 1741185"/>
                  <a:gd name="connsiteX16" fmla="*/ 1830716 w 2224559"/>
                  <a:gd name="connsiteY16" fmla="*/ 1542690 h 1741185"/>
                  <a:gd name="connsiteX17" fmla="*/ 1825360 w 2224559"/>
                  <a:gd name="connsiteY17" fmla="*/ 1511896 h 1741185"/>
                  <a:gd name="connsiteX18" fmla="*/ 1651578 w 2224559"/>
                  <a:gd name="connsiteY18" fmla="*/ 1266226 h 1741185"/>
                  <a:gd name="connsiteX19" fmla="*/ 1356332 w 2224559"/>
                  <a:gd name="connsiteY19" fmla="*/ 1208056 h 1741185"/>
                  <a:gd name="connsiteX20" fmla="*/ 1282268 w 2224559"/>
                  <a:gd name="connsiteY20" fmla="*/ 1226881 h 1741185"/>
                  <a:gd name="connsiteX21" fmla="*/ 1236135 w 2224559"/>
                  <a:gd name="connsiteY21" fmla="*/ 1278581 h 1741185"/>
                  <a:gd name="connsiteX22" fmla="*/ 985881 w 2224559"/>
                  <a:gd name="connsiteY22" fmla="*/ 1430010 h 1741185"/>
                  <a:gd name="connsiteX23" fmla="*/ 43592 w 2224559"/>
                  <a:gd name="connsiteY23" fmla="*/ 985882 h 1741185"/>
                  <a:gd name="connsiteX24" fmla="*/ 487720 w 2224559"/>
                  <a:gd name="connsiteY24" fmla="*/ 43593 h 1741185"/>
                  <a:gd name="connsiteX25" fmla="*/ 777122 w 2224559"/>
                  <a:gd name="connsiteY25" fmla="*/ 1115 h 174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4559" h="1741185">
                    <a:moveTo>
                      <a:pt x="777122" y="1115"/>
                    </a:moveTo>
                    <a:cubicBezTo>
                      <a:pt x="1063738" y="16951"/>
                      <a:pt x="1326837" y="200584"/>
                      <a:pt x="1430009" y="487721"/>
                    </a:cubicBezTo>
                    <a:cubicBezTo>
                      <a:pt x="1464400" y="583433"/>
                      <a:pt x="1477766" y="681584"/>
                      <a:pt x="1472487" y="777123"/>
                    </a:cubicBezTo>
                    <a:lnTo>
                      <a:pt x="1455314" y="888981"/>
                    </a:lnTo>
                    <a:lnTo>
                      <a:pt x="1469731" y="928350"/>
                    </a:lnTo>
                    <a:cubicBezTo>
                      <a:pt x="1502269" y="998677"/>
                      <a:pt x="1551357" y="1058076"/>
                      <a:pt x="1616510" y="1100282"/>
                    </a:cubicBezTo>
                    <a:cubicBezTo>
                      <a:pt x="1732335" y="1175314"/>
                      <a:pt x="1876998" y="1181803"/>
                      <a:pt x="2017253" y="1131636"/>
                    </a:cubicBezTo>
                    <a:lnTo>
                      <a:pt x="2047011" y="1117863"/>
                    </a:lnTo>
                    <a:lnTo>
                      <a:pt x="2057026" y="1106639"/>
                    </a:lnTo>
                    <a:cubicBezTo>
                      <a:pt x="2092192" y="1074200"/>
                      <a:pt x="2130827" y="1044941"/>
                      <a:pt x="2172636" y="1019493"/>
                    </a:cubicBezTo>
                    <a:lnTo>
                      <a:pt x="2197532" y="1007607"/>
                    </a:lnTo>
                    <a:lnTo>
                      <a:pt x="2224559" y="1230849"/>
                    </a:lnTo>
                    <a:lnTo>
                      <a:pt x="2048063" y="1525223"/>
                    </a:lnTo>
                    <a:lnTo>
                      <a:pt x="1937854" y="1715336"/>
                    </a:lnTo>
                    <a:lnTo>
                      <a:pt x="1826530" y="1741185"/>
                    </a:lnTo>
                    <a:lnTo>
                      <a:pt x="1820675" y="1608098"/>
                    </a:lnTo>
                    <a:lnTo>
                      <a:pt x="1830716" y="1542690"/>
                    </a:lnTo>
                    <a:lnTo>
                      <a:pt x="1825360" y="1511896"/>
                    </a:lnTo>
                    <a:cubicBezTo>
                      <a:pt x="1796760" y="1409341"/>
                      <a:pt x="1738447" y="1322501"/>
                      <a:pt x="1651578" y="1266226"/>
                    </a:cubicBezTo>
                    <a:cubicBezTo>
                      <a:pt x="1564709" y="1209951"/>
                      <a:pt x="1461619" y="1192233"/>
                      <a:pt x="1356332" y="1208056"/>
                    </a:cubicBezTo>
                    <a:lnTo>
                      <a:pt x="1282268" y="1226881"/>
                    </a:lnTo>
                    <a:lnTo>
                      <a:pt x="1236135" y="1278581"/>
                    </a:lnTo>
                    <a:cubicBezTo>
                      <a:pt x="1165805" y="1343459"/>
                      <a:pt x="1081594" y="1395619"/>
                      <a:pt x="985881" y="1430010"/>
                    </a:cubicBezTo>
                    <a:cubicBezTo>
                      <a:pt x="603033" y="1567574"/>
                      <a:pt x="181155" y="1368731"/>
                      <a:pt x="43592" y="985882"/>
                    </a:cubicBezTo>
                    <a:cubicBezTo>
                      <a:pt x="-93971" y="603033"/>
                      <a:pt x="104871" y="181156"/>
                      <a:pt x="487720" y="43593"/>
                    </a:cubicBezTo>
                    <a:cubicBezTo>
                      <a:pt x="583432" y="9202"/>
                      <a:pt x="681584" y="-4164"/>
                      <a:pt x="777122" y="1115"/>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Shape 194">
                <a:extLst>
                  <a:ext uri="{FF2B5EF4-FFF2-40B4-BE49-F238E27FC236}">
                    <a16:creationId xmlns:a16="http://schemas.microsoft.com/office/drawing/2014/main" id="{2D5A9976-7699-429D-33E3-3FE6D7762F53}"/>
                  </a:ext>
                </a:extLst>
              </p:cNvPr>
              <p:cNvSpPr/>
              <p:nvPr/>
            </p:nvSpPr>
            <p:spPr>
              <a:xfrm rot="17975492">
                <a:off x="2818764" y="4622366"/>
                <a:ext cx="1272102" cy="1320591"/>
              </a:xfrm>
              <a:custGeom>
                <a:avLst/>
                <a:gdLst>
                  <a:gd name="connsiteX0" fmla="*/ 589764 w 1274996"/>
                  <a:gd name="connsiteY0" fmla="*/ 1759 h 1274996"/>
                  <a:gd name="connsiteX1" fmla="*/ 1204404 w 1274996"/>
                  <a:gd name="connsiteY1" fmla="*/ 346207 h 1274996"/>
                  <a:gd name="connsiteX2" fmla="*/ 928789 w 1274996"/>
                  <a:gd name="connsiteY2" fmla="*/ 1204404 h 1274996"/>
                  <a:gd name="connsiteX3" fmla="*/ 70592 w 1274996"/>
                  <a:gd name="connsiteY3" fmla="*/ 928789 h 1274996"/>
                  <a:gd name="connsiteX4" fmla="*/ 346207 w 1274996"/>
                  <a:gd name="connsiteY4" fmla="*/ 70592 h 1274996"/>
                  <a:gd name="connsiteX5" fmla="*/ 589764 w 1274996"/>
                  <a:gd name="connsiteY5" fmla="*/ 1759 h 127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996" h="1274996">
                    <a:moveTo>
                      <a:pt x="589764" y="1759"/>
                    </a:moveTo>
                    <a:cubicBezTo>
                      <a:pt x="837455" y="-16729"/>
                      <a:pt x="1083748" y="111387"/>
                      <a:pt x="1204404" y="346207"/>
                    </a:cubicBezTo>
                    <a:cubicBezTo>
                      <a:pt x="1365280" y="659300"/>
                      <a:pt x="1241882" y="1043529"/>
                      <a:pt x="928789" y="1204404"/>
                    </a:cubicBezTo>
                    <a:cubicBezTo>
                      <a:pt x="615696" y="1365280"/>
                      <a:pt x="231468" y="1241882"/>
                      <a:pt x="70592" y="928789"/>
                    </a:cubicBezTo>
                    <a:cubicBezTo>
                      <a:pt x="-90283" y="615696"/>
                      <a:pt x="33114" y="231467"/>
                      <a:pt x="346207" y="70592"/>
                    </a:cubicBezTo>
                    <a:cubicBezTo>
                      <a:pt x="424481" y="30373"/>
                      <a:pt x="507200" y="7922"/>
                      <a:pt x="589764" y="1759"/>
                    </a:cubicBezTo>
                    <a:close/>
                  </a:path>
                </a:pathLst>
              </a:custGeom>
              <a:solidFill>
                <a:schemeClr val="bg1"/>
              </a:solidFill>
              <a:ln>
                <a:noFill/>
              </a:ln>
              <a:effectLst>
                <a:outerShdw blurRad="254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TextBox 195">
                <a:extLst>
                  <a:ext uri="{FF2B5EF4-FFF2-40B4-BE49-F238E27FC236}">
                    <a16:creationId xmlns:a16="http://schemas.microsoft.com/office/drawing/2014/main" id="{E6183B28-94B6-136A-D78B-54A030D9D5EC}"/>
                  </a:ext>
                </a:extLst>
              </p:cNvPr>
              <p:cNvSpPr txBox="1"/>
              <p:nvPr/>
            </p:nvSpPr>
            <p:spPr>
              <a:xfrm rot="15504504">
                <a:off x="2739578" y="5091383"/>
                <a:ext cx="1479065" cy="334236"/>
              </a:xfrm>
              <a:prstGeom prst="rect">
                <a:avLst/>
              </a:prstGeom>
              <a:noFill/>
            </p:spPr>
            <p:txBody>
              <a:bodyPr wrap="square" rtlCol="0">
                <a:spAutoFit/>
              </a:bodyPr>
              <a:lstStyle/>
              <a:p>
                <a:pPr algn="ctr"/>
                <a:r>
                  <a:rPr lang="en-US" sz="1100" b="1" cap="all" dirty="0"/>
                  <a:t>K-NN</a:t>
                </a:r>
              </a:p>
            </p:txBody>
          </p:sp>
        </p:grpSp>
      </p:grpSp>
      <p:grpSp>
        <p:nvGrpSpPr>
          <p:cNvPr id="213" name="Group 212">
            <a:extLst>
              <a:ext uri="{FF2B5EF4-FFF2-40B4-BE49-F238E27FC236}">
                <a16:creationId xmlns:a16="http://schemas.microsoft.com/office/drawing/2014/main" id="{33AA52FA-04CE-DB6E-E8F6-77806A957A6C}"/>
              </a:ext>
            </a:extLst>
          </p:cNvPr>
          <p:cNvGrpSpPr/>
          <p:nvPr/>
        </p:nvGrpSpPr>
        <p:grpSpPr>
          <a:xfrm>
            <a:off x="2306695" y="382678"/>
            <a:ext cx="3609780" cy="2881014"/>
            <a:chOff x="2306695" y="382678"/>
            <a:chExt cx="3609780" cy="2881014"/>
          </a:xfrm>
        </p:grpSpPr>
        <p:grpSp>
          <p:nvGrpSpPr>
            <p:cNvPr id="181" name="Group 180">
              <a:extLst>
                <a:ext uri="{FF2B5EF4-FFF2-40B4-BE49-F238E27FC236}">
                  <a16:creationId xmlns:a16="http://schemas.microsoft.com/office/drawing/2014/main" id="{34F76E7B-187C-6F44-62A2-9BB24992E0B3}"/>
                </a:ext>
              </a:extLst>
            </p:cNvPr>
            <p:cNvGrpSpPr>
              <a:grpSpLocks noChangeAspect="1"/>
            </p:cNvGrpSpPr>
            <p:nvPr/>
          </p:nvGrpSpPr>
          <p:grpSpPr>
            <a:xfrm rot="8737752">
              <a:off x="4387165" y="382678"/>
              <a:ext cx="1529310" cy="1741185"/>
              <a:chOff x="2664488" y="3908234"/>
              <a:chExt cx="1953865" cy="2224559"/>
            </a:xfrm>
          </p:grpSpPr>
          <p:sp>
            <p:nvSpPr>
              <p:cNvPr id="182" name="Freeform: Shape 181">
                <a:extLst>
                  <a:ext uri="{FF2B5EF4-FFF2-40B4-BE49-F238E27FC236}">
                    <a16:creationId xmlns:a16="http://schemas.microsoft.com/office/drawing/2014/main" id="{B702953A-0200-D4B2-0BB8-2D15E9D4CB8D}"/>
                  </a:ext>
                </a:extLst>
              </p:cNvPr>
              <p:cNvSpPr/>
              <p:nvPr/>
            </p:nvSpPr>
            <p:spPr>
              <a:xfrm rot="17975492">
                <a:off x="2635481" y="4149921"/>
                <a:ext cx="2224559" cy="1741185"/>
              </a:xfrm>
              <a:custGeom>
                <a:avLst/>
                <a:gdLst>
                  <a:gd name="connsiteX0" fmla="*/ 777122 w 2224559"/>
                  <a:gd name="connsiteY0" fmla="*/ 1115 h 1741185"/>
                  <a:gd name="connsiteX1" fmla="*/ 1430009 w 2224559"/>
                  <a:gd name="connsiteY1" fmla="*/ 487721 h 1741185"/>
                  <a:gd name="connsiteX2" fmla="*/ 1472487 w 2224559"/>
                  <a:gd name="connsiteY2" fmla="*/ 777123 h 1741185"/>
                  <a:gd name="connsiteX3" fmla="*/ 1455314 w 2224559"/>
                  <a:gd name="connsiteY3" fmla="*/ 888981 h 1741185"/>
                  <a:gd name="connsiteX4" fmla="*/ 1469731 w 2224559"/>
                  <a:gd name="connsiteY4" fmla="*/ 928350 h 1741185"/>
                  <a:gd name="connsiteX5" fmla="*/ 1616510 w 2224559"/>
                  <a:gd name="connsiteY5" fmla="*/ 1100282 h 1741185"/>
                  <a:gd name="connsiteX6" fmla="*/ 2017253 w 2224559"/>
                  <a:gd name="connsiteY6" fmla="*/ 1131636 h 1741185"/>
                  <a:gd name="connsiteX7" fmla="*/ 2047011 w 2224559"/>
                  <a:gd name="connsiteY7" fmla="*/ 1117863 h 1741185"/>
                  <a:gd name="connsiteX8" fmla="*/ 2057026 w 2224559"/>
                  <a:gd name="connsiteY8" fmla="*/ 1106639 h 1741185"/>
                  <a:gd name="connsiteX9" fmla="*/ 2172636 w 2224559"/>
                  <a:gd name="connsiteY9" fmla="*/ 1019493 h 1741185"/>
                  <a:gd name="connsiteX10" fmla="*/ 2197532 w 2224559"/>
                  <a:gd name="connsiteY10" fmla="*/ 1007607 h 1741185"/>
                  <a:gd name="connsiteX11" fmla="*/ 2224559 w 2224559"/>
                  <a:gd name="connsiteY11" fmla="*/ 1230849 h 1741185"/>
                  <a:gd name="connsiteX12" fmla="*/ 2048063 w 2224559"/>
                  <a:gd name="connsiteY12" fmla="*/ 1525223 h 1741185"/>
                  <a:gd name="connsiteX13" fmla="*/ 1937854 w 2224559"/>
                  <a:gd name="connsiteY13" fmla="*/ 1715336 h 1741185"/>
                  <a:gd name="connsiteX14" fmla="*/ 1826530 w 2224559"/>
                  <a:gd name="connsiteY14" fmla="*/ 1741185 h 1741185"/>
                  <a:gd name="connsiteX15" fmla="*/ 1820675 w 2224559"/>
                  <a:gd name="connsiteY15" fmla="*/ 1608098 h 1741185"/>
                  <a:gd name="connsiteX16" fmla="*/ 1830716 w 2224559"/>
                  <a:gd name="connsiteY16" fmla="*/ 1542690 h 1741185"/>
                  <a:gd name="connsiteX17" fmla="*/ 1825360 w 2224559"/>
                  <a:gd name="connsiteY17" fmla="*/ 1511896 h 1741185"/>
                  <a:gd name="connsiteX18" fmla="*/ 1651578 w 2224559"/>
                  <a:gd name="connsiteY18" fmla="*/ 1266226 h 1741185"/>
                  <a:gd name="connsiteX19" fmla="*/ 1356332 w 2224559"/>
                  <a:gd name="connsiteY19" fmla="*/ 1208056 h 1741185"/>
                  <a:gd name="connsiteX20" fmla="*/ 1282268 w 2224559"/>
                  <a:gd name="connsiteY20" fmla="*/ 1226881 h 1741185"/>
                  <a:gd name="connsiteX21" fmla="*/ 1236135 w 2224559"/>
                  <a:gd name="connsiteY21" fmla="*/ 1278581 h 1741185"/>
                  <a:gd name="connsiteX22" fmla="*/ 985881 w 2224559"/>
                  <a:gd name="connsiteY22" fmla="*/ 1430010 h 1741185"/>
                  <a:gd name="connsiteX23" fmla="*/ 43592 w 2224559"/>
                  <a:gd name="connsiteY23" fmla="*/ 985882 h 1741185"/>
                  <a:gd name="connsiteX24" fmla="*/ 487720 w 2224559"/>
                  <a:gd name="connsiteY24" fmla="*/ 43593 h 1741185"/>
                  <a:gd name="connsiteX25" fmla="*/ 777122 w 2224559"/>
                  <a:gd name="connsiteY25" fmla="*/ 1115 h 174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4559" h="1741185">
                    <a:moveTo>
                      <a:pt x="777122" y="1115"/>
                    </a:moveTo>
                    <a:cubicBezTo>
                      <a:pt x="1063738" y="16951"/>
                      <a:pt x="1326837" y="200584"/>
                      <a:pt x="1430009" y="487721"/>
                    </a:cubicBezTo>
                    <a:cubicBezTo>
                      <a:pt x="1464400" y="583433"/>
                      <a:pt x="1477766" y="681584"/>
                      <a:pt x="1472487" y="777123"/>
                    </a:cubicBezTo>
                    <a:lnTo>
                      <a:pt x="1455314" y="888981"/>
                    </a:lnTo>
                    <a:lnTo>
                      <a:pt x="1469731" y="928350"/>
                    </a:lnTo>
                    <a:cubicBezTo>
                      <a:pt x="1502269" y="998677"/>
                      <a:pt x="1551357" y="1058076"/>
                      <a:pt x="1616510" y="1100282"/>
                    </a:cubicBezTo>
                    <a:cubicBezTo>
                      <a:pt x="1732335" y="1175314"/>
                      <a:pt x="1876998" y="1181803"/>
                      <a:pt x="2017253" y="1131636"/>
                    </a:cubicBezTo>
                    <a:lnTo>
                      <a:pt x="2047011" y="1117863"/>
                    </a:lnTo>
                    <a:lnTo>
                      <a:pt x="2057026" y="1106639"/>
                    </a:lnTo>
                    <a:cubicBezTo>
                      <a:pt x="2092192" y="1074200"/>
                      <a:pt x="2130827" y="1044941"/>
                      <a:pt x="2172636" y="1019493"/>
                    </a:cubicBezTo>
                    <a:lnTo>
                      <a:pt x="2197532" y="1007607"/>
                    </a:lnTo>
                    <a:lnTo>
                      <a:pt x="2224559" y="1230849"/>
                    </a:lnTo>
                    <a:lnTo>
                      <a:pt x="2048063" y="1525223"/>
                    </a:lnTo>
                    <a:lnTo>
                      <a:pt x="1937854" y="1715336"/>
                    </a:lnTo>
                    <a:lnTo>
                      <a:pt x="1826530" y="1741185"/>
                    </a:lnTo>
                    <a:lnTo>
                      <a:pt x="1820675" y="1608098"/>
                    </a:lnTo>
                    <a:lnTo>
                      <a:pt x="1830716" y="1542690"/>
                    </a:lnTo>
                    <a:lnTo>
                      <a:pt x="1825360" y="1511896"/>
                    </a:lnTo>
                    <a:cubicBezTo>
                      <a:pt x="1796760" y="1409341"/>
                      <a:pt x="1738447" y="1322501"/>
                      <a:pt x="1651578" y="1266226"/>
                    </a:cubicBezTo>
                    <a:cubicBezTo>
                      <a:pt x="1564709" y="1209951"/>
                      <a:pt x="1461619" y="1192233"/>
                      <a:pt x="1356332" y="1208056"/>
                    </a:cubicBezTo>
                    <a:lnTo>
                      <a:pt x="1282268" y="1226881"/>
                    </a:lnTo>
                    <a:lnTo>
                      <a:pt x="1236135" y="1278581"/>
                    </a:lnTo>
                    <a:cubicBezTo>
                      <a:pt x="1165805" y="1343459"/>
                      <a:pt x="1081594" y="1395619"/>
                      <a:pt x="985881" y="1430010"/>
                    </a:cubicBezTo>
                    <a:cubicBezTo>
                      <a:pt x="603033" y="1567574"/>
                      <a:pt x="181155" y="1368731"/>
                      <a:pt x="43592" y="985882"/>
                    </a:cubicBezTo>
                    <a:cubicBezTo>
                      <a:pt x="-93971" y="603033"/>
                      <a:pt x="104871" y="181156"/>
                      <a:pt x="487720" y="43593"/>
                    </a:cubicBezTo>
                    <a:cubicBezTo>
                      <a:pt x="583432" y="9202"/>
                      <a:pt x="681584" y="-4164"/>
                      <a:pt x="777122" y="1115"/>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Shape 182">
                <a:extLst>
                  <a:ext uri="{FF2B5EF4-FFF2-40B4-BE49-F238E27FC236}">
                    <a16:creationId xmlns:a16="http://schemas.microsoft.com/office/drawing/2014/main" id="{957E09AC-E2E7-B0BA-C3BC-CE58FCF159B0}"/>
                  </a:ext>
                </a:extLst>
              </p:cNvPr>
              <p:cNvSpPr/>
              <p:nvPr/>
            </p:nvSpPr>
            <p:spPr>
              <a:xfrm rot="17975492">
                <a:off x="2818764" y="4622366"/>
                <a:ext cx="1272102" cy="1320591"/>
              </a:xfrm>
              <a:custGeom>
                <a:avLst/>
                <a:gdLst>
                  <a:gd name="connsiteX0" fmla="*/ 589764 w 1274996"/>
                  <a:gd name="connsiteY0" fmla="*/ 1759 h 1274996"/>
                  <a:gd name="connsiteX1" fmla="*/ 1204404 w 1274996"/>
                  <a:gd name="connsiteY1" fmla="*/ 346207 h 1274996"/>
                  <a:gd name="connsiteX2" fmla="*/ 928789 w 1274996"/>
                  <a:gd name="connsiteY2" fmla="*/ 1204404 h 1274996"/>
                  <a:gd name="connsiteX3" fmla="*/ 70592 w 1274996"/>
                  <a:gd name="connsiteY3" fmla="*/ 928789 h 1274996"/>
                  <a:gd name="connsiteX4" fmla="*/ 346207 w 1274996"/>
                  <a:gd name="connsiteY4" fmla="*/ 70592 h 1274996"/>
                  <a:gd name="connsiteX5" fmla="*/ 589764 w 1274996"/>
                  <a:gd name="connsiteY5" fmla="*/ 1759 h 127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996" h="1274996">
                    <a:moveTo>
                      <a:pt x="589764" y="1759"/>
                    </a:moveTo>
                    <a:cubicBezTo>
                      <a:pt x="837455" y="-16729"/>
                      <a:pt x="1083748" y="111387"/>
                      <a:pt x="1204404" y="346207"/>
                    </a:cubicBezTo>
                    <a:cubicBezTo>
                      <a:pt x="1365280" y="659300"/>
                      <a:pt x="1241882" y="1043529"/>
                      <a:pt x="928789" y="1204404"/>
                    </a:cubicBezTo>
                    <a:cubicBezTo>
                      <a:pt x="615696" y="1365280"/>
                      <a:pt x="231468" y="1241882"/>
                      <a:pt x="70592" y="928789"/>
                    </a:cubicBezTo>
                    <a:cubicBezTo>
                      <a:pt x="-90283" y="615696"/>
                      <a:pt x="33114" y="231467"/>
                      <a:pt x="346207" y="70592"/>
                    </a:cubicBezTo>
                    <a:cubicBezTo>
                      <a:pt x="424481" y="30373"/>
                      <a:pt x="507200" y="7922"/>
                      <a:pt x="589764" y="1759"/>
                    </a:cubicBezTo>
                    <a:close/>
                  </a:path>
                </a:pathLst>
              </a:custGeom>
              <a:solidFill>
                <a:schemeClr val="bg1"/>
              </a:solidFill>
              <a:ln>
                <a:noFill/>
              </a:ln>
              <a:effectLst>
                <a:outerShdw blurRad="254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TextBox 183">
                <a:extLst>
                  <a:ext uri="{FF2B5EF4-FFF2-40B4-BE49-F238E27FC236}">
                    <a16:creationId xmlns:a16="http://schemas.microsoft.com/office/drawing/2014/main" id="{601FD557-7050-1E4F-B079-FB73A1FE3E61}"/>
                  </a:ext>
                </a:extLst>
              </p:cNvPr>
              <p:cNvSpPr txBox="1"/>
              <p:nvPr/>
            </p:nvSpPr>
            <p:spPr>
              <a:xfrm rot="12862248">
                <a:off x="2664488" y="4926582"/>
                <a:ext cx="1679816" cy="550506"/>
              </a:xfrm>
              <a:prstGeom prst="rect">
                <a:avLst/>
              </a:prstGeom>
              <a:noFill/>
            </p:spPr>
            <p:txBody>
              <a:bodyPr wrap="square" rtlCol="0">
                <a:spAutoFit/>
              </a:bodyPr>
              <a:lstStyle/>
              <a:p>
                <a:pPr algn="ctr"/>
                <a:r>
                  <a:rPr lang="en-US" sz="1100" b="1" cap="all" dirty="0"/>
                  <a:t>Fuzzy </a:t>
                </a:r>
                <a:br>
                  <a:rPr lang="en-US" sz="1100" b="1" cap="all" dirty="0"/>
                </a:br>
                <a:r>
                  <a:rPr lang="en-US" sz="1100" b="1" cap="all" dirty="0"/>
                  <a:t>c-Means</a:t>
                </a:r>
              </a:p>
            </p:txBody>
          </p:sp>
        </p:grpSp>
        <p:grpSp>
          <p:nvGrpSpPr>
            <p:cNvPr id="173" name="Group 172">
              <a:extLst>
                <a:ext uri="{FF2B5EF4-FFF2-40B4-BE49-F238E27FC236}">
                  <a16:creationId xmlns:a16="http://schemas.microsoft.com/office/drawing/2014/main" id="{64DCF872-D353-53F5-7E86-BF31CABA2EC0}"/>
                </a:ext>
              </a:extLst>
            </p:cNvPr>
            <p:cNvGrpSpPr>
              <a:grpSpLocks noChangeAspect="1"/>
            </p:cNvGrpSpPr>
            <p:nvPr/>
          </p:nvGrpSpPr>
          <p:grpSpPr>
            <a:xfrm rot="5400000">
              <a:off x="3034720" y="506652"/>
              <a:ext cx="1427533" cy="1741185"/>
              <a:chOff x="2794519" y="3908234"/>
              <a:chExt cx="1823834" cy="2224559"/>
            </a:xfrm>
          </p:grpSpPr>
          <p:sp>
            <p:nvSpPr>
              <p:cNvPr id="174" name="Freeform: Shape 173">
                <a:extLst>
                  <a:ext uri="{FF2B5EF4-FFF2-40B4-BE49-F238E27FC236}">
                    <a16:creationId xmlns:a16="http://schemas.microsoft.com/office/drawing/2014/main" id="{C4445C50-6637-5553-1AF0-5F4736C93D4F}"/>
                  </a:ext>
                </a:extLst>
              </p:cNvPr>
              <p:cNvSpPr/>
              <p:nvPr/>
            </p:nvSpPr>
            <p:spPr>
              <a:xfrm rot="17975492">
                <a:off x="2635481" y="4149921"/>
                <a:ext cx="2224559" cy="1741185"/>
              </a:xfrm>
              <a:custGeom>
                <a:avLst/>
                <a:gdLst>
                  <a:gd name="connsiteX0" fmla="*/ 777122 w 2224559"/>
                  <a:gd name="connsiteY0" fmla="*/ 1115 h 1741185"/>
                  <a:gd name="connsiteX1" fmla="*/ 1430009 w 2224559"/>
                  <a:gd name="connsiteY1" fmla="*/ 487721 h 1741185"/>
                  <a:gd name="connsiteX2" fmla="*/ 1472487 w 2224559"/>
                  <a:gd name="connsiteY2" fmla="*/ 777123 h 1741185"/>
                  <a:gd name="connsiteX3" fmla="*/ 1455314 w 2224559"/>
                  <a:gd name="connsiteY3" fmla="*/ 888981 h 1741185"/>
                  <a:gd name="connsiteX4" fmla="*/ 1469731 w 2224559"/>
                  <a:gd name="connsiteY4" fmla="*/ 928350 h 1741185"/>
                  <a:gd name="connsiteX5" fmla="*/ 1616510 w 2224559"/>
                  <a:gd name="connsiteY5" fmla="*/ 1100282 h 1741185"/>
                  <a:gd name="connsiteX6" fmla="*/ 2017253 w 2224559"/>
                  <a:gd name="connsiteY6" fmla="*/ 1131636 h 1741185"/>
                  <a:gd name="connsiteX7" fmla="*/ 2047011 w 2224559"/>
                  <a:gd name="connsiteY7" fmla="*/ 1117863 h 1741185"/>
                  <a:gd name="connsiteX8" fmla="*/ 2057026 w 2224559"/>
                  <a:gd name="connsiteY8" fmla="*/ 1106639 h 1741185"/>
                  <a:gd name="connsiteX9" fmla="*/ 2172636 w 2224559"/>
                  <a:gd name="connsiteY9" fmla="*/ 1019493 h 1741185"/>
                  <a:gd name="connsiteX10" fmla="*/ 2197532 w 2224559"/>
                  <a:gd name="connsiteY10" fmla="*/ 1007607 h 1741185"/>
                  <a:gd name="connsiteX11" fmla="*/ 2224559 w 2224559"/>
                  <a:gd name="connsiteY11" fmla="*/ 1230849 h 1741185"/>
                  <a:gd name="connsiteX12" fmla="*/ 2048063 w 2224559"/>
                  <a:gd name="connsiteY12" fmla="*/ 1525223 h 1741185"/>
                  <a:gd name="connsiteX13" fmla="*/ 1937854 w 2224559"/>
                  <a:gd name="connsiteY13" fmla="*/ 1715336 h 1741185"/>
                  <a:gd name="connsiteX14" fmla="*/ 1826530 w 2224559"/>
                  <a:gd name="connsiteY14" fmla="*/ 1741185 h 1741185"/>
                  <a:gd name="connsiteX15" fmla="*/ 1820675 w 2224559"/>
                  <a:gd name="connsiteY15" fmla="*/ 1608098 h 1741185"/>
                  <a:gd name="connsiteX16" fmla="*/ 1830716 w 2224559"/>
                  <a:gd name="connsiteY16" fmla="*/ 1542690 h 1741185"/>
                  <a:gd name="connsiteX17" fmla="*/ 1825360 w 2224559"/>
                  <a:gd name="connsiteY17" fmla="*/ 1511896 h 1741185"/>
                  <a:gd name="connsiteX18" fmla="*/ 1651578 w 2224559"/>
                  <a:gd name="connsiteY18" fmla="*/ 1266226 h 1741185"/>
                  <a:gd name="connsiteX19" fmla="*/ 1356332 w 2224559"/>
                  <a:gd name="connsiteY19" fmla="*/ 1208056 h 1741185"/>
                  <a:gd name="connsiteX20" fmla="*/ 1282268 w 2224559"/>
                  <a:gd name="connsiteY20" fmla="*/ 1226881 h 1741185"/>
                  <a:gd name="connsiteX21" fmla="*/ 1236135 w 2224559"/>
                  <a:gd name="connsiteY21" fmla="*/ 1278581 h 1741185"/>
                  <a:gd name="connsiteX22" fmla="*/ 985881 w 2224559"/>
                  <a:gd name="connsiteY22" fmla="*/ 1430010 h 1741185"/>
                  <a:gd name="connsiteX23" fmla="*/ 43592 w 2224559"/>
                  <a:gd name="connsiteY23" fmla="*/ 985882 h 1741185"/>
                  <a:gd name="connsiteX24" fmla="*/ 487720 w 2224559"/>
                  <a:gd name="connsiteY24" fmla="*/ 43593 h 1741185"/>
                  <a:gd name="connsiteX25" fmla="*/ 777122 w 2224559"/>
                  <a:gd name="connsiteY25" fmla="*/ 1115 h 174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4559" h="1741185">
                    <a:moveTo>
                      <a:pt x="777122" y="1115"/>
                    </a:moveTo>
                    <a:cubicBezTo>
                      <a:pt x="1063738" y="16951"/>
                      <a:pt x="1326837" y="200584"/>
                      <a:pt x="1430009" y="487721"/>
                    </a:cubicBezTo>
                    <a:cubicBezTo>
                      <a:pt x="1464400" y="583433"/>
                      <a:pt x="1477766" y="681584"/>
                      <a:pt x="1472487" y="777123"/>
                    </a:cubicBezTo>
                    <a:lnTo>
                      <a:pt x="1455314" y="888981"/>
                    </a:lnTo>
                    <a:lnTo>
                      <a:pt x="1469731" y="928350"/>
                    </a:lnTo>
                    <a:cubicBezTo>
                      <a:pt x="1502269" y="998677"/>
                      <a:pt x="1551357" y="1058076"/>
                      <a:pt x="1616510" y="1100282"/>
                    </a:cubicBezTo>
                    <a:cubicBezTo>
                      <a:pt x="1732335" y="1175314"/>
                      <a:pt x="1876998" y="1181803"/>
                      <a:pt x="2017253" y="1131636"/>
                    </a:cubicBezTo>
                    <a:lnTo>
                      <a:pt x="2047011" y="1117863"/>
                    </a:lnTo>
                    <a:lnTo>
                      <a:pt x="2057026" y="1106639"/>
                    </a:lnTo>
                    <a:cubicBezTo>
                      <a:pt x="2092192" y="1074200"/>
                      <a:pt x="2130827" y="1044941"/>
                      <a:pt x="2172636" y="1019493"/>
                    </a:cubicBezTo>
                    <a:lnTo>
                      <a:pt x="2197532" y="1007607"/>
                    </a:lnTo>
                    <a:lnTo>
                      <a:pt x="2224559" y="1230849"/>
                    </a:lnTo>
                    <a:lnTo>
                      <a:pt x="2048063" y="1525223"/>
                    </a:lnTo>
                    <a:lnTo>
                      <a:pt x="1937854" y="1715336"/>
                    </a:lnTo>
                    <a:lnTo>
                      <a:pt x="1826530" y="1741185"/>
                    </a:lnTo>
                    <a:lnTo>
                      <a:pt x="1820675" y="1608098"/>
                    </a:lnTo>
                    <a:lnTo>
                      <a:pt x="1830716" y="1542690"/>
                    </a:lnTo>
                    <a:lnTo>
                      <a:pt x="1825360" y="1511896"/>
                    </a:lnTo>
                    <a:cubicBezTo>
                      <a:pt x="1796760" y="1409341"/>
                      <a:pt x="1738447" y="1322501"/>
                      <a:pt x="1651578" y="1266226"/>
                    </a:cubicBezTo>
                    <a:cubicBezTo>
                      <a:pt x="1564709" y="1209951"/>
                      <a:pt x="1461619" y="1192233"/>
                      <a:pt x="1356332" y="1208056"/>
                    </a:cubicBezTo>
                    <a:lnTo>
                      <a:pt x="1282268" y="1226881"/>
                    </a:lnTo>
                    <a:lnTo>
                      <a:pt x="1236135" y="1278581"/>
                    </a:lnTo>
                    <a:cubicBezTo>
                      <a:pt x="1165805" y="1343459"/>
                      <a:pt x="1081594" y="1395619"/>
                      <a:pt x="985881" y="1430010"/>
                    </a:cubicBezTo>
                    <a:cubicBezTo>
                      <a:pt x="603033" y="1567574"/>
                      <a:pt x="181155" y="1368731"/>
                      <a:pt x="43592" y="985882"/>
                    </a:cubicBezTo>
                    <a:cubicBezTo>
                      <a:pt x="-93971" y="603033"/>
                      <a:pt x="104871" y="181156"/>
                      <a:pt x="487720" y="43593"/>
                    </a:cubicBezTo>
                    <a:cubicBezTo>
                      <a:pt x="583432" y="9202"/>
                      <a:pt x="681584" y="-4164"/>
                      <a:pt x="777122" y="1115"/>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Shape 174">
                <a:extLst>
                  <a:ext uri="{FF2B5EF4-FFF2-40B4-BE49-F238E27FC236}">
                    <a16:creationId xmlns:a16="http://schemas.microsoft.com/office/drawing/2014/main" id="{F596D206-AA2E-6803-D103-9FC3549E07FC}"/>
                  </a:ext>
                </a:extLst>
              </p:cNvPr>
              <p:cNvSpPr/>
              <p:nvPr/>
            </p:nvSpPr>
            <p:spPr>
              <a:xfrm rot="17975492">
                <a:off x="2818764" y="4622366"/>
                <a:ext cx="1272102" cy="1320591"/>
              </a:xfrm>
              <a:custGeom>
                <a:avLst/>
                <a:gdLst>
                  <a:gd name="connsiteX0" fmla="*/ 589764 w 1274996"/>
                  <a:gd name="connsiteY0" fmla="*/ 1759 h 1274996"/>
                  <a:gd name="connsiteX1" fmla="*/ 1204404 w 1274996"/>
                  <a:gd name="connsiteY1" fmla="*/ 346207 h 1274996"/>
                  <a:gd name="connsiteX2" fmla="*/ 928789 w 1274996"/>
                  <a:gd name="connsiteY2" fmla="*/ 1204404 h 1274996"/>
                  <a:gd name="connsiteX3" fmla="*/ 70592 w 1274996"/>
                  <a:gd name="connsiteY3" fmla="*/ 928789 h 1274996"/>
                  <a:gd name="connsiteX4" fmla="*/ 346207 w 1274996"/>
                  <a:gd name="connsiteY4" fmla="*/ 70592 h 1274996"/>
                  <a:gd name="connsiteX5" fmla="*/ 589764 w 1274996"/>
                  <a:gd name="connsiteY5" fmla="*/ 1759 h 127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996" h="1274996">
                    <a:moveTo>
                      <a:pt x="589764" y="1759"/>
                    </a:moveTo>
                    <a:cubicBezTo>
                      <a:pt x="837455" y="-16729"/>
                      <a:pt x="1083748" y="111387"/>
                      <a:pt x="1204404" y="346207"/>
                    </a:cubicBezTo>
                    <a:cubicBezTo>
                      <a:pt x="1365280" y="659300"/>
                      <a:pt x="1241882" y="1043529"/>
                      <a:pt x="928789" y="1204404"/>
                    </a:cubicBezTo>
                    <a:cubicBezTo>
                      <a:pt x="615696" y="1365280"/>
                      <a:pt x="231468" y="1241882"/>
                      <a:pt x="70592" y="928789"/>
                    </a:cubicBezTo>
                    <a:cubicBezTo>
                      <a:pt x="-90283" y="615696"/>
                      <a:pt x="33114" y="231467"/>
                      <a:pt x="346207" y="70592"/>
                    </a:cubicBezTo>
                    <a:cubicBezTo>
                      <a:pt x="424481" y="30373"/>
                      <a:pt x="507200" y="7922"/>
                      <a:pt x="589764" y="1759"/>
                    </a:cubicBezTo>
                    <a:close/>
                  </a:path>
                </a:pathLst>
              </a:custGeom>
              <a:solidFill>
                <a:schemeClr val="bg1"/>
              </a:solidFill>
              <a:ln>
                <a:noFill/>
              </a:ln>
              <a:effectLst>
                <a:outerShdw blurRad="254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4FE41B70-92D3-0E60-AB20-0DD7DDB600A7}"/>
                  </a:ext>
                </a:extLst>
              </p:cNvPr>
              <p:cNvSpPr txBox="1"/>
              <p:nvPr/>
            </p:nvSpPr>
            <p:spPr>
              <a:xfrm rot="16200000">
                <a:off x="2739579" y="5091383"/>
                <a:ext cx="1479063" cy="334236"/>
              </a:xfrm>
              <a:prstGeom prst="rect">
                <a:avLst/>
              </a:prstGeom>
              <a:noFill/>
            </p:spPr>
            <p:txBody>
              <a:bodyPr wrap="square" rtlCol="0">
                <a:spAutoFit/>
              </a:bodyPr>
              <a:lstStyle/>
              <a:p>
                <a:pPr algn="ctr"/>
                <a:r>
                  <a:rPr lang="en-US" sz="1100" b="1" cap="all" dirty="0"/>
                  <a:t>Mean  shift</a:t>
                </a:r>
              </a:p>
            </p:txBody>
          </p:sp>
        </p:grpSp>
        <p:grpSp>
          <p:nvGrpSpPr>
            <p:cNvPr id="169" name="Group 168">
              <a:extLst>
                <a:ext uri="{FF2B5EF4-FFF2-40B4-BE49-F238E27FC236}">
                  <a16:creationId xmlns:a16="http://schemas.microsoft.com/office/drawing/2014/main" id="{1C041809-1174-EADE-1E7C-48FBBF5E8DAE}"/>
                </a:ext>
              </a:extLst>
            </p:cNvPr>
            <p:cNvGrpSpPr>
              <a:grpSpLocks noChangeAspect="1"/>
            </p:cNvGrpSpPr>
            <p:nvPr/>
          </p:nvGrpSpPr>
          <p:grpSpPr>
            <a:xfrm rot="2358011">
              <a:off x="2306695" y="1522507"/>
              <a:ext cx="1470536" cy="1741185"/>
              <a:chOff x="2739578" y="3908235"/>
              <a:chExt cx="1878774" cy="2224559"/>
            </a:xfrm>
          </p:grpSpPr>
          <p:sp>
            <p:nvSpPr>
              <p:cNvPr id="170" name="Freeform: Shape 169">
                <a:extLst>
                  <a:ext uri="{FF2B5EF4-FFF2-40B4-BE49-F238E27FC236}">
                    <a16:creationId xmlns:a16="http://schemas.microsoft.com/office/drawing/2014/main" id="{A0173E08-0074-F8A6-9305-59D4247E1DA4}"/>
                  </a:ext>
                </a:extLst>
              </p:cNvPr>
              <p:cNvSpPr/>
              <p:nvPr/>
            </p:nvSpPr>
            <p:spPr>
              <a:xfrm rot="17975492">
                <a:off x="2635480" y="4149922"/>
                <a:ext cx="2224559" cy="1741185"/>
              </a:xfrm>
              <a:custGeom>
                <a:avLst/>
                <a:gdLst>
                  <a:gd name="connsiteX0" fmla="*/ 777122 w 2224559"/>
                  <a:gd name="connsiteY0" fmla="*/ 1115 h 1741185"/>
                  <a:gd name="connsiteX1" fmla="*/ 1430009 w 2224559"/>
                  <a:gd name="connsiteY1" fmla="*/ 487721 h 1741185"/>
                  <a:gd name="connsiteX2" fmla="*/ 1472487 w 2224559"/>
                  <a:gd name="connsiteY2" fmla="*/ 777123 h 1741185"/>
                  <a:gd name="connsiteX3" fmla="*/ 1455314 w 2224559"/>
                  <a:gd name="connsiteY3" fmla="*/ 888981 h 1741185"/>
                  <a:gd name="connsiteX4" fmla="*/ 1469731 w 2224559"/>
                  <a:gd name="connsiteY4" fmla="*/ 928350 h 1741185"/>
                  <a:gd name="connsiteX5" fmla="*/ 1616510 w 2224559"/>
                  <a:gd name="connsiteY5" fmla="*/ 1100282 h 1741185"/>
                  <a:gd name="connsiteX6" fmla="*/ 2017253 w 2224559"/>
                  <a:gd name="connsiteY6" fmla="*/ 1131636 h 1741185"/>
                  <a:gd name="connsiteX7" fmla="*/ 2047011 w 2224559"/>
                  <a:gd name="connsiteY7" fmla="*/ 1117863 h 1741185"/>
                  <a:gd name="connsiteX8" fmla="*/ 2057026 w 2224559"/>
                  <a:gd name="connsiteY8" fmla="*/ 1106639 h 1741185"/>
                  <a:gd name="connsiteX9" fmla="*/ 2172636 w 2224559"/>
                  <a:gd name="connsiteY9" fmla="*/ 1019493 h 1741185"/>
                  <a:gd name="connsiteX10" fmla="*/ 2197532 w 2224559"/>
                  <a:gd name="connsiteY10" fmla="*/ 1007607 h 1741185"/>
                  <a:gd name="connsiteX11" fmla="*/ 2224559 w 2224559"/>
                  <a:gd name="connsiteY11" fmla="*/ 1230849 h 1741185"/>
                  <a:gd name="connsiteX12" fmla="*/ 2048063 w 2224559"/>
                  <a:gd name="connsiteY12" fmla="*/ 1525223 h 1741185"/>
                  <a:gd name="connsiteX13" fmla="*/ 1937854 w 2224559"/>
                  <a:gd name="connsiteY13" fmla="*/ 1715336 h 1741185"/>
                  <a:gd name="connsiteX14" fmla="*/ 1826530 w 2224559"/>
                  <a:gd name="connsiteY14" fmla="*/ 1741185 h 1741185"/>
                  <a:gd name="connsiteX15" fmla="*/ 1820675 w 2224559"/>
                  <a:gd name="connsiteY15" fmla="*/ 1608098 h 1741185"/>
                  <a:gd name="connsiteX16" fmla="*/ 1830716 w 2224559"/>
                  <a:gd name="connsiteY16" fmla="*/ 1542690 h 1741185"/>
                  <a:gd name="connsiteX17" fmla="*/ 1825360 w 2224559"/>
                  <a:gd name="connsiteY17" fmla="*/ 1511896 h 1741185"/>
                  <a:gd name="connsiteX18" fmla="*/ 1651578 w 2224559"/>
                  <a:gd name="connsiteY18" fmla="*/ 1266226 h 1741185"/>
                  <a:gd name="connsiteX19" fmla="*/ 1356332 w 2224559"/>
                  <a:gd name="connsiteY19" fmla="*/ 1208056 h 1741185"/>
                  <a:gd name="connsiteX20" fmla="*/ 1282268 w 2224559"/>
                  <a:gd name="connsiteY20" fmla="*/ 1226881 h 1741185"/>
                  <a:gd name="connsiteX21" fmla="*/ 1236135 w 2224559"/>
                  <a:gd name="connsiteY21" fmla="*/ 1278581 h 1741185"/>
                  <a:gd name="connsiteX22" fmla="*/ 985881 w 2224559"/>
                  <a:gd name="connsiteY22" fmla="*/ 1430010 h 1741185"/>
                  <a:gd name="connsiteX23" fmla="*/ 43592 w 2224559"/>
                  <a:gd name="connsiteY23" fmla="*/ 985882 h 1741185"/>
                  <a:gd name="connsiteX24" fmla="*/ 487720 w 2224559"/>
                  <a:gd name="connsiteY24" fmla="*/ 43593 h 1741185"/>
                  <a:gd name="connsiteX25" fmla="*/ 777122 w 2224559"/>
                  <a:gd name="connsiteY25" fmla="*/ 1115 h 174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4559" h="1741185">
                    <a:moveTo>
                      <a:pt x="777122" y="1115"/>
                    </a:moveTo>
                    <a:cubicBezTo>
                      <a:pt x="1063738" y="16951"/>
                      <a:pt x="1326837" y="200584"/>
                      <a:pt x="1430009" y="487721"/>
                    </a:cubicBezTo>
                    <a:cubicBezTo>
                      <a:pt x="1464400" y="583433"/>
                      <a:pt x="1477766" y="681584"/>
                      <a:pt x="1472487" y="777123"/>
                    </a:cubicBezTo>
                    <a:lnTo>
                      <a:pt x="1455314" y="888981"/>
                    </a:lnTo>
                    <a:lnTo>
                      <a:pt x="1469731" y="928350"/>
                    </a:lnTo>
                    <a:cubicBezTo>
                      <a:pt x="1502269" y="998677"/>
                      <a:pt x="1551357" y="1058076"/>
                      <a:pt x="1616510" y="1100282"/>
                    </a:cubicBezTo>
                    <a:cubicBezTo>
                      <a:pt x="1732335" y="1175314"/>
                      <a:pt x="1876998" y="1181803"/>
                      <a:pt x="2017253" y="1131636"/>
                    </a:cubicBezTo>
                    <a:lnTo>
                      <a:pt x="2047011" y="1117863"/>
                    </a:lnTo>
                    <a:lnTo>
                      <a:pt x="2057026" y="1106639"/>
                    </a:lnTo>
                    <a:cubicBezTo>
                      <a:pt x="2092192" y="1074200"/>
                      <a:pt x="2130827" y="1044941"/>
                      <a:pt x="2172636" y="1019493"/>
                    </a:cubicBezTo>
                    <a:lnTo>
                      <a:pt x="2197532" y="1007607"/>
                    </a:lnTo>
                    <a:lnTo>
                      <a:pt x="2224559" y="1230849"/>
                    </a:lnTo>
                    <a:lnTo>
                      <a:pt x="2048063" y="1525223"/>
                    </a:lnTo>
                    <a:lnTo>
                      <a:pt x="1937854" y="1715336"/>
                    </a:lnTo>
                    <a:lnTo>
                      <a:pt x="1826530" y="1741185"/>
                    </a:lnTo>
                    <a:lnTo>
                      <a:pt x="1820675" y="1608098"/>
                    </a:lnTo>
                    <a:lnTo>
                      <a:pt x="1830716" y="1542690"/>
                    </a:lnTo>
                    <a:lnTo>
                      <a:pt x="1825360" y="1511896"/>
                    </a:lnTo>
                    <a:cubicBezTo>
                      <a:pt x="1796760" y="1409341"/>
                      <a:pt x="1738447" y="1322501"/>
                      <a:pt x="1651578" y="1266226"/>
                    </a:cubicBezTo>
                    <a:cubicBezTo>
                      <a:pt x="1564709" y="1209951"/>
                      <a:pt x="1461619" y="1192233"/>
                      <a:pt x="1356332" y="1208056"/>
                    </a:cubicBezTo>
                    <a:lnTo>
                      <a:pt x="1282268" y="1226881"/>
                    </a:lnTo>
                    <a:lnTo>
                      <a:pt x="1236135" y="1278581"/>
                    </a:lnTo>
                    <a:cubicBezTo>
                      <a:pt x="1165805" y="1343459"/>
                      <a:pt x="1081594" y="1395619"/>
                      <a:pt x="985881" y="1430010"/>
                    </a:cubicBezTo>
                    <a:cubicBezTo>
                      <a:pt x="603033" y="1567574"/>
                      <a:pt x="181155" y="1368731"/>
                      <a:pt x="43592" y="985882"/>
                    </a:cubicBezTo>
                    <a:cubicBezTo>
                      <a:pt x="-93971" y="603033"/>
                      <a:pt x="104871" y="181156"/>
                      <a:pt x="487720" y="43593"/>
                    </a:cubicBezTo>
                    <a:cubicBezTo>
                      <a:pt x="583432" y="9202"/>
                      <a:pt x="681584" y="-4164"/>
                      <a:pt x="777122" y="1115"/>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reeform: Shape 170">
                <a:extLst>
                  <a:ext uri="{FF2B5EF4-FFF2-40B4-BE49-F238E27FC236}">
                    <a16:creationId xmlns:a16="http://schemas.microsoft.com/office/drawing/2014/main" id="{B800D635-95CD-20CE-4197-BB3BBB388F63}"/>
                  </a:ext>
                </a:extLst>
              </p:cNvPr>
              <p:cNvSpPr/>
              <p:nvPr/>
            </p:nvSpPr>
            <p:spPr>
              <a:xfrm rot="17975492">
                <a:off x="2818764" y="4622366"/>
                <a:ext cx="1272102" cy="1320591"/>
              </a:xfrm>
              <a:custGeom>
                <a:avLst/>
                <a:gdLst>
                  <a:gd name="connsiteX0" fmla="*/ 589764 w 1274996"/>
                  <a:gd name="connsiteY0" fmla="*/ 1759 h 1274996"/>
                  <a:gd name="connsiteX1" fmla="*/ 1204404 w 1274996"/>
                  <a:gd name="connsiteY1" fmla="*/ 346207 h 1274996"/>
                  <a:gd name="connsiteX2" fmla="*/ 928789 w 1274996"/>
                  <a:gd name="connsiteY2" fmla="*/ 1204404 h 1274996"/>
                  <a:gd name="connsiteX3" fmla="*/ 70592 w 1274996"/>
                  <a:gd name="connsiteY3" fmla="*/ 928789 h 1274996"/>
                  <a:gd name="connsiteX4" fmla="*/ 346207 w 1274996"/>
                  <a:gd name="connsiteY4" fmla="*/ 70592 h 1274996"/>
                  <a:gd name="connsiteX5" fmla="*/ 589764 w 1274996"/>
                  <a:gd name="connsiteY5" fmla="*/ 1759 h 127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996" h="1274996">
                    <a:moveTo>
                      <a:pt x="589764" y="1759"/>
                    </a:moveTo>
                    <a:cubicBezTo>
                      <a:pt x="837455" y="-16729"/>
                      <a:pt x="1083748" y="111387"/>
                      <a:pt x="1204404" y="346207"/>
                    </a:cubicBezTo>
                    <a:cubicBezTo>
                      <a:pt x="1365280" y="659300"/>
                      <a:pt x="1241882" y="1043529"/>
                      <a:pt x="928789" y="1204404"/>
                    </a:cubicBezTo>
                    <a:cubicBezTo>
                      <a:pt x="615696" y="1365280"/>
                      <a:pt x="231468" y="1241882"/>
                      <a:pt x="70592" y="928789"/>
                    </a:cubicBezTo>
                    <a:cubicBezTo>
                      <a:pt x="-90283" y="615696"/>
                      <a:pt x="33114" y="231467"/>
                      <a:pt x="346207" y="70592"/>
                    </a:cubicBezTo>
                    <a:cubicBezTo>
                      <a:pt x="424481" y="30373"/>
                      <a:pt x="507200" y="7922"/>
                      <a:pt x="589764" y="1759"/>
                    </a:cubicBezTo>
                    <a:close/>
                  </a:path>
                </a:pathLst>
              </a:custGeom>
              <a:solidFill>
                <a:schemeClr val="bg1"/>
              </a:solidFill>
              <a:ln>
                <a:noFill/>
              </a:ln>
              <a:effectLst>
                <a:outerShdw blurRad="254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C571F7B2-9E6F-282D-55CA-EED003AA37A1}"/>
                  </a:ext>
                </a:extLst>
              </p:cNvPr>
              <p:cNvSpPr txBox="1"/>
              <p:nvPr/>
            </p:nvSpPr>
            <p:spPr>
              <a:xfrm rot="19241989">
                <a:off x="2739578" y="5091382"/>
                <a:ext cx="1479064" cy="334236"/>
              </a:xfrm>
              <a:prstGeom prst="rect">
                <a:avLst/>
              </a:prstGeom>
              <a:noFill/>
            </p:spPr>
            <p:txBody>
              <a:bodyPr wrap="square" rtlCol="0">
                <a:spAutoFit/>
              </a:bodyPr>
              <a:lstStyle/>
              <a:p>
                <a:pPr algn="ctr"/>
                <a:r>
                  <a:rPr lang="en-US" sz="1100" b="1" cap="all" dirty="0"/>
                  <a:t>K-means</a:t>
                </a:r>
              </a:p>
            </p:txBody>
          </p:sp>
        </p:grpSp>
      </p:grpSp>
      <p:grpSp>
        <p:nvGrpSpPr>
          <p:cNvPr id="212" name="Group 211">
            <a:extLst>
              <a:ext uri="{FF2B5EF4-FFF2-40B4-BE49-F238E27FC236}">
                <a16:creationId xmlns:a16="http://schemas.microsoft.com/office/drawing/2014/main" id="{19B00953-D93F-CB7D-BDF1-AA70B1031389}"/>
              </a:ext>
            </a:extLst>
          </p:cNvPr>
          <p:cNvGrpSpPr/>
          <p:nvPr/>
        </p:nvGrpSpPr>
        <p:grpSpPr>
          <a:xfrm>
            <a:off x="712483" y="2155296"/>
            <a:ext cx="2010421" cy="3594842"/>
            <a:chOff x="712483" y="2155296"/>
            <a:chExt cx="2010421" cy="3594842"/>
          </a:xfrm>
        </p:grpSpPr>
        <p:grpSp>
          <p:nvGrpSpPr>
            <p:cNvPr id="177" name="Group 176">
              <a:extLst>
                <a:ext uri="{FF2B5EF4-FFF2-40B4-BE49-F238E27FC236}">
                  <a16:creationId xmlns:a16="http://schemas.microsoft.com/office/drawing/2014/main" id="{117BF752-1A7B-B07D-5564-A5B8B2B7F5FF}"/>
                </a:ext>
              </a:extLst>
            </p:cNvPr>
            <p:cNvGrpSpPr>
              <a:grpSpLocks noChangeAspect="1"/>
            </p:cNvGrpSpPr>
            <p:nvPr/>
          </p:nvGrpSpPr>
          <p:grpSpPr>
            <a:xfrm rot="3998948">
              <a:off x="1080247" y="1998470"/>
              <a:ext cx="1427533" cy="1741185"/>
              <a:chOff x="2794519" y="3908234"/>
              <a:chExt cx="1823834" cy="2224559"/>
            </a:xfrm>
          </p:grpSpPr>
          <p:sp>
            <p:nvSpPr>
              <p:cNvPr id="178" name="Freeform: Shape 177">
                <a:extLst>
                  <a:ext uri="{FF2B5EF4-FFF2-40B4-BE49-F238E27FC236}">
                    <a16:creationId xmlns:a16="http://schemas.microsoft.com/office/drawing/2014/main" id="{CA31C6AF-812C-8E3F-11BD-3F1B0BD0FB75}"/>
                  </a:ext>
                </a:extLst>
              </p:cNvPr>
              <p:cNvSpPr/>
              <p:nvPr/>
            </p:nvSpPr>
            <p:spPr>
              <a:xfrm rot="17975492">
                <a:off x="2635481" y="4149921"/>
                <a:ext cx="2224559" cy="1741185"/>
              </a:xfrm>
              <a:custGeom>
                <a:avLst/>
                <a:gdLst>
                  <a:gd name="connsiteX0" fmla="*/ 777122 w 2224559"/>
                  <a:gd name="connsiteY0" fmla="*/ 1115 h 1741185"/>
                  <a:gd name="connsiteX1" fmla="*/ 1430009 w 2224559"/>
                  <a:gd name="connsiteY1" fmla="*/ 487721 h 1741185"/>
                  <a:gd name="connsiteX2" fmla="*/ 1472487 w 2224559"/>
                  <a:gd name="connsiteY2" fmla="*/ 777123 h 1741185"/>
                  <a:gd name="connsiteX3" fmla="*/ 1455314 w 2224559"/>
                  <a:gd name="connsiteY3" fmla="*/ 888981 h 1741185"/>
                  <a:gd name="connsiteX4" fmla="*/ 1469731 w 2224559"/>
                  <a:gd name="connsiteY4" fmla="*/ 928350 h 1741185"/>
                  <a:gd name="connsiteX5" fmla="*/ 1616510 w 2224559"/>
                  <a:gd name="connsiteY5" fmla="*/ 1100282 h 1741185"/>
                  <a:gd name="connsiteX6" fmla="*/ 2017253 w 2224559"/>
                  <a:gd name="connsiteY6" fmla="*/ 1131636 h 1741185"/>
                  <a:gd name="connsiteX7" fmla="*/ 2047011 w 2224559"/>
                  <a:gd name="connsiteY7" fmla="*/ 1117863 h 1741185"/>
                  <a:gd name="connsiteX8" fmla="*/ 2057026 w 2224559"/>
                  <a:gd name="connsiteY8" fmla="*/ 1106639 h 1741185"/>
                  <a:gd name="connsiteX9" fmla="*/ 2172636 w 2224559"/>
                  <a:gd name="connsiteY9" fmla="*/ 1019493 h 1741185"/>
                  <a:gd name="connsiteX10" fmla="*/ 2197532 w 2224559"/>
                  <a:gd name="connsiteY10" fmla="*/ 1007607 h 1741185"/>
                  <a:gd name="connsiteX11" fmla="*/ 2224559 w 2224559"/>
                  <a:gd name="connsiteY11" fmla="*/ 1230849 h 1741185"/>
                  <a:gd name="connsiteX12" fmla="*/ 2048063 w 2224559"/>
                  <a:gd name="connsiteY12" fmla="*/ 1525223 h 1741185"/>
                  <a:gd name="connsiteX13" fmla="*/ 1937854 w 2224559"/>
                  <a:gd name="connsiteY13" fmla="*/ 1715336 h 1741185"/>
                  <a:gd name="connsiteX14" fmla="*/ 1826530 w 2224559"/>
                  <a:gd name="connsiteY14" fmla="*/ 1741185 h 1741185"/>
                  <a:gd name="connsiteX15" fmla="*/ 1820675 w 2224559"/>
                  <a:gd name="connsiteY15" fmla="*/ 1608098 h 1741185"/>
                  <a:gd name="connsiteX16" fmla="*/ 1830716 w 2224559"/>
                  <a:gd name="connsiteY16" fmla="*/ 1542690 h 1741185"/>
                  <a:gd name="connsiteX17" fmla="*/ 1825360 w 2224559"/>
                  <a:gd name="connsiteY17" fmla="*/ 1511896 h 1741185"/>
                  <a:gd name="connsiteX18" fmla="*/ 1651578 w 2224559"/>
                  <a:gd name="connsiteY18" fmla="*/ 1266226 h 1741185"/>
                  <a:gd name="connsiteX19" fmla="*/ 1356332 w 2224559"/>
                  <a:gd name="connsiteY19" fmla="*/ 1208056 h 1741185"/>
                  <a:gd name="connsiteX20" fmla="*/ 1282268 w 2224559"/>
                  <a:gd name="connsiteY20" fmla="*/ 1226881 h 1741185"/>
                  <a:gd name="connsiteX21" fmla="*/ 1236135 w 2224559"/>
                  <a:gd name="connsiteY21" fmla="*/ 1278581 h 1741185"/>
                  <a:gd name="connsiteX22" fmla="*/ 985881 w 2224559"/>
                  <a:gd name="connsiteY22" fmla="*/ 1430010 h 1741185"/>
                  <a:gd name="connsiteX23" fmla="*/ 43592 w 2224559"/>
                  <a:gd name="connsiteY23" fmla="*/ 985882 h 1741185"/>
                  <a:gd name="connsiteX24" fmla="*/ 487720 w 2224559"/>
                  <a:gd name="connsiteY24" fmla="*/ 43593 h 1741185"/>
                  <a:gd name="connsiteX25" fmla="*/ 777122 w 2224559"/>
                  <a:gd name="connsiteY25" fmla="*/ 1115 h 174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4559" h="1741185">
                    <a:moveTo>
                      <a:pt x="777122" y="1115"/>
                    </a:moveTo>
                    <a:cubicBezTo>
                      <a:pt x="1063738" y="16951"/>
                      <a:pt x="1326837" y="200584"/>
                      <a:pt x="1430009" y="487721"/>
                    </a:cubicBezTo>
                    <a:cubicBezTo>
                      <a:pt x="1464400" y="583433"/>
                      <a:pt x="1477766" y="681584"/>
                      <a:pt x="1472487" y="777123"/>
                    </a:cubicBezTo>
                    <a:lnTo>
                      <a:pt x="1455314" y="888981"/>
                    </a:lnTo>
                    <a:lnTo>
                      <a:pt x="1469731" y="928350"/>
                    </a:lnTo>
                    <a:cubicBezTo>
                      <a:pt x="1502269" y="998677"/>
                      <a:pt x="1551357" y="1058076"/>
                      <a:pt x="1616510" y="1100282"/>
                    </a:cubicBezTo>
                    <a:cubicBezTo>
                      <a:pt x="1732335" y="1175314"/>
                      <a:pt x="1876998" y="1181803"/>
                      <a:pt x="2017253" y="1131636"/>
                    </a:cubicBezTo>
                    <a:lnTo>
                      <a:pt x="2047011" y="1117863"/>
                    </a:lnTo>
                    <a:lnTo>
                      <a:pt x="2057026" y="1106639"/>
                    </a:lnTo>
                    <a:cubicBezTo>
                      <a:pt x="2092192" y="1074200"/>
                      <a:pt x="2130827" y="1044941"/>
                      <a:pt x="2172636" y="1019493"/>
                    </a:cubicBezTo>
                    <a:lnTo>
                      <a:pt x="2197532" y="1007607"/>
                    </a:lnTo>
                    <a:lnTo>
                      <a:pt x="2224559" y="1230849"/>
                    </a:lnTo>
                    <a:lnTo>
                      <a:pt x="2048063" y="1525223"/>
                    </a:lnTo>
                    <a:lnTo>
                      <a:pt x="1937854" y="1715336"/>
                    </a:lnTo>
                    <a:lnTo>
                      <a:pt x="1826530" y="1741185"/>
                    </a:lnTo>
                    <a:lnTo>
                      <a:pt x="1820675" y="1608098"/>
                    </a:lnTo>
                    <a:lnTo>
                      <a:pt x="1830716" y="1542690"/>
                    </a:lnTo>
                    <a:lnTo>
                      <a:pt x="1825360" y="1511896"/>
                    </a:lnTo>
                    <a:cubicBezTo>
                      <a:pt x="1796760" y="1409341"/>
                      <a:pt x="1738447" y="1322501"/>
                      <a:pt x="1651578" y="1266226"/>
                    </a:cubicBezTo>
                    <a:cubicBezTo>
                      <a:pt x="1564709" y="1209951"/>
                      <a:pt x="1461619" y="1192233"/>
                      <a:pt x="1356332" y="1208056"/>
                    </a:cubicBezTo>
                    <a:lnTo>
                      <a:pt x="1282268" y="1226881"/>
                    </a:lnTo>
                    <a:lnTo>
                      <a:pt x="1236135" y="1278581"/>
                    </a:lnTo>
                    <a:cubicBezTo>
                      <a:pt x="1165805" y="1343459"/>
                      <a:pt x="1081594" y="1395619"/>
                      <a:pt x="985881" y="1430010"/>
                    </a:cubicBezTo>
                    <a:cubicBezTo>
                      <a:pt x="603033" y="1567574"/>
                      <a:pt x="181155" y="1368731"/>
                      <a:pt x="43592" y="985882"/>
                    </a:cubicBezTo>
                    <a:cubicBezTo>
                      <a:pt x="-93971" y="603033"/>
                      <a:pt x="104871" y="181156"/>
                      <a:pt x="487720" y="43593"/>
                    </a:cubicBezTo>
                    <a:cubicBezTo>
                      <a:pt x="583432" y="9202"/>
                      <a:pt x="681584" y="-4164"/>
                      <a:pt x="777122" y="1115"/>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Shape 178">
                <a:extLst>
                  <a:ext uri="{FF2B5EF4-FFF2-40B4-BE49-F238E27FC236}">
                    <a16:creationId xmlns:a16="http://schemas.microsoft.com/office/drawing/2014/main" id="{B1F7FD07-F0BC-B26F-34D2-C5C4D8B5B7A2}"/>
                  </a:ext>
                </a:extLst>
              </p:cNvPr>
              <p:cNvSpPr/>
              <p:nvPr/>
            </p:nvSpPr>
            <p:spPr>
              <a:xfrm rot="17975492">
                <a:off x="2818764" y="4622366"/>
                <a:ext cx="1272102" cy="1320591"/>
              </a:xfrm>
              <a:custGeom>
                <a:avLst/>
                <a:gdLst>
                  <a:gd name="connsiteX0" fmla="*/ 589764 w 1274996"/>
                  <a:gd name="connsiteY0" fmla="*/ 1759 h 1274996"/>
                  <a:gd name="connsiteX1" fmla="*/ 1204404 w 1274996"/>
                  <a:gd name="connsiteY1" fmla="*/ 346207 h 1274996"/>
                  <a:gd name="connsiteX2" fmla="*/ 928789 w 1274996"/>
                  <a:gd name="connsiteY2" fmla="*/ 1204404 h 1274996"/>
                  <a:gd name="connsiteX3" fmla="*/ 70592 w 1274996"/>
                  <a:gd name="connsiteY3" fmla="*/ 928789 h 1274996"/>
                  <a:gd name="connsiteX4" fmla="*/ 346207 w 1274996"/>
                  <a:gd name="connsiteY4" fmla="*/ 70592 h 1274996"/>
                  <a:gd name="connsiteX5" fmla="*/ 589764 w 1274996"/>
                  <a:gd name="connsiteY5" fmla="*/ 1759 h 127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996" h="1274996">
                    <a:moveTo>
                      <a:pt x="589764" y="1759"/>
                    </a:moveTo>
                    <a:cubicBezTo>
                      <a:pt x="837455" y="-16729"/>
                      <a:pt x="1083748" y="111387"/>
                      <a:pt x="1204404" y="346207"/>
                    </a:cubicBezTo>
                    <a:cubicBezTo>
                      <a:pt x="1365280" y="659300"/>
                      <a:pt x="1241882" y="1043529"/>
                      <a:pt x="928789" y="1204404"/>
                    </a:cubicBezTo>
                    <a:cubicBezTo>
                      <a:pt x="615696" y="1365280"/>
                      <a:pt x="231468" y="1241882"/>
                      <a:pt x="70592" y="928789"/>
                    </a:cubicBezTo>
                    <a:cubicBezTo>
                      <a:pt x="-90283" y="615696"/>
                      <a:pt x="33114" y="231467"/>
                      <a:pt x="346207" y="70592"/>
                    </a:cubicBezTo>
                    <a:cubicBezTo>
                      <a:pt x="424481" y="30373"/>
                      <a:pt x="507200" y="7922"/>
                      <a:pt x="589764" y="1759"/>
                    </a:cubicBezTo>
                    <a:close/>
                  </a:path>
                </a:pathLst>
              </a:custGeom>
              <a:solidFill>
                <a:schemeClr val="bg1"/>
              </a:solidFill>
              <a:ln>
                <a:noFill/>
              </a:ln>
              <a:effectLst>
                <a:outerShdw blurRad="254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TextBox 179">
                <a:extLst>
                  <a:ext uri="{FF2B5EF4-FFF2-40B4-BE49-F238E27FC236}">
                    <a16:creationId xmlns:a16="http://schemas.microsoft.com/office/drawing/2014/main" id="{CF611E42-36E5-77B1-0ED1-44697E540962}"/>
                  </a:ext>
                </a:extLst>
              </p:cNvPr>
              <p:cNvSpPr txBox="1"/>
              <p:nvPr/>
            </p:nvSpPr>
            <p:spPr>
              <a:xfrm rot="17601052">
                <a:off x="2739577" y="5091382"/>
                <a:ext cx="1479063" cy="334236"/>
              </a:xfrm>
              <a:prstGeom prst="rect">
                <a:avLst/>
              </a:prstGeom>
              <a:noFill/>
            </p:spPr>
            <p:txBody>
              <a:bodyPr wrap="square" rtlCol="0">
                <a:spAutoFit/>
              </a:bodyPr>
              <a:lstStyle/>
              <a:p>
                <a:pPr algn="ctr"/>
                <a:r>
                  <a:rPr lang="en-US" sz="1100" b="1" cap="all" dirty="0"/>
                  <a:t>SOM</a:t>
                </a:r>
              </a:p>
            </p:txBody>
          </p:sp>
        </p:grpSp>
        <p:grpSp>
          <p:nvGrpSpPr>
            <p:cNvPr id="165" name="Group 164">
              <a:extLst>
                <a:ext uri="{FF2B5EF4-FFF2-40B4-BE49-F238E27FC236}">
                  <a16:creationId xmlns:a16="http://schemas.microsoft.com/office/drawing/2014/main" id="{C2968D58-034D-150A-9274-6AEF80A151FE}"/>
                </a:ext>
              </a:extLst>
            </p:cNvPr>
            <p:cNvGrpSpPr>
              <a:grpSpLocks noChangeAspect="1"/>
            </p:cNvGrpSpPr>
            <p:nvPr/>
          </p:nvGrpSpPr>
          <p:grpSpPr>
            <a:xfrm rot="1642885">
              <a:off x="712483" y="3020157"/>
              <a:ext cx="1470537" cy="1741185"/>
              <a:chOff x="2739577" y="3908234"/>
              <a:chExt cx="1878776" cy="2224559"/>
            </a:xfrm>
          </p:grpSpPr>
          <p:sp>
            <p:nvSpPr>
              <p:cNvPr id="166" name="Freeform: Shape 165">
                <a:extLst>
                  <a:ext uri="{FF2B5EF4-FFF2-40B4-BE49-F238E27FC236}">
                    <a16:creationId xmlns:a16="http://schemas.microsoft.com/office/drawing/2014/main" id="{E520D30D-77B9-5ABA-E05D-4F27302C86C9}"/>
                  </a:ext>
                </a:extLst>
              </p:cNvPr>
              <p:cNvSpPr/>
              <p:nvPr/>
            </p:nvSpPr>
            <p:spPr>
              <a:xfrm rot="17975492">
                <a:off x="2635481" y="4149921"/>
                <a:ext cx="2224559" cy="1741185"/>
              </a:xfrm>
              <a:custGeom>
                <a:avLst/>
                <a:gdLst>
                  <a:gd name="connsiteX0" fmla="*/ 777122 w 2224559"/>
                  <a:gd name="connsiteY0" fmla="*/ 1115 h 1741185"/>
                  <a:gd name="connsiteX1" fmla="*/ 1430009 w 2224559"/>
                  <a:gd name="connsiteY1" fmla="*/ 487721 h 1741185"/>
                  <a:gd name="connsiteX2" fmla="*/ 1472487 w 2224559"/>
                  <a:gd name="connsiteY2" fmla="*/ 777123 h 1741185"/>
                  <a:gd name="connsiteX3" fmla="*/ 1455314 w 2224559"/>
                  <a:gd name="connsiteY3" fmla="*/ 888981 h 1741185"/>
                  <a:gd name="connsiteX4" fmla="*/ 1469731 w 2224559"/>
                  <a:gd name="connsiteY4" fmla="*/ 928350 h 1741185"/>
                  <a:gd name="connsiteX5" fmla="*/ 1616510 w 2224559"/>
                  <a:gd name="connsiteY5" fmla="*/ 1100282 h 1741185"/>
                  <a:gd name="connsiteX6" fmla="*/ 2017253 w 2224559"/>
                  <a:gd name="connsiteY6" fmla="*/ 1131636 h 1741185"/>
                  <a:gd name="connsiteX7" fmla="*/ 2047011 w 2224559"/>
                  <a:gd name="connsiteY7" fmla="*/ 1117863 h 1741185"/>
                  <a:gd name="connsiteX8" fmla="*/ 2057026 w 2224559"/>
                  <a:gd name="connsiteY8" fmla="*/ 1106639 h 1741185"/>
                  <a:gd name="connsiteX9" fmla="*/ 2172636 w 2224559"/>
                  <a:gd name="connsiteY9" fmla="*/ 1019493 h 1741185"/>
                  <a:gd name="connsiteX10" fmla="*/ 2197532 w 2224559"/>
                  <a:gd name="connsiteY10" fmla="*/ 1007607 h 1741185"/>
                  <a:gd name="connsiteX11" fmla="*/ 2224559 w 2224559"/>
                  <a:gd name="connsiteY11" fmla="*/ 1230849 h 1741185"/>
                  <a:gd name="connsiteX12" fmla="*/ 2048063 w 2224559"/>
                  <a:gd name="connsiteY12" fmla="*/ 1525223 h 1741185"/>
                  <a:gd name="connsiteX13" fmla="*/ 1937854 w 2224559"/>
                  <a:gd name="connsiteY13" fmla="*/ 1715336 h 1741185"/>
                  <a:gd name="connsiteX14" fmla="*/ 1826530 w 2224559"/>
                  <a:gd name="connsiteY14" fmla="*/ 1741185 h 1741185"/>
                  <a:gd name="connsiteX15" fmla="*/ 1820675 w 2224559"/>
                  <a:gd name="connsiteY15" fmla="*/ 1608098 h 1741185"/>
                  <a:gd name="connsiteX16" fmla="*/ 1830716 w 2224559"/>
                  <a:gd name="connsiteY16" fmla="*/ 1542690 h 1741185"/>
                  <a:gd name="connsiteX17" fmla="*/ 1825360 w 2224559"/>
                  <a:gd name="connsiteY17" fmla="*/ 1511896 h 1741185"/>
                  <a:gd name="connsiteX18" fmla="*/ 1651578 w 2224559"/>
                  <a:gd name="connsiteY18" fmla="*/ 1266226 h 1741185"/>
                  <a:gd name="connsiteX19" fmla="*/ 1356332 w 2224559"/>
                  <a:gd name="connsiteY19" fmla="*/ 1208056 h 1741185"/>
                  <a:gd name="connsiteX20" fmla="*/ 1282268 w 2224559"/>
                  <a:gd name="connsiteY20" fmla="*/ 1226881 h 1741185"/>
                  <a:gd name="connsiteX21" fmla="*/ 1236135 w 2224559"/>
                  <a:gd name="connsiteY21" fmla="*/ 1278581 h 1741185"/>
                  <a:gd name="connsiteX22" fmla="*/ 985881 w 2224559"/>
                  <a:gd name="connsiteY22" fmla="*/ 1430010 h 1741185"/>
                  <a:gd name="connsiteX23" fmla="*/ 43592 w 2224559"/>
                  <a:gd name="connsiteY23" fmla="*/ 985882 h 1741185"/>
                  <a:gd name="connsiteX24" fmla="*/ 487720 w 2224559"/>
                  <a:gd name="connsiteY24" fmla="*/ 43593 h 1741185"/>
                  <a:gd name="connsiteX25" fmla="*/ 777122 w 2224559"/>
                  <a:gd name="connsiteY25" fmla="*/ 1115 h 174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4559" h="1741185">
                    <a:moveTo>
                      <a:pt x="777122" y="1115"/>
                    </a:moveTo>
                    <a:cubicBezTo>
                      <a:pt x="1063738" y="16951"/>
                      <a:pt x="1326837" y="200584"/>
                      <a:pt x="1430009" y="487721"/>
                    </a:cubicBezTo>
                    <a:cubicBezTo>
                      <a:pt x="1464400" y="583433"/>
                      <a:pt x="1477766" y="681584"/>
                      <a:pt x="1472487" y="777123"/>
                    </a:cubicBezTo>
                    <a:lnTo>
                      <a:pt x="1455314" y="888981"/>
                    </a:lnTo>
                    <a:lnTo>
                      <a:pt x="1469731" y="928350"/>
                    </a:lnTo>
                    <a:cubicBezTo>
                      <a:pt x="1502269" y="998677"/>
                      <a:pt x="1551357" y="1058076"/>
                      <a:pt x="1616510" y="1100282"/>
                    </a:cubicBezTo>
                    <a:cubicBezTo>
                      <a:pt x="1732335" y="1175314"/>
                      <a:pt x="1876998" y="1181803"/>
                      <a:pt x="2017253" y="1131636"/>
                    </a:cubicBezTo>
                    <a:lnTo>
                      <a:pt x="2047011" y="1117863"/>
                    </a:lnTo>
                    <a:lnTo>
                      <a:pt x="2057026" y="1106639"/>
                    </a:lnTo>
                    <a:cubicBezTo>
                      <a:pt x="2092192" y="1074200"/>
                      <a:pt x="2130827" y="1044941"/>
                      <a:pt x="2172636" y="1019493"/>
                    </a:cubicBezTo>
                    <a:lnTo>
                      <a:pt x="2197532" y="1007607"/>
                    </a:lnTo>
                    <a:lnTo>
                      <a:pt x="2224559" y="1230849"/>
                    </a:lnTo>
                    <a:lnTo>
                      <a:pt x="2048063" y="1525223"/>
                    </a:lnTo>
                    <a:lnTo>
                      <a:pt x="1937854" y="1715336"/>
                    </a:lnTo>
                    <a:lnTo>
                      <a:pt x="1826530" y="1741185"/>
                    </a:lnTo>
                    <a:lnTo>
                      <a:pt x="1820675" y="1608098"/>
                    </a:lnTo>
                    <a:lnTo>
                      <a:pt x="1830716" y="1542690"/>
                    </a:lnTo>
                    <a:lnTo>
                      <a:pt x="1825360" y="1511896"/>
                    </a:lnTo>
                    <a:cubicBezTo>
                      <a:pt x="1796760" y="1409341"/>
                      <a:pt x="1738447" y="1322501"/>
                      <a:pt x="1651578" y="1266226"/>
                    </a:cubicBezTo>
                    <a:cubicBezTo>
                      <a:pt x="1564709" y="1209951"/>
                      <a:pt x="1461619" y="1192233"/>
                      <a:pt x="1356332" y="1208056"/>
                    </a:cubicBezTo>
                    <a:lnTo>
                      <a:pt x="1282268" y="1226881"/>
                    </a:lnTo>
                    <a:lnTo>
                      <a:pt x="1236135" y="1278581"/>
                    </a:lnTo>
                    <a:cubicBezTo>
                      <a:pt x="1165805" y="1343459"/>
                      <a:pt x="1081594" y="1395619"/>
                      <a:pt x="985881" y="1430010"/>
                    </a:cubicBezTo>
                    <a:cubicBezTo>
                      <a:pt x="603033" y="1567574"/>
                      <a:pt x="181155" y="1368731"/>
                      <a:pt x="43592" y="985882"/>
                    </a:cubicBezTo>
                    <a:cubicBezTo>
                      <a:pt x="-93971" y="603033"/>
                      <a:pt x="104871" y="181156"/>
                      <a:pt x="487720" y="43593"/>
                    </a:cubicBezTo>
                    <a:cubicBezTo>
                      <a:pt x="583432" y="9202"/>
                      <a:pt x="681584" y="-4164"/>
                      <a:pt x="777122" y="1115"/>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Shape 166">
                <a:extLst>
                  <a:ext uri="{FF2B5EF4-FFF2-40B4-BE49-F238E27FC236}">
                    <a16:creationId xmlns:a16="http://schemas.microsoft.com/office/drawing/2014/main" id="{57DB1533-3B3A-C2A0-D24C-0A25BB3B81BE}"/>
                  </a:ext>
                </a:extLst>
              </p:cNvPr>
              <p:cNvSpPr/>
              <p:nvPr/>
            </p:nvSpPr>
            <p:spPr>
              <a:xfrm rot="17975492">
                <a:off x="2818764" y="4622366"/>
                <a:ext cx="1272102" cy="1320591"/>
              </a:xfrm>
              <a:custGeom>
                <a:avLst/>
                <a:gdLst>
                  <a:gd name="connsiteX0" fmla="*/ 589764 w 1274996"/>
                  <a:gd name="connsiteY0" fmla="*/ 1759 h 1274996"/>
                  <a:gd name="connsiteX1" fmla="*/ 1204404 w 1274996"/>
                  <a:gd name="connsiteY1" fmla="*/ 346207 h 1274996"/>
                  <a:gd name="connsiteX2" fmla="*/ 928789 w 1274996"/>
                  <a:gd name="connsiteY2" fmla="*/ 1204404 h 1274996"/>
                  <a:gd name="connsiteX3" fmla="*/ 70592 w 1274996"/>
                  <a:gd name="connsiteY3" fmla="*/ 928789 h 1274996"/>
                  <a:gd name="connsiteX4" fmla="*/ 346207 w 1274996"/>
                  <a:gd name="connsiteY4" fmla="*/ 70592 h 1274996"/>
                  <a:gd name="connsiteX5" fmla="*/ 589764 w 1274996"/>
                  <a:gd name="connsiteY5" fmla="*/ 1759 h 127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996" h="1274996">
                    <a:moveTo>
                      <a:pt x="589764" y="1759"/>
                    </a:moveTo>
                    <a:cubicBezTo>
                      <a:pt x="837455" y="-16729"/>
                      <a:pt x="1083748" y="111387"/>
                      <a:pt x="1204404" y="346207"/>
                    </a:cubicBezTo>
                    <a:cubicBezTo>
                      <a:pt x="1365280" y="659300"/>
                      <a:pt x="1241882" y="1043529"/>
                      <a:pt x="928789" y="1204404"/>
                    </a:cubicBezTo>
                    <a:cubicBezTo>
                      <a:pt x="615696" y="1365280"/>
                      <a:pt x="231468" y="1241882"/>
                      <a:pt x="70592" y="928789"/>
                    </a:cubicBezTo>
                    <a:cubicBezTo>
                      <a:pt x="-90283" y="615696"/>
                      <a:pt x="33114" y="231467"/>
                      <a:pt x="346207" y="70592"/>
                    </a:cubicBezTo>
                    <a:cubicBezTo>
                      <a:pt x="424481" y="30373"/>
                      <a:pt x="507200" y="7922"/>
                      <a:pt x="589764" y="1759"/>
                    </a:cubicBezTo>
                    <a:close/>
                  </a:path>
                </a:pathLst>
              </a:custGeom>
              <a:solidFill>
                <a:schemeClr val="bg1"/>
              </a:solidFill>
              <a:ln>
                <a:noFill/>
              </a:ln>
              <a:effectLst>
                <a:outerShdw blurRad="254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a:extLst>
                  <a:ext uri="{FF2B5EF4-FFF2-40B4-BE49-F238E27FC236}">
                    <a16:creationId xmlns:a16="http://schemas.microsoft.com/office/drawing/2014/main" id="{AB3F4552-F668-8426-3A06-EBFA4079D4E9}"/>
                  </a:ext>
                </a:extLst>
              </p:cNvPr>
              <p:cNvSpPr txBox="1"/>
              <p:nvPr/>
            </p:nvSpPr>
            <p:spPr>
              <a:xfrm rot="19957115">
                <a:off x="2739577" y="5091382"/>
                <a:ext cx="1479064" cy="334236"/>
              </a:xfrm>
              <a:prstGeom prst="rect">
                <a:avLst/>
              </a:prstGeom>
              <a:noFill/>
            </p:spPr>
            <p:txBody>
              <a:bodyPr wrap="square" rtlCol="0">
                <a:spAutoFit/>
              </a:bodyPr>
              <a:lstStyle/>
              <a:p>
                <a:pPr algn="ctr"/>
                <a:r>
                  <a:rPr lang="en-US" sz="1100" b="1" cap="all" dirty="0"/>
                  <a:t>t-SNE</a:t>
                </a:r>
              </a:p>
            </p:txBody>
          </p:sp>
        </p:grpSp>
        <p:grpSp>
          <p:nvGrpSpPr>
            <p:cNvPr id="161" name="Group 160">
              <a:extLst>
                <a:ext uri="{FF2B5EF4-FFF2-40B4-BE49-F238E27FC236}">
                  <a16:creationId xmlns:a16="http://schemas.microsoft.com/office/drawing/2014/main" id="{2C3AC774-1068-2007-CDC9-37AA0353A89D}"/>
                </a:ext>
              </a:extLst>
            </p:cNvPr>
            <p:cNvGrpSpPr>
              <a:grpSpLocks noChangeAspect="1"/>
            </p:cNvGrpSpPr>
            <p:nvPr/>
          </p:nvGrpSpPr>
          <p:grpSpPr>
            <a:xfrm rot="20637171">
              <a:off x="1252368" y="4008953"/>
              <a:ext cx="1470536" cy="1741185"/>
              <a:chOff x="2739578" y="3908234"/>
              <a:chExt cx="1878775" cy="2224559"/>
            </a:xfrm>
          </p:grpSpPr>
          <p:sp>
            <p:nvSpPr>
              <p:cNvPr id="162" name="Freeform: Shape 161">
                <a:extLst>
                  <a:ext uri="{FF2B5EF4-FFF2-40B4-BE49-F238E27FC236}">
                    <a16:creationId xmlns:a16="http://schemas.microsoft.com/office/drawing/2014/main" id="{5D8ED6B0-F18F-61CE-B330-57230D00F647}"/>
                  </a:ext>
                </a:extLst>
              </p:cNvPr>
              <p:cNvSpPr/>
              <p:nvPr/>
            </p:nvSpPr>
            <p:spPr>
              <a:xfrm rot="17975492">
                <a:off x="2635481" y="4149921"/>
                <a:ext cx="2224559" cy="1741185"/>
              </a:xfrm>
              <a:custGeom>
                <a:avLst/>
                <a:gdLst>
                  <a:gd name="connsiteX0" fmla="*/ 777122 w 2224559"/>
                  <a:gd name="connsiteY0" fmla="*/ 1115 h 1741185"/>
                  <a:gd name="connsiteX1" fmla="*/ 1430009 w 2224559"/>
                  <a:gd name="connsiteY1" fmla="*/ 487721 h 1741185"/>
                  <a:gd name="connsiteX2" fmla="*/ 1472487 w 2224559"/>
                  <a:gd name="connsiteY2" fmla="*/ 777123 h 1741185"/>
                  <a:gd name="connsiteX3" fmla="*/ 1455314 w 2224559"/>
                  <a:gd name="connsiteY3" fmla="*/ 888981 h 1741185"/>
                  <a:gd name="connsiteX4" fmla="*/ 1469731 w 2224559"/>
                  <a:gd name="connsiteY4" fmla="*/ 928350 h 1741185"/>
                  <a:gd name="connsiteX5" fmla="*/ 1616510 w 2224559"/>
                  <a:gd name="connsiteY5" fmla="*/ 1100282 h 1741185"/>
                  <a:gd name="connsiteX6" fmla="*/ 2017253 w 2224559"/>
                  <a:gd name="connsiteY6" fmla="*/ 1131636 h 1741185"/>
                  <a:gd name="connsiteX7" fmla="*/ 2047011 w 2224559"/>
                  <a:gd name="connsiteY7" fmla="*/ 1117863 h 1741185"/>
                  <a:gd name="connsiteX8" fmla="*/ 2057026 w 2224559"/>
                  <a:gd name="connsiteY8" fmla="*/ 1106639 h 1741185"/>
                  <a:gd name="connsiteX9" fmla="*/ 2172636 w 2224559"/>
                  <a:gd name="connsiteY9" fmla="*/ 1019493 h 1741185"/>
                  <a:gd name="connsiteX10" fmla="*/ 2197532 w 2224559"/>
                  <a:gd name="connsiteY10" fmla="*/ 1007607 h 1741185"/>
                  <a:gd name="connsiteX11" fmla="*/ 2224559 w 2224559"/>
                  <a:gd name="connsiteY11" fmla="*/ 1230849 h 1741185"/>
                  <a:gd name="connsiteX12" fmla="*/ 2048063 w 2224559"/>
                  <a:gd name="connsiteY12" fmla="*/ 1525223 h 1741185"/>
                  <a:gd name="connsiteX13" fmla="*/ 1937854 w 2224559"/>
                  <a:gd name="connsiteY13" fmla="*/ 1715336 h 1741185"/>
                  <a:gd name="connsiteX14" fmla="*/ 1826530 w 2224559"/>
                  <a:gd name="connsiteY14" fmla="*/ 1741185 h 1741185"/>
                  <a:gd name="connsiteX15" fmla="*/ 1820675 w 2224559"/>
                  <a:gd name="connsiteY15" fmla="*/ 1608098 h 1741185"/>
                  <a:gd name="connsiteX16" fmla="*/ 1830716 w 2224559"/>
                  <a:gd name="connsiteY16" fmla="*/ 1542690 h 1741185"/>
                  <a:gd name="connsiteX17" fmla="*/ 1825360 w 2224559"/>
                  <a:gd name="connsiteY17" fmla="*/ 1511896 h 1741185"/>
                  <a:gd name="connsiteX18" fmla="*/ 1651578 w 2224559"/>
                  <a:gd name="connsiteY18" fmla="*/ 1266226 h 1741185"/>
                  <a:gd name="connsiteX19" fmla="*/ 1356332 w 2224559"/>
                  <a:gd name="connsiteY19" fmla="*/ 1208056 h 1741185"/>
                  <a:gd name="connsiteX20" fmla="*/ 1282268 w 2224559"/>
                  <a:gd name="connsiteY20" fmla="*/ 1226881 h 1741185"/>
                  <a:gd name="connsiteX21" fmla="*/ 1236135 w 2224559"/>
                  <a:gd name="connsiteY21" fmla="*/ 1278581 h 1741185"/>
                  <a:gd name="connsiteX22" fmla="*/ 985881 w 2224559"/>
                  <a:gd name="connsiteY22" fmla="*/ 1430010 h 1741185"/>
                  <a:gd name="connsiteX23" fmla="*/ 43592 w 2224559"/>
                  <a:gd name="connsiteY23" fmla="*/ 985882 h 1741185"/>
                  <a:gd name="connsiteX24" fmla="*/ 487720 w 2224559"/>
                  <a:gd name="connsiteY24" fmla="*/ 43593 h 1741185"/>
                  <a:gd name="connsiteX25" fmla="*/ 777122 w 2224559"/>
                  <a:gd name="connsiteY25" fmla="*/ 1115 h 174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4559" h="1741185">
                    <a:moveTo>
                      <a:pt x="777122" y="1115"/>
                    </a:moveTo>
                    <a:cubicBezTo>
                      <a:pt x="1063738" y="16951"/>
                      <a:pt x="1326837" y="200584"/>
                      <a:pt x="1430009" y="487721"/>
                    </a:cubicBezTo>
                    <a:cubicBezTo>
                      <a:pt x="1464400" y="583433"/>
                      <a:pt x="1477766" y="681584"/>
                      <a:pt x="1472487" y="777123"/>
                    </a:cubicBezTo>
                    <a:lnTo>
                      <a:pt x="1455314" y="888981"/>
                    </a:lnTo>
                    <a:lnTo>
                      <a:pt x="1469731" y="928350"/>
                    </a:lnTo>
                    <a:cubicBezTo>
                      <a:pt x="1502269" y="998677"/>
                      <a:pt x="1551357" y="1058076"/>
                      <a:pt x="1616510" y="1100282"/>
                    </a:cubicBezTo>
                    <a:cubicBezTo>
                      <a:pt x="1732335" y="1175314"/>
                      <a:pt x="1876998" y="1181803"/>
                      <a:pt x="2017253" y="1131636"/>
                    </a:cubicBezTo>
                    <a:lnTo>
                      <a:pt x="2047011" y="1117863"/>
                    </a:lnTo>
                    <a:lnTo>
                      <a:pt x="2057026" y="1106639"/>
                    </a:lnTo>
                    <a:cubicBezTo>
                      <a:pt x="2092192" y="1074200"/>
                      <a:pt x="2130827" y="1044941"/>
                      <a:pt x="2172636" y="1019493"/>
                    </a:cubicBezTo>
                    <a:lnTo>
                      <a:pt x="2197532" y="1007607"/>
                    </a:lnTo>
                    <a:lnTo>
                      <a:pt x="2224559" y="1230849"/>
                    </a:lnTo>
                    <a:lnTo>
                      <a:pt x="2048063" y="1525223"/>
                    </a:lnTo>
                    <a:lnTo>
                      <a:pt x="1937854" y="1715336"/>
                    </a:lnTo>
                    <a:lnTo>
                      <a:pt x="1826530" y="1741185"/>
                    </a:lnTo>
                    <a:lnTo>
                      <a:pt x="1820675" y="1608098"/>
                    </a:lnTo>
                    <a:lnTo>
                      <a:pt x="1830716" y="1542690"/>
                    </a:lnTo>
                    <a:lnTo>
                      <a:pt x="1825360" y="1511896"/>
                    </a:lnTo>
                    <a:cubicBezTo>
                      <a:pt x="1796760" y="1409341"/>
                      <a:pt x="1738447" y="1322501"/>
                      <a:pt x="1651578" y="1266226"/>
                    </a:cubicBezTo>
                    <a:cubicBezTo>
                      <a:pt x="1564709" y="1209951"/>
                      <a:pt x="1461619" y="1192233"/>
                      <a:pt x="1356332" y="1208056"/>
                    </a:cubicBezTo>
                    <a:lnTo>
                      <a:pt x="1282268" y="1226881"/>
                    </a:lnTo>
                    <a:lnTo>
                      <a:pt x="1236135" y="1278581"/>
                    </a:lnTo>
                    <a:cubicBezTo>
                      <a:pt x="1165805" y="1343459"/>
                      <a:pt x="1081594" y="1395619"/>
                      <a:pt x="985881" y="1430010"/>
                    </a:cubicBezTo>
                    <a:cubicBezTo>
                      <a:pt x="603033" y="1567574"/>
                      <a:pt x="181155" y="1368731"/>
                      <a:pt x="43592" y="985882"/>
                    </a:cubicBezTo>
                    <a:cubicBezTo>
                      <a:pt x="-93971" y="603033"/>
                      <a:pt x="104871" y="181156"/>
                      <a:pt x="487720" y="43593"/>
                    </a:cubicBezTo>
                    <a:cubicBezTo>
                      <a:pt x="583432" y="9202"/>
                      <a:pt x="681584" y="-4164"/>
                      <a:pt x="777122" y="1115"/>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Shape 162">
                <a:extLst>
                  <a:ext uri="{FF2B5EF4-FFF2-40B4-BE49-F238E27FC236}">
                    <a16:creationId xmlns:a16="http://schemas.microsoft.com/office/drawing/2014/main" id="{67D3ADF5-3B68-BBC4-C2A3-D66074A958F2}"/>
                  </a:ext>
                </a:extLst>
              </p:cNvPr>
              <p:cNvSpPr/>
              <p:nvPr/>
            </p:nvSpPr>
            <p:spPr>
              <a:xfrm rot="17975492">
                <a:off x="2818764" y="4622366"/>
                <a:ext cx="1272102" cy="1320591"/>
              </a:xfrm>
              <a:custGeom>
                <a:avLst/>
                <a:gdLst>
                  <a:gd name="connsiteX0" fmla="*/ 589764 w 1274996"/>
                  <a:gd name="connsiteY0" fmla="*/ 1759 h 1274996"/>
                  <a:gd name="connsiteX1" fmla="*/ 1204404 w 1274996"/>
                  <a:gd name="connsiteY1" fmla="*/ 346207 h 1274996"/>
                  <a:gd name="connsiteX2" fmla="*/ 928789 w 1274996"/>
                  <a:gd name="connsiteY2" fmla="*/ 1204404 h 1274996"/>
                  <a:gd name="connsiteX3" fmla="*/ 70592 w 1274996"/>
                  <a:gd name="connsiteY3" fmla="*/ 928789 h 1274996"/>
                  <a:gd name="connsiteX4" fmla="*/ 346207 w 1274996"/>
                  <a:gd name="connsiteY4" fmla="*/ 70592 h 1274996"/>
                  <a:gd name="connsiteX5" fmla="*/ 589764 w 1274996"/>
                  <a:gd name="connsiteY5" fmla="*/ 1759 h 127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996" h="1274996">
                    <a:moveTo>
                      <a:pt x="589764" y="1759"/>
                    </a:moveTo>
                    <a:cubicBezTo>
                      <a:pt x="837455" y="-16729"/>
                      <a:pt x="1083748" y="111387"/>
                      <a:pt x="1204404" y="346207"/>
                    </a:cubicBezTo>
                    <a:cubicBezTo>
                      <a:pt x="1365280" y="659300"/>
                      <a:pt x="1241882" y="1043529"/>
                      <a:pt x="928789" y="1204404"/>
                    </a:cubicBezTo>
                    <a:cubicBezTo>
                      <a:pt x="615696" y="1365280"/>
                      <a:pt x="231468" y="1241882"/>
                      <a:pt x="70592" y="928789"/>
                    </a:cubicBezTo>
                    <a:cubicBezTo>
                      <a:pt x="-90283" y="615696"/>
                      <a:pt x="33114" y="231467"/>
                      <a:pt x="346207" y="70592"/>
                    </a:cubicBezTo>
                    <a:cubicBezTo>
                      <a:pt x="424481" y="30373"/>
                      <a:pt x="507200" y="7922"/>
                      <a:pt x="589764" y="1759"/>
                    </a:cubicBezTo>
                    <a:close/>
                  </a:path>
                </a:pathLst>
              </a:custGeom>
              <a:solidFill>
                <a:schemeClr val="bg1"/>
              </a:solidFill>
              <a:ln>
                <a:noFill/>
              </a:ln>
              <a:effectLst>
                <a:outerShdw blurRad="254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a:extLst>
                  <a:ext uri="{FF2B5EF4-FFF2-40B4-BE49-F238E27FC236}">
                    <a16:creationId xmlns:a16="http://schemas.microsoft.com/office/drawing/2014/main" id="{E734F4F9-093B-08B3-07B2-37082F6AC0D2}"/>
                  </a:ext>
                </a:extLst>
              </p:cNvPr>
              <p:cNvSpPr txBox="1"/>
              <p:nvPr/>
            </p:nvSpPr>
            <p:spPr>
              <a:xfrm rot="962829">
                <a:off x="2739578" y="5091382"/>
                <a:ext cx="1479064" cy="334236"/>
              </a:xfrm>
              <a:prstGeom prst="rect">
                <a:avLst/>
              </a:prstGeom>
              <a:noFill/>
            </p:spPr>
            <p:txBody>
              <a:bodyPr wrap="square" rtlCol="0">
                <a:spAutoFit/>
              </a:bodyPr>
              <a:lstStyle/>
              <a:p>
                <a:pPr algn="ctr"/>
                <a:r>
                  <a:rPr lang="en-US" sz="1100" b="1" cap="all" dirty="0"/>
                  <a:t>PCA</a:t>
                </a:r>
              </a:p>
            </p:txBody>
          </p:sp>
        </p:grpSp>
      </p:grpSp>
      <p:grpSp>
        <p:nvGrpSpPr>
          <p:cNvPr id="217" name="Group 216">
            <a:extLst>
              <a:ext uri="{FF2B5EF4-FFF2-40B4-BE49-F238E27FC236}">
                <a16:creationId xmlns:a16="http://schemas.microsoft.com/office/drawing/2014/main" id="{1DF13EC3-2985-68BC-CB8D-DBC39339ED33}"/>
              </a:ext>
            </a:extLst>
          </p:cNvPr>
          <p:cNvGrpSpPr/>
          <p:nvPr/>
        </p:nvGrpSpPr>
        <p:grpSpPr>
          <a:xfrm>
            <a:off x="6206461" y="1614057"/>
            <a:ext cx="4415870" cy="2888337"/>
            <a:chOff x="6206461" y="1614057"/>
            <a:chExt cx="4415870" cy="2888337"/>
          </a:xfrm>
        </p:grpSpPr>
        <p:grpSp>
          <p:nvGrpSpPr>
            <p:cNvPr id="216" name="Group 215">
              <a:extLst>
                <a:ext uri="{FF2B5EF4-FFF2-40B4-BE49-F238E27FC236}">
                  <a16:creationId xmlns:a16="http://schemas.microsoft.com/office/drawing/2014/main" id="{D9E2209D-9B11-9FAE-5B03-8E43647E73AB}"/>
                </a:ext>
              </a:extLst>
            </p:cNvPr>
            <p:cNvGrpSpPr/>
            <p:nvPr/>
          </p:nvGrpSpPr>
          <p:grpSpPr>
            <a:xfrm>
              <a:off x="6206461" y="1614057"/>
              <a:ext cx="4336634" cy="2888337"/>
              <a:chOff x="6206461" y="1614057"/>
              <a:chExt cx="4336634" cy="2888337"/>
            </a:xfrm>
          </p:grpSpPr>
          <p:grpSp>
            <p:nvGrpSpPr>
              <p:cNvPr id="210" name="Group 209">
                <a:extLst>
                  <a:ext uri="{FF2B5EF4-FFF2-40B4-BE49-F238E27FC236}">
                    <a16:creationId xmlns:a16="http://schemas.microsoft.com/office/drawing/2014/main" id="{0D2ACD9A-E1D2-4F4B-F6FC-5357E9D138DE}"/>
                  </a:ext>
                </a:extLst>
              </p:cNvPr>
              <p:cNvGrpSpPr/>
              <p:nvPr/>
            </p:nvGrpSpPr>
            <p:grpSpPr>
              <a:xfrm>
                <a:off x="6206461" y="1704541"/>
                <a:ext cx="4216940" cy="2797853"/>
                <a:chOff x="6206461" y="1704541"/>
                <a:chExt cx="4216940" cy="2797853"/>
              </a:xfrm>
            </p:grpSpPr>
            <p:sp>
              <p:nvSpPr>
                <p:cNvPr id="156" name="Freeform: Shape 155">
                  <a:extLst>
                    <a:ext uri="{FF2B5EF4-FFF2-40B4-BE49-F238E27FC236}">
                      <a16:creationId xmlns:a16="http://schemas.microsoft.com/office/drawing/2014/main" id="{8F959BBA-BC20-9814-BB83-AD6BFF6D34C5}"/>
                    </a:ext>
                  </a:extLst>
                </p:cNvPr>
                <p:cNvSpPr/>
                <p:nvPr/>
              </p:nvSpPr>
              <p:spPr>
                <a:xfrm rot="7709749">
                  <a:off x="8440529" y="2519522"/>
                  <a:ext cx="2224559" cy="1741185"/>
                </a:xfrm>
                <a:custGeom>
                  <a:avLst/>
                  <a:gdLst>
                    <a:gd name="connsiteX0" fmla="*/ 777122 w 2224559"/>
                    <a:gd name="connsiteY0" fmla="*/ 1115 h 1741185"/>
                    <a:gd name="connsiteX1" fmla="*/ 1430009 w 2224559"/>
                    <a:gd name="connsiteY1" fmla="*/ 487721 h 1741185"/>
                    <a:gd name="connsiteX2" fmla="*/ 1472487 w 2224559"/>
                    <a:gd name="connsiteY2" fmla="*/ 777123 h 1741185"/>
                    <a:gd name="connsiteX3" fmla="*/ 1455314 w 2224559"/>
                    <a:gd name="connsiteY3" fmla="*/ 888981 h 1741185"/>
                    <a:gd name="connsiteX4" fmla="*/ 1469731 w 2224559"/>
                    <a:gd name="connsiteY4" fmla="*/ 928350 h 1741185"/>
                    <a:gd name="connsiteX5" fmla="*/ 1616510 w 2224559"/>
                    <a:gd name="connsiteY5" fmla="*/ 1100282 h 1741185"/>
                    <a:gd name="connsiteX6" fmla="*/ 2017253 w 2224559"/>
                    <a:gd name="connsiteY6" fmla="*/ 1131636 h 1741185"/>
                    <a:gd name="connsiteX7" fmla="*/ 2047011 w 2224559"/>
                    <a:gd name="connsiteY7" fmla="*/ 1117863 h 1741185"/>
                    <a:gd name="connsiteX8" fmla="*/ 2057026 w 2224559"/>
                    <a:gd name="connsiteY8" fmla="*/ 1106639 h 1741185"/>
                    <a:gd name="connsiteX9" fmla="*/ 2172636 w 2224559"/>
                    <a:gd name="connsiteY9" fmla="*/ 1019493 h 1741185"/>
                    <a:gd name="connsiteX10" fmla="*/ 2197532 w 2224559"/>
                    <a:gd name="connsiteY10" fmla="*/ 1007607 h 1741185"/>
                    <a:gd name="connsiteX11" fmla="*/ 2224559 w 2224559"/>
                    <a:gd name="connsiteY11" fmla="*/ 1230849 h 1741185"/>
                    <a:gd name="connsiteX12" fmla="*/ 2048063 w 2224559"/>
                    <a:gd name="connsiteY12" fmla="*/ 1525223 h 1741185"/>
                    <a:gd name="connsiteX13" fmla="*/ 1937854 w 2224559"/>
                    <a:gd name="connsiteY13" fmla="*/ 1715336 h 1741185"/>
                    <a:gd name="connsiteX14" fmla="*/ 1826530 w 2224559"/>
                    <a:gd name="connsiteY14" fmla="*/ 1741185 h 1741185"/>
                    <a:gd name="connsiteX15" fmla="*/ 1820675 w 2224559"/>
                    <a:gd name="connsiteY15" fmla="*/ 1608098 h 1741185"/>
                    <a:gd name="connsiteX16" fmla="*/ 1830716 w 2224559"/>
                    <a:gd name="connsiteY16" fmla="*/ 1542690 h 1741185"/>
                    <a:gd name="connsiteX17" fmla="*/ 1825360 w 2224559"/>
                    <a:gd name="connsiteY17" fmla="*/ 1511896 h 1741185"/>
                    <a:gd name="connsiteX18" fmla="*/ 1651578 w 2224559"/>
                    <a:gd name="connsiteY18" fmla="*/ 1266226 h 1741185"/>
                    <a:gd name="connsiteX19" fmla="*/ 1356332 w 2224559"/>
                    <a:gd name="connsiteY19" fmla="*/ 1208056 h 1741185"/>
                    <a:gd name="connsiteX20" fmla="*/ 1282268 w 2224559"/>
                    <a:gd name="connsiteY20" fmla="*/ 1226881 h 1741185"/>
                    <a:gd name="connsiteX21" fmla="*/ 1236135 w 2224559"/>
                    <a:gd name="connsiteY21" fmla="*/ 1278581 h 1741185"/>
                    <a:gd name="connsiteX22" fmla="*/ 985881 w 2224559"/>
                    <a:gd name="connsiteY22" fmla="*/ 1430010 h 1741185"/>
                    <a:gd name="connsiteX23" fmla="*/ 43592 w 2224559"/>
                    <a:gd name="connsiteY23" fmla="*/ 985882 h 1741185"/>
                    <a:gd name="connsiteX24" fmla="*/ 487720 w 2224559"/>
                    <a:gd name="connsiteY24" fmla="*/ 43593 h 1741185"/>
                    <a:gd name="connsiteX25" fmla="*/ 777122 w 2224559"/>
                    <a:gd name="connsiteY25" fmla="*/ 1115 h 174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4559" h="1741185">
                      <a:moveTo>
                        <a:pt x="777122" y="1115"/>
                      </a:moveTo>
                      <a:cubicBezTo>
                        <a:pt x="1063738" y="16951"/>
                        <a:pt x="1326837" y="200584"/>
                        <a:pt x="1430009" y="487721"/>
                      </a:cubicBezTo>
                      <a:cubicBezTo>
                        <a:pt x="1464400" y="583433"/>
                        <a:pt x="1477766" y="681584"/>
                        <a:pt x="1472487" y="777123"/>
                      </a:cubicBezTo>
                      <a:lnTo>
                        <a:pt x="1455314" y="888981"/>
                      </a:lnTo>
                      <a:lnTo>
                        <a:pt x="1469731" y="928350"/>
                      </a:lnTo>
                      <a:cubicBezTo>
                        <a:pt x="1502269" y="998677"/>
                        <a:pt x="1551357" y="1058076"/>
                        <a:pt x="1616510" y="1100282"/>
                      </a:cubicBezTo>
                      <a:cubicBezTo>
                        <a:pt x="1732335" y="1175314"/>
                        <a:pt x="1876998" y="1181803"/>
                        <a:pt x="2017253" y="1131636"/>
                      </a:cubicBezTo>
                      <a:lnTo>
                        <a:pt x="2047011" y="1117863"/>
                      </a:lnTo>
                      <a:lnTo>
                        <a:pt x="2057026" y="1106639"/>
                      </a:lnTo>
                      <a:cubicBezTo>
                        <a:pt x="2092192" y="1074200"/>
                        <a:pt x="2130827" y="1044941"/>
                        <a:pt x="2172636" y="1019493"/>
                      </a:cubicBezTo>
                      <a:lnTo>
                        <a:pt x="2197532" y="1007607"/>
                      </a:lnTo>
                      <a:lnTo>
                        <a:pt x="2224559" y="1230849"/>
                      </a:lnTo>
                      <a:lnTo>
                        <a:pt x="2048063" y="1525223"/>
                      </a:lnTo>
                      <a:lnTo>
                        <a:pt x="1937854" y="1715336"/>
                      </a:lnTo>
                      <a:lnTo>
                        <a:pt x="1826530" y="1741185"/>
                      </a:lnTo>
                      <a:lnTo>
                        <a:pt x="1820675" y="1608098"/>
                      </a:lnTo>
                      <a:lnTo>
                        <a:pt x="1830716" y="1542690"/>
                      </a:lnTo>
                      <a:lnTo>
                        <a:pt x="1825360" y="1511896"/>
                      </a:lnTo>
                      <a:cubicBezTo>
                        <a:pt x="1796760" y="1409341"/>
                        <a:pt x="1738447" y="1322501"/>
                        <a:pt x="1651578" y="1266226"/>
                      </a:cubicBezTo>
                      <a:cubicBezTo>
                        <a:pt x="1564709" y="1209951"/>
                        <a:pt x="1461619" y="1192233"/>
                        <a:pt x="1356332" y="1208056"/>
                      </a:cubicBezTo>
                      <a:lnTo>
                        <a:pt x="1282268" y="1226881"/>
                      </a:lnTo>
                      <a:lnTo>
                        <a:pt x="1236135" y="1278581"/>
                      </a:lnTo>
                      <a:cubicBezTo>
                        <a:pt x="1165805" y="1343459"/>
                        <a:pt x="1081594" y="1395619"/>
                        <a:pt x="985881" y="1430010"/>
                      </a:cubicBezTo>
                      <a:cubicBezTo>
                        <a:pt x="603033" y="1567574"/>
                        <a:pt x="181155" y="1368731"/>
                        <a:pt x="43592" y="985882"/>
                      </a:cubicBezTo>
                      <a:cubicBezTo>
                        <a:pt x="-93971" y="603033"/>
                        <a:pt x="104871" y="181156"/>
                        <a:pt x="487720" y="43593"/>
                      </a:cubicBezTo>
                      <a:cubicBezTo>
                        <a:pt x="583432" y="9202"/>
                        <a:pt x="681584" y="-4164"/>
                        <a:pt x="777122" y="1115"/>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Shape 149">
                  <a:extLst>
                    <a:ext uri="{FF2B5EF4-FFF2-40B4-BE49-F238E27FC236}">
                      <a16:creationId xmlns:a16="http://schemas.microsoft.com/office/drawing/2014/main" id="{68B09C3C-1FA2-BB46-A5EE-A98977FBC74B}"/>
                    </a:ext>
                  </a:extLst>
                </p:cNvPr>
                <p:cNvSpPr/>
                <p:nvPr/>
              </p:nvSpPr>
              <p:spPr>
                <a:xfrm rot="2115364">
                  <a:off x="6206461" y="1704541"/>
                  <a:ext cx="2224559" cy="1741185"/>
                </a:xfrm>
                <a:custGeom>
                  <a:avLst/>
                  <a:gdLst>
                    <a:gd name="connsiteX0" fmla="*/ 777122 w 2224559"/>
                    <a:gd name="connsiteY0" fmla="*/ 1115 h 1741185"/>
                    <a:gd name="connsiteX1" fmla="*/ 1430009 w 2224559"/>
                    <a:gd name="connsiteY1" fmla="*/ 487721 h 1741185"/>
                    <a:gd name="connsiteX2" fmla="*/ 1472487 w 2224559"/>
                    <a:gd name="connsiteY2" fmla="*/ 777123 h 1741185"/>
                    <a:gd name="connsiteX3" fmla="*/ 1455314 w 2224559"/>
                    <a:gd name="connsiteY3" fmla="*/ 888981 h 1741185"/>
                    <a:gd name="connsiteX4" fmla="*/ 1469731 w 2224559"/>
                    <a:gd name="connsiteY4" fmla="*/ 928350 h 1741185"/>
                    <a:gd name="connsiteX5" fmla="*/ 1616510 w 2224559"/>
                    <a:gd name="connsiteY5" fmla="*/ 1100282 h 1741185"/>
                    <a:gd name="connsiteX6" fmla="*/ 2017253 w 2224559"/>
                    <a:gd name="connsiteY6" fmla="*/ 1131636 h 1741185"/>
                    <a:gd name="connsiteX7" fmla="*/ 2047011 w 2224559"/>
                    <a:gd name="connsiteY7" fmla="*/ 1117863 h 1741185"/>
                    <a:gd name="connsiteX8" fmla="*/ 2057026 w 2224559"/>
                    <a:gd name="connsiteY8" fmla="*/ 1106639 h 1741185"/>
                    <a:gd name="connsiteX9" fmla="*/ 2172636 w 2224559"/>
                    <a:gd name="connsiteY9" fmla="*/ 1019493 h 1741185"/>
                    <a:gd name="connsiteX10" fmla="*/ 2197532 w 2224559"/>
                    <a:gd name="connsiteY10" fmla="*/ 1007607 h 1741185"/>
                    <a:gd name="connsiteX11" fmla="*/ 2224559 w 2224559"/>
                    <a:gd name="connsiteY11" fmla="*/ 1230849 h 1741185"/>
                    <a:gd name="connsiteX12" fmla="*/ 2048063 w 2224559"/>
                    <a:gd name="connsiteY12" fmla="*/ 1525223 h 1741185"/>
                    <a:gd name="connsiteX13" fmla="*/ 1937854 w 2224559"/>
                    <a:gd name="connsiteY13" fmla="*/ 1715336 h 1741185"/>
                    <a:gd name="connsiteX14" fmla="*/ 1826530 w 2224559"/>
                    <a:gd name="connsiteY14" fmla="*/ 1741185 h 1741185"/>
                    <a:gd name="connsiteX15" fmla="*/ 1820675 w 2224559"/>
                    <a:gd name="connsiteY15" fmla="*/ 1608098 h 1741185"/>
                    <a:gd name="connsiteX16" fmla="*/ 1830716 w 2224559"/>
                    <a:gd name="connsiteY16" fmla="*/ 1542690 h 1741185"/>
                    <a:gd name="connsiteX17" fmla="*/ 1825360 w 2224559"/>
                    <a:gd name="connsiteY17" fmla="*/ 1511896 h 1741185"/>
                    <a:gd name="connsiteX18" fmla="*/ 1651578 w 2224559"/>
                    <a:gd name="connsiteY18" fmla="*/ 1266226 h 1741185"/>
                    <a:gd name="connsiteX19" fmla="*/ 1356332 w 2224559"/>
                    <a:gd name="connsiteY19" fmla="*/ 1208056 h 1741185"/>
                    <a:gd name="connsiteX20" fmla="*/ 1282268 w 2224559"/>
                    <a:gd name="connsiteY20" fmla="*/ 1226881 h 1741185"/>
                    <a:gd name="connsiteX21" fmla="*/ 1236135 w 2224559"/>
                    <a:gd name="connsiteY21" fmla="*/ 1278581 h 1741185"/>
                    <a:gd name="connsiteX22" fmla="*/ 985881 w 2224559"/>
                    <a:gd name="connsiteY22" fmla="*/ 1430010 h 1741185"/>
                    <a:gd name="connsiteX23" fmla="*/ 43592 w 2224559"/>
                    <a:gd name="connsiteY23" fmla="*/ 985882 h 1741185"/>
                    <a:gd name="connsiteX24" fmla="*/ 487720 w 2224559"/>
                    <a:gd name="connsiteY24" fmla="*/ 43593 h 1741185"/>
                    <a:gd name="connsiteX25" fmla="*/ 777122 w 2224559"/>
                    <a:gd name="connsiteY25" fmla="*/ 1115 h 174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4559" h="1741185">
                      <a:moveTo>
                        <a:pt x="777122" y="1115"/>
                      </a:moveTo>
                      <a:cubicBezTo>
                        <a:pt x="1063738" y="16951"/>
                        <a:pt x="1326837" y="200584"/>
                        <a:pt x="1430009" y="487721"/>
                      </a:cubicBezTo>
                      <a:cubicBezTo>
                        <a:pt x="1464400" y="583433"/>
                        <a:pt x="1477766" y="681584"/>
                        <a:pt x="1472487" y="777123"/>
                      </a:cubicBezTo>
                      <a:lnTo>
                        <a:pt x="1455314" y="888981"/>
                      </a:lnTo>
                      <a:lnTo>
                        <a:pt x="1469731" y="928350"/>
                      </a:lnTo>
                      <a:cubicBezTo>
                        <a:pt x="1502269" y="998677"/>
                        <a:pt x="1551357" y="1058076"/>
                        <a:pt x="1616510" y="1100282"/>
                      </a:cubicBezTo>
                      <a:cubicBezTo>
                        <a:pt x="1732335" y="1175314"/>
                        <a:pt x="1876998" y="1181803"/>
                        <a:pt x="2017253" y="1131636"/>
                      </a:cubicBezTo>
                      <a:lnTo>
                        <a:pt x="2047011" y="1117863"/>
                      </a:lnTo>
                      <a:lnTo>
                        <a:pt x="2057026" y="1106639"/>
                      </a:lnTo>
                      <a:cubicBezTo>
                        <a:pt x="2092192" y="1074200"/>
                        <a:pt x="2130827" y="1044941"/>
                        <a:pt x="2172636" y="1019493"/>
                      </a:cubicBezTo>
                      <a:lnTo>
                        <a:pt x="2197532" y="1007607"/>
                      </a:lnTo>
                      <a:lnTo>
                        <a:pt x="2224559" y="1230849"/>
                      </a:lnTo>
                      <a:lnTo>
                        <a:pt x="2048063" y="1525223"/>
                      </a:lnTo>
                      <a:lnTo>
                        <a:pt x="1937854" y="1715336"/>
                      </a:lnTo>
                      <a:lnTo>
                        <a:pt x="1826530" y="1741185"/>
                      </a:lnTo>
                      <a:lnTo>
                        <a:pt x="1820675" y="1608098"/>
                      </a:lnTo>
                      <a:lnTo>
                        <a:pt x="1830716" y="1542690"/>
                      </a:lnTo>
                      <a:lnTo>
                        <a:pt x="1825360" y="1511896"/>
                      </a:lnTo>
                      <a:cubicBezTo>
                        <a:pt x="1796760" y="1409341"/>
                        <a:pt x="1738447" y="1322501"/>
                        <a:pt x="1651578" y="1266226"/>
                      </a:cubicBezTo>
                      <a:cubicBezTo>
                        <a:pt x="1564709" y="1209951"/>
                        <a:pt x="1461619" y="1192233"/>
                        <a:pt x="1356332" y="1208056"/>
                      </a:cubicBezTo>
                      <a:lnTo>
                        <a:pt x="1282268" y="1226881"/>
                      </a:lnTo>
                      <a:lnTo>
                        <a:pt x="1236135" y="1278581"/>
                      </a:lnTo>
                      <a:cubicBezTo>
                        <a:pt x="1165805" y="1343459"/>
                        <a:pt x="1081594" y="1395619"/>
                        <a:pt x="985881" y="1430010"/>
                      </a:cubicBezTo>
                      <a:cubicBezTo>
                        <a:pt x="603033" y="1567574"/>
                        <a:pt x="181155" y="1368731"/>
                        <a:pt x="43592" y="985882"/>
                      </a:cubicBezTo>
                      <a:cubicBezTo>
                        <a:pt x="-93971" y="603033"/>
                        <a:pt x="104871" y="181156"/>
                        <a:pt x="487720" y="43593"/>
                      </a:cubicBezTo>
                      <a:cubicBezTo>
                        <a:pt x="583432" y="9202"/>
                        <a:pt x="681584" y="-4164"/>
                        <a:pt x="777122" y="1115"/>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7" name="Freeform: Shape 156">
                <a:extLst>
                  <a:ext uri="{FF2B5EF4-FFF2-40B4-BE49-F238E27FC236}">
                    <a16:creationId xmlns:a16="http://schemas.microsoft.com/office/drawing/2014/main" id="{0101CA8D-764D-EE57-B99E-C22C28E354D9}"/>
                  </a:ext>
                </a:extLst>
              </p:cNvPr>
              <p:cNvSpPr/>
              <p:nvPr/>
            </p:nvSpPr>
            <p:spPr>
              <a:xfrm rot="7709749">
                <a:off x="9246749" y="2516173"/>
                <a:ext cx="1272102" cy="1320591"/>
              </a:xfrm>
              <a:custGeom>
                <a:avLst/>
                <a:gdLst>
                  <a:gd name="connsiteX0" fmla="*/ 589764 w 1274996"/>
                  <a:gd name="connsiteY0" fmla="*/ 1759 h 1274996"/>
                  <a:gd name="connsiteX1" fmla="*/ 1204404 w 1274996"/>
                  <a:gd name="connsiteY1" fmla="*/ 346207 h 1274996"/>
                  <a:gd name="connsiteX2" fmla="*/ 928789 w 1274996"/>
                  <a:gd name="connsiteY2" fmla="*/ 1204404 h 1274996"/>
                  <a:gd name="connsiteX3" fmla="*/ 70592 w 1274996"/>
                  <a:gd name="connsiteY3" fmla="*/ 928789 h 1274996"/>
                  <a:gd name="connsiteX4" fmla="*/ 346207 w 1274996"/>
                  <a:gd name="connsiteY4" fmla="*/ 70592 h 1274996"/>
                  <a:gd name="connsiteX5" fmla="*/ 589764 w 1274996"/>
                  <a:gd name="connsiteY5" fmla="*/ 1759 h 127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996" h="1274996">
                    <a:moveTo>
                      <a:pt x="589764" y="1759"/>
                    </a:moveTo>
                    <a:cubicBezTo>
                      <a:pt x="837455" y="-16729"/>
                      <a:pt x="1083748" y="111387"/>
                      <a:pt x="1204404" y="346207"/>
                    </a:cubicBezTo>
                    <a:cubicBezTo>
                      <a:pt x="1365280" y="659300"/>
                      <a:pt x="1241882" y="1043529"/>
                      <a:pt x="928789" y="1204404"/>
                    </a:cubicBezTo>
                    <a:cubicBezTo>
                      <a:pt x="615696" y="1365280"/>
                      <a:pt x="231468" y="1241882"/>
                      <a:pt x="70592" y="928789"/>
                    </a:cubicBezTo>
                    <a:cubicBezTo>
                      <a:pt x="-90283" y="615696"/>
                      <a:pt x="33114" y="231467"/>
                      <a:pt x="346207" y="70592"/>
                    </a:cubicBezTo>
                    <a:cubicBezTo>
                      <a:pt x="424481" y="30373"/>
                      <a:pt x="507200" y="7922"/>
                      <a:pt x="589764" y="1759"/>
                    </a:cubicBezTo>
                    <a:close/>
                  </a:path>
                </a:pathLst>
              </a:custGeom>
              <a:solidFill>
                <a:schemeClr val="tx2">
                  <a:lumMod val="20000"/>
                  <a:lumOff val="80000"/>
                </a:schemeClr>
              </a:solidFill>
              <a:ln>
                <a:noFill/>
              </a:ln>
              <a:effectLst>
                <a:outerShdw blurRad="254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Shape 150">
                <a:extLst>
                  <a:ext uri="{FF2B5EF4-FFF2-40B4-BE49-F238E27FC236}">
                    <a16:creationId xmlns:a16="http://schemas.microsoft.com/office/drawing/2014/main" id="{3271C702-09F9-E867-E301-C872469246E0}"/>
                  </a:ext>
                </a:extLst>
              </p:cNvPr>
              <p:cNvSpPr/>
              <p:nvPr/>
            </p:nvSpPr>
            <p:spPr>
              <a:xfrm rot="2115364">
                <a:off x="6447092" y="1614057"/>
                <a:ext cx="1272102" cy="1270684"/>
              </a:xfrm>
              <a:custGeom>
                <a:avLst/>
                <a:gdLst>
                  <a:gd name="connsiteX0" fmla="*/ 589764 w 1274996"/>
                  <a:gd name="connsiteY0" fmla="*/ 1759 h 1274996"/>
                  <a:gd name="connsiteX1" fmla="*/ 1204404 w 1274996"/>
                  <a:gd name="connsiteY1" fmla="*/ 346207 h 1274996"/>
                  <a:gd name="connsiteX2" fmla="*/ 928789 w 1274996"/>
                  <a:gd name="connsiteY2" fmla="*/ 1204404 h 1274996"/>
                  <a:gd name="connsiteX3" fmla="*/ 70592 w 1274996"/>
                  <a:gd name="connsiteY3" fmla="*/ 928789 h 1274996"/>
                  <a:gd name="connsiteX4" fmla="*/ 346207 w 1274996"/>
                  <a:gd name="connsiteY4" fmla="*/ 70592 h 1274996"/>
                  <a:gd name="connsiteX5" fmla="*/ 589764 w 1274996"/>
                  <a:gd name="connsiteY5" fmla="*/ 1759 h 127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996" h="1274996">
                    <a:moveTo>
                      <a:pt x="589764" y="1759"/>
                    </a:moveTo>
                    <a:cubicBezTo>
                      <a:pt x="837455" y="-16729"/>
                      <a:pt x="1083748" y="111387"/>
                      <a:pt x="1204404" y="346207"/>
                    </a:cubicBezTo>
                    <a:cubicBezTo>
                      <a:pt x="1365280" y="659300"/>
                      <a:pt x="1241882" y="1043529"/>
                      <a:pt x="928789" y="1204404"/>
                    </a:cubicBezTo>
                    <a:cubicBezTo>
                      <a:pt x="615696" y="1365280"/>
                      <a:pt x="231468" y="1241882"/>
                      <a:pt x="70592" y="928789"/>
                    </a:cubicBezTo>
                    <a:cubicBezTo>
                      <a:pt x="-90283" y="615696"/>
                      <a:pt x="33114" y="231467"/>
                      <a:pt x="346207" y="70592"/>
                    </a:cubicBezTo>
                    <a:cubicBezTo>
                      <a:pt x="424481" y="30373"/>
                      <a:pt x="507200" y="7922"/>
                      <a:pt x="589764" y="1759"/>
                    </a:cubicBezTo>
                    <a:close/>
                  </a:path>
                </a:pathLst>
              </a:custGeom>
              <a:solidFill>
                <a:schemeClr val="tx2">
                  <a:lumMod val="20000"/>
                  <a:lumOff val="80000"/>
                </a:schemeClr>
              </a:solidFill>
              <a:ln>
                <a:noFill/>
              </a:ln>
              <a:effectLst>
                <a:outerShdw blurRad="254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8" name="TextBox 157">
              <a:extLst>
                <a:ext uri="{FF2B5EF4-FFF2-40B4-BE49-F238E27FC236}">
                  <a16:creationId xmlns:a16="http://schemas.microsoft.com/office/drawing/2014/main" id="{7441013E-52A8-4C94-C8D8-8EBF1CFABAB6}"/>
                </a:ext>
              </a:extLst>
            </p:cNvPr>
            <p:cNvSpPr txBox="1"/>
            <p:nvPr/>
          </p:nvSpPr>
          <p:spPr>
            <a:xfrm>
              <a:off x="9143268" y="3053485"/>
              <a:ext cx="1479063" cy="261610"/>
            </a:xfrm>
            <a:prstGeom prst="rect">
              <a:avLst/>
            </a:prstGeom>
            <a:noFill/>
          </p:spPr>
          <p:txBody>
            <a:bodyPr wrap="square" rtlCol="0">
              <a:spAutoFit/>
            </a:bodyPr>
            <a:lstStyle/>
            <a:p>
              <a:pPr algn="ctr"/>
              <a:r>
                <a:rPr lang="en-US" sz="1100" b="1" cap="all" dirty="0"/>
                <a:t>Regression</a:t>
              </a:r>
            </a:p>
          </p:txBody>
        </p:sp>
        <p:sp>
          <p:nvSpPr>
            <p:cNvPr id="152" name="TextBox 151">
              <a:extLst>
                <a:ext uri="{FF2B5EF4-FFF2-40B4-BE49-F238E27FC236}">
                  <a16:creationId xmlns:a16="http://schemas.microsoft.com/office/drawing/2014/main" id="{3BC72CC7-BE1E-845B-A00D-AB6260383B13}"/>
                </a:ext>
              </a:extLst>
            </p:cNvPr>
            <p:cNvSpPr txBox="1"/>
            <p:nvPr/>
          </p:nvSpPr>
          <p:spPr>
            <a:xfrm>
              <a:off x="6347255" y="2096171"/>
              <a:ext cx="1479063" cy="261610"/>
            </a:xfrm>
            <a:prstGeom prst="rect">
              <a:avLst/>
            </a:prstGeom>
            <a:noFill/>
          </p:spPr>
          <p:txBody>
            <a:bodyPr wrap="square" rtlCol="0">
              <a:spAutoFit/>
            </a:bodyPr>
            <a:lstStyle/>
            <a:p>
              <a:pPr algn="ctr"/>
              <a:r>
                <a:rPr lang="en-US" sz="1100" b="1" cap="all" dirty="0"/>
                <a:t>Classification</a:t>
              </a:r>
            </a:p>
          </p:txBody>
        </p:sp>
      </p:grpSp>
      <p:grpSp>
        <p:nvGrpSpPr>
          <p:cNvPr id="211" name="Group 210">
            <a:extLst>
              <a:ext uri="{FF2B5EF4-FFF2-40B4-BE49-F238E27FC236}">
                <a16:creationId xmlns:a16="http://schemas.microsoft.com/office/drawing/2014/main" id="{1962F174-E3B2-8F86-697C-ABDC49FC7475}"/>
              </a:ext>
            </a:extLst>
          </p:cNvPr>
          <p:cNvGrpSpPr/>
          <p:nvPr/>
        </p:nvGrpSpPr>
        <p:grpSpPr>
          <a:xfrm>
            <a:off x="2189667" y="1916527"/>
            <a:ext cx="3280823" cy="4727611"/>
            <a:chOff x="2189667" y="1916527"/>
            <a:chExt cx="3280823" cy="4727611"/>
          </a:xfrm>
        </p:grpSpPr>
        <p:grpSp>
          <p:nvGrpSpPr>
            <p:cNvPr id="146" name="Group 145">
              <a:extLst>
                <a:ext uri="{FF2B5EF4-FFF2-40B4-BE49-F238E27FC236}">
                  <a16:creationId xmlns:a16="http://schemas.microsoft.com/office/drawing/2014/main" id="{70B40264-8D79-EB95-A5F8-EF03411819E7}"/>
                </a:ext>
              </a:extLst>
            </p:cNvPr>
            <p:cNvGrpSpPr/>
            <p:nvPr/>
          </p:nvGrpSpPr>
          <p:grpSpPr>
            <a:xfrm>
              <a:off x="3729305" y="1916527"/>
              <a:ext cx="1741185" cy="2224559"/>
              <a:chOff x="4078222" y="1405182"/>
              <a:chExt cx="1741185" cy="2224559"/>
            </a:xfrm>
          </p:grpSpPr>
          <p:sp>
            <p:nvSpPr>
              <p:cNvPr id="143" name="Freeform: Shape 142">
                <a:extLst>
                  <a:ext uri="{FF2B5EF4-FFF2-40B4-BE49-F238E27FC236}">
                    <a16:creationId xmlns:a16="http://schemas.microsoft.com/office/drawing/2014/main" id="{432DD4DB-FE4A-F3F1-65BF-65D9F6D872D9}"/>
                  </a:ext>
                </a:extLst>
              </p:cNvPr>
              <p:cNvSpPr/>
              <p:nvPr/>
            </p:nvSpPr>
            <p:spPr>
              <a:xfrm rot="3414986">
                <a:off x="3836535" y="1646869"/>
                <a:ext cx="2224559" cy="1741185"/>
              </a:xfrm>
              <a:custGeom>
                <a:avLst/>
                <a:gdLst>
                  <a:gd name="connsiteX0" fmla="*/ 777122 w 2224559"/>
                  <a:gd name="connsiteY0" fmla="*/ 1115 h 1741185"/>
                  <a:gd name="connsiteX1" fmla="*/ 1430009 w 2224559"/>
                  <a:gd name="connsiteY1" fmla="*/ 487721 h 1741185"/>
                  <a:gd name="connsiteX2" fmla="*/ 1472487 w 2224559"/>
                  <a:gd name="connsiteY2" fmla="*/ 777123 h 1741185"/>
                  <a:gd name="connsiteX3" fmla="*/ 1455314 w 2224559"/>
                  <a:gd name="connsiteY3" fmla="*/ 888981 h 1741185"/>
                  <a:gd name="connsiteX4" fmla="*/ 1469731 w 2224559"/>
                  <a:gd name="connsiteY4" fmla="*/ 928350 h 1741185"/>
                  <a:gd name="connsiteX5" fmla="*/ 1616510 w 2224559"/>
                  <a:gd name="connsiteY5" fmla="*/ 1100282 h 1741185"/>
                  <a:gd name="connsiteX6" fmla="*/ 2017253 w 2224559"/>
                  <a:gd name="connsiteY6" fmla="*/ 1131636 h 1741185"/>
                  <a:gd name="connsiteX7" fmla="*/ 2047011 w 2224559"/>
                  <a:gd name="connsiteY7" fmla="*/ 1117863 h 1741185"/>
                  <a:gd name="connsiteX8" fmla="*/ 2057026 w 2224559"/>
                  <a:gd name="connsiteY8" fmla="*/ 1106639 h 1741185"/>
                  <a:gd name="connsiteX9" fmla="*/ 2172636 w 2224559"/>
                  <a:gd name="connsiteY9" fmla="*/ 1019493 h 1741185"/>
                  <a:gd name="connsiteX10" fmla="*/ 2197532 w 2224559"/>
                  <a:gd name="connsiteY10" fmla="*/ 1007607 h 1741185"/>
                  <a:gd name="connsiteX11" fmla="*/ 2224559 w 2224559"/>
                  <a:gd name="connsiteY11" fmla="*/ 1230849 h 1741185"/>
                  <a:gd name="connsiteX12" fmla="*/ 2048063 w 2224559"/>
                  <a:gd name="connsiteY12" fmla="*/ 1525223 h 1741185"/>
                  <a:gd name="connsiteX13" fmla="*/ 1937854 w 2224559"/>
                  <a:gd name="connsiteY13" fmla="*/ 1715336 h 1741185"/>
                  <a:gd name="connsiteX14" fmla="*/ 1826530 w 2224559"/>
                  <a:gd name="connsiteY14" fmla="*/ 1741185 h 1741185"/>
                  <a:gd name="connsiteX15" fmla="*/ 1820675 w 2224559"/>
                  <a:gd name="connsiteY15" fmla="*/ 1608098 h 1741185"/>
                  <a:gd name="connsiteX16" fmla="*/ 1830716 w 2224559"/>
                  <a:gd name="connsiteY16" fmla="*/ 1542690 h 1741185"/>
                  <a:gd name="connsiteX17" fmla="*/ 1825360 w 2224559"/>
                  <a:gd name="connsiteY17" fmla="*/ 1511896 h 1741185"/>
                  <a:gd name="connsiteX18" fmla="*/ 1651578 w 2224559"/>
                  <a:gd name="connsiteY18" fmla="*/ 1266226 h 1741185"/>
                  <a:gd name="connsiteX19" fmla="*/ 1356332 w 2224559"/>
                  <a:gd name="connsiteY19" fmla="*/ 1208056 h 1741185"/>
                  <a:gd name="connsiteX20" fmla="*/ 1282268 w 2224559"/>
                  <a:gd name="connsiteY20" fmla="*/ 1226881 h 1741185"/>
                  <a:gd name="connsiteX21" fmla="*/ 1236135 w 2224559"/>
                  <a:gd name="connsiteY21" fmla="*/ 1278581 h 1741185"/>
                  <a:gd name="connsiteX22" fmla="*/ 985881 w 2224559"/>
                  <a:gd name="connsiteY22" fmla="*/ 1430010 h 1741185"/>
                  <a:gd name="connsiteX23" fmla="*/ 43592 w 2224559"/>
                  <a:gd name="connsiteY23" fmla="*/ 985882 h 1741185"/>
                  <a:gd name="connsiteX24" fmla="*/ 487720 w 2224559"/>
                  <a:gd name="connsiteY24" fmla="*/ 43593 h 1741185"/>
                  <a:gd name="connsiteX25" fmla="*/ 777122 w 2224559"/>
                  <a:gd name="connsiteY25" fmla="*/ 1115 h 174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4559" h="1741185">
                    <a:moveTo>
                      <a:pt x="777122" y="1115"/>
                    </a:moveTo>
                    <a:cubicBezTo>
                      <a:pt x="1063738" y="16951"/>
                      <a:pt x="1326837" y="200584"/>
                      <a:pt x="1430009" y="487721"/>
                    </a:cubicBezTo>
                    <a:cubicBezTo>
                      <a:pt x="1464400" y="583433"/>
                      <a:pt x="1477766" y="681584"/>
                      <a:pt x="1472487" y="777123"/>
                    </a:cubicBezTo>
                    <a:lnTo>
                      <a:pt x="1455314" y="888981"/>
                    </a:lnTo>
                    <a:lnTo>
                      <a:pt x="1469731" y="928350"/>
                    </a:lnTo>
                    <a:cubicBezTo>
                      <a:pt x="1502269" y="998677"/>
                      <a:pt x="1551357" y="1058076"/>
                      <a:pt x="1616510" y="1100282"/>
                    </a:cubicBezTo>
                    <a:cubicBezTo>
                      <a:pt x="1732335" y="1175314"/>
                      <a:pt x="1876998" y="1181803"/>
                      <a:pt x="2017253" y="1131636"/>
                    </a:cubicBezTo>
                    <a:lnTo>
                      <a:pt x="2047011" y="1117863"/>
                    </a:lnTo>
                    <a:lnTo>
                      <a:pt x="2057026" y="1106639"/>
                    </a:lnTo>
                    <a:cubicBezTo>
                      <a:pt x="2092192" y="1074200"/>
                      <a:pt x="2130827" y="1044941"/>
                      <a:pt x="2172636" y="1019493"/>
                    </a:cubicBezTo>
                    <a:lnTo>
                      <a:pt x="2197532" y="1007607"/>
                    </a:lnTo>
                    <a:lnTo>
                      <a:pt x="2224559" y="1230849"/>
                    </a:lnTo>
                    <a:lnTo>
                      <a:pt x="2048063" y="1525223"/>
                    </a:lnTo>
                    <a:lnTo>
                      <a:pt x="1937854" y="1715336"/>
                    </a:lnTo>
                    <a:lnTo>
                      <a:pt x="1826530" y="1741185"/>
                    </a:lnTo>
                    <a:lnTo>
                      <a:pt x="1820675" y="1608098"/>
                    </a:lnTo>
                    <a:lnTo>
                      <a:pt x="1830716" y="1542690"/>
                    </a:lnTo>
                    <a:lnTo>
                      <a:pt x="1825360" y="1511896"/>
                    </a:lnTo>
                    <a:cubicBezTo>
                      <a:pt x="1796760" y="1409341"/>
                      <a:pt x="1738447" y="1322501"/>
                      <a:pt x="1651578" y="1266226"/>
                    </a:cubicBezTo>
                    <a:cubicBezTo>
                      <a:pt x="1564709" y="1209951"/>
                      <a:pt x="1461619" y="1192233"/>
                      <a:pt x="1356332" y="1208056"/>
                    </a:cubicBezTo>
                    <a:lnTo>
                      <a:pt x="1282268" y="1226881"/>
                    </a:lnTo>
                    <a:lnTo>
                      <a:pt x="1236135" y="1278581"/>
                    </a:lnTo>
                    <a:cubicBezTo>
                      <a:pt x="1165805" y="1343459"/>
                      <a:pt x="1081594" y="1395619"/>
                      <a:pt x="985881" y="1430010"/>
                    </a:cubicBezTo>
                    <a:cubicBezTo>
                      <a:pt x="603033" y="1567574"/>
                      <a:pt x="181155" y="1368731"/>
                      <a:pt x="43592" y="985882"/>
                    </a:cubicBezTo>
                    <a:cubicBezTo>
                      <a:pt x="-93971" y="603033"/>
                      <a:pt x="104871" y="181156"/>
                      <a:pt x="487720" y="43593"/>
                    </a:cubicBezTo>
                    <a:cubicBezTo>
                      <a:pt x="583432" y="9202"/>
                      <a:pt x="681584" y="-4164"/>
                      <a:pt x="777122" y="1115"/>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43">
                <a:extLst>
                  <a:ext uri="{FF2B5EF4-FFF2-40B4-BE49-F238E27FC236}">
                    <a16:creationId xmlns:a16="http://schemas.microsoft.com/office/drawing/2014/main" id="{D995184E-4D5A-20E7-4B2C-D25B6C7078E3}"/>
                  </a:ext>
                </a:extLst>
              </p:cNvPr>
              <p:cNvSpPr/>
              <p:nvPr/>
            </p:nvSpPr>
            <p:spPr>
              <a:xfrm rot="3414986">
                <a:off x="4220355" y="1476573"/>
                <a:ext cx="1272102" cy="1320591"/>
              </a:xfrm>
              <a:custGeom>
                <a:avLst/>
                <a:gdLst>
                  <a:gd name="connsiteX0" fmla="*/ 589764 w 1274996"/>
                  <a:gd name="connsiteY0" fmla="*/ 1759 h 1274996"/>
                  <a:gd name="connsiteX1" fmla="*/ 1204404 w 1274996"/>
                  <a:gd name="connsiteY1" fmla="*/ 346207 h 1274996"/>
                  <a:gd name="connsiteX2" fmla="*/ 928789 w 1274996"/>
                  <a:gd name="connsiteY2" fmla="*/ 1204404 h 1274996"/>
                  <a:gd name="connsiteX3" fmla="*/ 70592 w 1274996"/>
                  <a:gd name="connsiteY3" fmla="*/ 928789 h 1274996"/>
                  <a:gd name="connsiteX4" fmla="*/ 346207 w 1274996"/>
                  <a:gd name="connsiteY4" fmla="*/ 70592 h 1274996"/>
                  <a:gd name="connsiteX5" fmla="*/ 589764 w 1274996"/>
                  <a:gd name="connsiteY5" fmla="*/ 1759 h 127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996" h="1274996">
                    <a:moveTo>
                      <a:pt x="589764" y="1759"/>
                    </a:moveTo>
                    <a:cubicBezTo>
                      <a:pt x="837455" y="-16729"/>
                      <a:pt x="1083748" y="111387"/>
                      <a:pt x="1204404" y="346207"/>
                    </a:cubicBezTo>
                    <a:cubicBezTo>
                      <a:pt x="1365280" y="659300"/>
                      <a:pt x="1241882" y="1043529"/>
                      <a:pt x="928789" y="1204404"/>
                    </a:cubicBezTo>
                    <a:cubicBezTo>
                      <a:pt x="615696" y="1365280"/>
                      <a:pt x="231468" y="1241882"/>
                      <a:pt x="70592" y="928789"/>
                    </a:cubicBezTo>
                    <a:cubicBezTo>
                      <a:pt x="-90283" y="615696"/>
                      <a:pt x="33114" y="231467"/>
                      <a:pt x="346207" y="70592"/>
                    </a:cubicBezTo>
                    <a:cubicBezTo>
                      <a:pt x="424481" y="30373"/>
                      <a:pt x="507200" y="7922"/>
                      <a:pt x="589764" y="1759"/>
                    </a:cubicBezTo>
                    <a:close/>
                  </a:path>
                </a:pathLst>
              </a:custGeom>
              <a:solidFill>
                <a:schemeClr val="bg2">
                  <a:lumMod val="75000"/>
                </a:schemeClr>
              </a:solidFill>
              <a:ln>
                <a:noFill/>
              </a:ln>
              <a:effectLst>
                <a:outerShdw blurRad="254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D0A62585-703A-5497-E8E9-5031C1609BE7}"/>
                  </a:ext>
                </a:extLst>
              </p:cNvPr>
              <p:cNvSpPr txBox="1"/>
              <p:nvPr/>
            </p:nvSpPr>
            <p:spPr>
              <a:xfrm>
                <a:off x="4116875" y="1985506"/>
                <a:ext cx="1479063" cy="261610"/>
              </a:xfrm>
              <a:prstGeom prst="rect">
                <a:avLst/>
              </a:prstGeom>
              <a:noFill/>
            </p:spPr>
            <p:txBody>
              <a:bodyPr wrap="square" rtlCol="0">
                <a:spAutoFit/>
              </a:bodyPr>
              <a:lstStyle/>
              <a:p>
                <a:pPr algn="ctr"/>
                <a:r>
                  <a:rPr lang="en-US" sz="1100" b="1" cap="all" dirty="0"/>
                  <a:t>Clustering</a:t>
                </a:r>
              </a:p>
            </p:txBody>
          </p:sp>
        </p:grpSp>
        <p:grpSp>
          <p:nvGrpSpPr>
            <p:cNvPr id="147" name="Group 146">
              <a:extLst>
                <a:ext uri="{FF2B5EF4-FFF2-40B4-BE49-F238E27FC236}">
                  <a16:creationId xmlns:a16="http://schemas.microsoft.com/office/drawing/2014/main" id="{940C9525-97DD-F0AA-75D5-F4787B20F192}"/>
                </a:ext>
              </a:extLst>
            </p:cNvPr>
            <p:cNvGrpSpPr/>
            <p:nvPr/>
          </p:nvGrpSpPr>
          <p:grpSpPr>
            <a:xfrm>
              <a:off x="2189667" y="3026649"/>
              <a:ext cx="2236299" cy="1741185"/>
              <a:chOff x="2538584" y="2515304"/>
              <a:chExt cx="2236299" cy="1741185"/>
            </a:xfrm>
          </p:grpSpPr>
          <p:sp>
            <p:nvSpPr>
              <p:cNvPr id="139" name="Freeform: Shape 138">
                <a:extLst>
                  <a:ext uri="{FF2B5EF4-FFF2-40B4-BE49-F238E27FC236}">
                    <a16:creationId xmlns:a16="http://schemas.microsoft.com/office/drawing/2014/main" id="{9B7E353F-EFD0-1A5A-A1B9-9ABAEDC45078}"/>
                  </a:ext>
                </a:extLst>
              </p:cNvPr>
              <p:cNvSpPr/>
              <p:nvPr/>
            </p:nvSpPr>
            <p:spPr>
              <a:xfrm>
                <a:off x="2550324" y="2515304"/>
                <a:ext cx="2224559" cy="1741185"/>
              </a:xfrm>
              <a:custGeom>
                <a:avLst/>
                <a:gdLst>
                  <a:gd name="connsiteX0" fmla="*/ 777122 w 2224559"/>
                  <a:gd name="connsiteY0" fmla="*/ 1115 h 1741185"/>
                  <a:gd name="connsiteX1" fmla="*/ 1430009 w 2224559"/>
                  <a:gd name="connsiteY1" fmla="*/ 487721 h 1741185"/>
                  <a:gd name="connsiteX2" fmla="*/ 1472487 w 2224559"/>
                  <a:gd name="connsiteY2" fmla="*/ 777123 h 1741185"/>
                  <a:gd name="connsiteX3" fmla="*/ 1455314 w 2224559"/>
                  <a:gd name="connsiteY3" fmla="*/ 888981 h 1741185"/>
                  <a:gd name="connsiteX4" fmla="*/ 1469731 w 2224559"/>
                  <a:gd name="connsiteY4" fmla="*/ 928350 h 1741185"/>
                  <a:gd name="connsiteX5" fmla="*/ 1616510 w 2224559"/>
                  <a:gd name="connsiteY5" fmla="*/ 1100282 h 1741185"/>
                  <a:gd name="connsiteX6" fmla="*/ 2017253 w 2224559"/>
                  <a:gd name="connsiteY6" fmla="*/ 1131636 h 1741185"/>
                  <a:gd name="connsiteX7" fmla="*/ 2047011 w 2224559"/>
                  <a:gd name="connsiteY7" fmla="*/ 1117863 h 1741185"/>
                  <a:gd name="connsiteX8" fmla="*/ 2057026 w 2224559"/>
                  <a:gd name="connsiteY8" fmla="*/ 1106639 h 1741185"/>
                  <a:gd name="connsiteX9" fmla="*/ 2172636 w 2224559"/>
                  <a:gd name="connsiteY9" fmla="*/ 1019493 h 1741185"/>
                  <a:gd name="connsiteX10" fmla="*/ 2197532 w 2224559"/>
                  <a:gd name="connsiteY10" fmla="*/ 1007607 h 1741185"/>
                  <a:gd name="connsiteX11" fmla="*/ 2224559 w 2224559"/>
                  <a:gd name="connsiteY11" fmla="*/ 1230849 h 1741185"/>
                  <a:gd name="connsiteX12" fmla="*/ 2048063 w 2224559"/>
                  <a:gd name="connsiteY12" fmla="*/ 1525223 h 1741185"/>
                  <a:gd name="connsiteX13" fmla="*/ 1937854 w 2224559"/>
                  <a:gd name="connsiteY13" fmla="*/ 1715336 h 1741185"/>
                  <a:gd name="connsiteX14" fmla="*/ 1826530 w 2224559"/>
                  <a:gd name="connsiteY14" fmla="*/ 1741185 h 1741185"/>
                  <a:gd name="connsiteX15" fmla="*/ 1820675 w 2224559"/>
                  <a:gd name="connsiteY15" fmla="*/ 1608098 h 1741185"/>
                  <a:gd name="connsiteX16" fmla="*/ 1830716 w 2224559"/>
                  <a:gd name="connsiteY16" fmla="*/ 1542690 h 1741185"/>
                  <a:gd name="connsiteX17" fmla="*/ 1825360 w 2224559"/>
                  <a:gd name="connsiteY17" fmla="*/ 1511896 h 1741185"/>
                  <a:gd name="connsiteX18" fmla="*/ 1651578 w 2224559"/>
                  <a:gd name="connsiteY18" fmla="*/ 1266226 h 1741185"/>
                  <a:gd name="connsiteX19" fmla="*/ 1356332 w 2224559"/>
                  <a:gd name="connsiteY19" fmla="*/ 1208056 h 1741185"/>
                  <a:gd name="connsiteX20" fmla="*/ 1282268 w 2224559"/>
                  <a:gd name="connsiteY20" fmla="*/ 1226881 h 1741185"/>
                  <a:gd name="connsiteX21" fmla="*/ 1236135 w 2224559"/>
                  <a:gd name="connsiteY21" fmla="*/ 1278581 h 1741185"/>
                  <a:gd name="connsiteX22" fmla="*/ 985881 w 2224559"/>
                  <a:gd name="connsiteY22" fmla="*/ 1430010 h 1741185"/>
                  <a:gd name="connsiteX23" fmla="*/ 43592 w 2224559"/>
                  <a:gd name="connsiteY23" fmla="*/ 985882 h 1741185"/>
                  <a:gd name="connsiteX24" fmla="*/ 487720 w 2224559"/>
                  <a:gd name="connsiteY24" fmla="*/ 43593 h 1741185"/>
                  <a:gd name="connsiteX25" fmla="*/ 777122 w 2224559"/>
                  <a:gd name="connsiteY25" fmla="*/ 1115 h 174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4559" h="1741185">
                    <a:moveTo>
                      <a:pt x="777122" y="1115"/>
                    </a:moveTo>
                    <a:cubicBezTo>
                      <a:pt x="1063738" y="16951"/>
                      <a:pt x="1326837" y="200584"/>
                      <a:pt x="1430009" y="487721"/>
                    </a:cubicBezTo>
                    <a:cubicBezTo>
                      <a:pt x="1464400" y="583433"/>
                      <a:pt x="1477766" y="681584"/>
                      <a:pt x="1472487" y="777123"/>
                    </a:cubicBezTo>
                    <a:lnTo>
                      <a:pt x="1455314" y="888981"/>
                    </a:lnTo>
                    <a:lnTo>
                      <a:pt x="1469731" y="928350"/>
                    </a:lnTo>
                    <a:cubicBezTo>
                      <a:pt x="1502269" y="998677"/>
                      <a:pt x="1551357" y="1058076"/>
                      <a:pt x="1616510" y="1100282"/>
                    </a:cubicBezTo>
                    <a:cubicBezTo>
                      <a:pt x="1732335" y="1175314"/>
                      <a:pt x="1876998" y="1181803"/>
                      <a:pt x="2017253" y="1131636"/>
                    </a:cubicBezTo>
                    <a:lnTo>
                      <a:pt x="2047011" y="1117863"/>
                    </a:lnTo>
                    <a:lnTo>
                      <a:pt x="2057026" y="1106639"/>
                    </a:lnTo>
                    <a:cubicBezTo>
                      <a:pt x="2092192" y="1074200"/>
                      <a:pt x="2130827" y="1044941"/>
                      <a:pt x="2172636" y="1019493"/>
                    </a:cubicBezTo>
                    <a:lnTo>
                      <a:pt x="2197532" y="1007607"/>
                    </a:lnTo>
                    <a:lnTo>
                      <a:pt x="2224559" y="1230849"/>
                    </a:lnTo>
                    <a:lnTo>
                      <a:pt x="2048063" y="1525223"/>
                    </a:lnTo>
                    <a:lnTo>
                      <a:pt x="1937854" y="1715336"/>
                    </a:lnTo>
                    <a:lnTo>
                      <a:pt x="1826530" y="1741185"/>
                    </a:lnTo>
                    <a:lnTo>
                      <a:pt x="1820675" y="1608098"/>
                    </a:lnTo>
                    <a:lnTo>
                      <a:pt x="1830716" y="1542690"/>
                    </a:lnTo>
                    <a:lnTo>
                      <a:pt x="1825360" y="1511896"/>
                    </a:lnTo>
                    <a:cubicBezTo>
                      <a:pt x="1796760" y="1409341"/>
                      <a:pt x="1738447" y="1322501"/>
                      <a:pt x="1651578" y="1266226"/>
                    </a:cubicBezTo>
                    <a:cubicBezTo>
                      <a:pt x="1564709" y="1209951"/>
                      <a:pt x="1461619" y="1192233"/>
                      <a:pt x="1356332" y="1208056"/>
                    </a:cubicBezTo>
                    <a:lnTo>
                      <a:pt x="1282268" y="1226881"/>
                    </a:lnTo>
                    <a:lnTo>
                      <a:pt x="1236135" y="1278581"/>
                    </a:lnTo>
                    <a:cubicBezTo>
                      <a:pt x="1165805" y="1343459"/>
                      <a:pt x="1081594" y="1395619"/>
                      <a:pt x="985881" y="1430010"/>
                    </a:cubicBezTo>
                    <a:cubicBezTo>
                      <a:pt x="603033" y="1567574"/>
                      <a:pt x="181155" y="1368731"/>
                      <a:pt x="43592" y="985882"/>
                    </a:cubicBezTo>
                    <a:cubicBezTo>
                      <a:pt x="-93971" y="603033"/>
                      <a:pt x="104871" y="181156"/>
                      <a:pt x="487720" y="43593"/>
                    </a:cubicBezTo>
                    <a:cubicBezTo>
                      <a:pt x="583432" y="9202"/>
                      <a:pt x="681584" y="-4164"/>
                      <a:pt x="777122" y="1115"/>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Shape 139">
                <a:extLst>
                  <a:ext uri="{FF2B5EF4-FFF2-40B4-BE49-F238E27FC236}">
                    <a16:creationId xmlns:a16="http://schemas.microsoft.com/office/drawing/2014/main" id="{71C1359D-F0BC-70A1-8FA6-EFF777B6BCA4}"/>
                  </a:ext>
                </a:extLst>
              </p:cNvPr>
              <p:cNvSpPr/>
              <p:nvPr/>
            </p:nvSpPr>
            <p:spPr>
              <a:xfrm>
                <a:off x="2653937" y="2600317"/>
                <a:ext cx="1272102" cy="1320591"/>
              </a:xfrm>
              <a:custGeom>
                <a:avLst/>
                <a:gdLst>
                  <a:gd name="connsiteX0" fmla="*/ 589764 w 1274996"/>
                  <a:gd name="connsiteY0" fmla="*/ 1759 h 1274996"/>
                  <a:gd name="connsiteX1" fmla="*/ 1204404 w 1274996"/>
                  <a:gd name="connsiteY1" fmla="*/ 346207 h 1274996"/>
                  <a:gd name="connsiteX2" fmla="*/ 928789 w 1274996"/>
                  <a:gd name="connsiteY2" fmla="*/ 1204404 h 1274996"/>
                  <a:gd name="connsiteX3" fmla="*/ 70592 w 1274996"/>
                  <a:gd name="connsiteY3" fmla="*/ 928789 h 1274996"/>
                  <a:gd name="connsiteX4" fmla="*/ 346207 w 1274996"/>
                  <a:gd name="connsiteY4" fmla="*/ 70592 h 1274996"/>
                  <a:gd name="connsiteX5" fmla="*/ 589764 w 1274996"/>
                  <a:gd name="connsiteY5" fmla="*/ 1759 h 127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996" h="1274996">
                    <a:moveTo>
                      <a:pt x="589764" y="1759"/>
                    </a:moveTo>
                    <a:cubicBezTo>
                      <a:pt x="837455" y="-16729"/>
                      <a:pt x="1083748" y="111387"/>
                      <a:pt x="1204404" y="346207"/>
                    </a:cubicBezTo>
                    <a:cubicBezTo>
                      <a:pt x="1365280" y="659300"/>
                      <a:pt x="1241882" y="1043529"/>
                      <a:pt x="928789" y="1204404"/>
                    </a:cubicBezTo>
                    <a:cubicBezTo>
                      <a:pt x="615696" y="1365280"/>
                      <a:pt x="231468" y="1241882"/>
                      <a:pt x="70592" y="928789"/>
                    </a:cubicBezTo>
                    <a:cubicBezTo>
                      <a:pt x="-90283" y="615696"/>
                      <a:pt x="33114" y="231467"/>
                      <a:pt x="346207" y="70592"/>
                    </a:cubicBezTo>
                    <a:cubicBezTo>
                      <a:pt x="424481" y="30373"/>
                      <a:pt x="507200" y="7922"/>
                      <a:pt x="589764" y="1759"/>
                    </a:cubicBezTo>
                    <a:close/>
                  </a:path>
                </a:pathLst>
              </a:custGeom>
              <a:solidFill>
                <a:schemeClr val="bg2">
                  <a:lumMod val="75000"/>
                </a:schemeClr>
              </a:solidFill>
              <a:ln>
                <a:noFill/>
              </a:ln>
              <a:effectLst>
                <a:outerShdw blurRad="254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extBox 140">
                <a:extLst>
                  <a:ext uri="{FF2B5EF4-FFF2-40B4-BE49-F238E27FC236}">
                    <a16:creationId xmlns:a16="http://schemas.microsoft.com/office/drawing/2014/main" id="{BB5BFC3F-CE28-06CF-05E0-E649058A6A0C}"/>
                  </a:ext>
                </a:extLst>
              </p:cNvPr>
              <p:cNvSpPr txBox="1"/>
              <p:nvPr/>
            </p:nvSpPr>
            <p:spPr>
              <a:xfrm>
                <a:off x="2538584" y="3072286"/>
                <a:ext cx="1479063" cy="430887"/>
              </a:xfrm>
              <a:prstGeom prst="rect">
                <a:avLst/>
              </a:prstGeom>
              <a:noFill/>
            </p:spPr>
            <p:txBody>
              <a:bodyPr wrap="square" rtlCol="0">
                <a:spAutoFit/>
              </a:bodyPr>
              <a:lstStyle/>
              <a:p>
                <a:pPr algn="ctr"/>
                <a:r>
                  <a:rPr lang="en-US" sz="1100" b="1" cap="all" dirty="0"/>
                  <a:t>Dimension Reduction</a:t>
                </a:r>
              </a:p>
            </p:txBody>
          </p:sp>
        </p:grpSp>
        <p:grpSp>
          <p:nvGrpSpPr>
            <p:cNvPr id="148" name="Group 147">
              <a:extLst>
                <a:ext uri="{FF2B5EF4-FFF2-40B4-BE49-F238E27FC236}">
                  <a16:creationId xmlns:a16="http://schemas.microsoft.com/office/drawing/2014/main" id="{27A625E4-FDEA-149C-7324-6D93C21A1191}"/>
                </a:ext>
              </a:extLst>
            </p:cNvPr>
            <p:cNvGrpSpPr/>
            <p:nvPr/>
          </p:nvGrpSpPr>
          <p:grpSpPr>
            <a:xfrm>
              <a:off x="2384084" y="4419579"/>
              <a:ext cx="1885352" cy="2224559"/>
              <a:chOff x="2733001" y="3908234"/>
              <a:chExt cx="1885352" cy="2224559"/>
            </a:xfrm>
          </p:grpSpPr>
          <p:sp>
            <p:nvSpPr>
              <p:cNvPr id="133" name="Freeform: Shape 132">
                <a:extLst>
                  <a:ext uri="{FF2B5EF4-FFF2-40B4-BE49-F238E27FC236}">
                    <a16:creationId xmlns:a16="http://schemas.microsoft.com/office/drawing/2014/main" id="{EBCF1B82-ED4B-AA41-D381-BC74CC12D711}"/>
                  </a:ext>
                </a:extLst>
              </p:cNvPr>
              <p:cNvSpPr/>
              <p:nvPr/>
            </p:nvSpPr>
            <p:spPr>
              <a:xfrm rot="17975492">
                <a:off x="2635481" y="4149921"/>
                <a:ext cx="2224559" cy="1741185"/>
              </a:xfrm>
              <a:custGeom>
                <a:avLst/>
                <a:gdLst>
                  <a:gd name="connsiteX0" fmla="*/ 777122 w 2224559"/>
                  <a:gd name="connsiteY0" fmla="*/ 1115 h 1741185"/>
                  <a:gd name="connsiteX1" fmla="*/ 1430009 w 2224559"/>
                  <a:gd name="connsiteY1" fmla="*/ 487721 h 1741185"/>
                  <a:gd name="connsiteX2" fmla="*/ 1472487 w 2224559"/>
                  <a:gd name="connsiteY2" fmla="*/ 777123 h 1741185"/>
                  <a:gd name="connsiteX3" fmla="*/ 1455314 w 2224559"/>
                  <a:gd name="connsiteY3" fmla="*/ 888981 h 1741185"/>
                  <a:gd name="connsiteX4" fmla="*/ 1469731 w 2224559"/>
                  <a:gd name="connsiteY4" fmla="*/ 928350 h 1741185"/>
                  <a:gd name="connsiteX5" fmla="*/ 1616510 w 2224559"/>
                  <a:gd name="connsiteY5" fmla="*/ 1100282 h 1741185"/>
                  <a:gd name="connsiteX6" fmla="*/ 2017253 w 2224559"/>
                  <a:gd name="connsiteY6" fmla="*/ 1131636 h 1741185"/>
                  <a:gd name="connsiteX7" fmla="*/ 2047011 w 2224559"/>
                  <a:gd name="connsiteY7" fmla="*/ 1117863 h 1741185"/>
                  <a:gd name="connsiteX8" fmla="*/ 2057026 w 2224559"/>
                  <a:gd name="connsiteY8" fmla="*/ 1106639 h 1741185"/>
                  <a:gd name="connsiteX9" fmla="*/ 2172636 w 2224559"/>
                  <a:gd name="connsiteY9" fmla="*/ 1019493 h 1741185"/>
                  <a:gd name="connsiteX10" fmla="*/ 2197532 w 2224559"/>
                  <a:gd name="connsiteY10" fmla="*/ 1007607 h 1741185"/>
                  <a:gd name="connsiteX11" fmla="*/ 2224559 w 2224559"/>
                  <a:gd name="connsiteY11" fmla="*/ 1230849 h 1741185"/>
                  <a:gd name="connsiteX12" fmla="*/ 2048063 w 2224559"/>
                  <a:gd name="connsiteY12" fmla="*/ 1525223 h 1741185"/>
                  <a:gd name="connsiteX13" fmla="*/ 1937854 w 2224559"/>
                  <a:gd name="connsiteY13" fmla="*/ 1715336 h 1741185"/>
                  <a:gd name="connsiteX14" fmla="*/ 1826530 w 2224559"/>
                  <a:gd name="connsiteY14" fmla="*/ 1741185 h 1741185"/>
                  <a:gd name="connsiteX15" fmla="*/ 1820675 w 2224559"/>
                  <a:gd name="connsiteY15" fmla="*/ 1608098 h 1741185"/>
                  <a:gd name="connsiteX16" fmla="*/ 1830716 w 2224559"/>
                  <a:gd name="connsiteY16" fmla="*/ 1542690 h 1741185"/>
                  <a:gd name="connsiteX17" fmla="*/ 1825360 w 2224559"/>
                  <a:gd name="connsiteY17" fmla="*/ 1511896 h 1741185"/>
                  <a:gd name="connsiteX18" fmla="*/ 1651578 w 2224559"/>
                  <a:gd name="connsiteY18" fmla="*/ 1266226 h 1741185"/>
                  <a:gd name="connsiteX19" fmla="*/ 1356332 w 2224559"/>
                  <a:gd name="connsiteY19" fmla="*/ 1208056 h 1741185"/>
                  <a:gd name="connsiteX20" fmla="*/ 1282268 w 2224559"/>
                  <a:gd name="connsiteY20" fmla="*/ 1226881 h 1741185"/>
                  <a:gd name="connsiteX21" fmla="*/ 1236135 w 2224559"/>
                  <a:gd name="connsiteY21" fmla="*/ 1278581 h 1741185"/>
                  <a:gd name="connsiteX22" fmla="*/ 985881 w 2224559"/>
                  <a:gd name="connsiteY22" fmla="*/ 1430010 h 1741185"/>
                  <a:gd name="connsiteX23" fmla="*/ 43592 w 2224559"/>
                  <a:gd name="connsiteY23" fmla="*/ 985882 h 1741185"/>
                  <a:gd name="connsiteX24" fmla="*/ 487720 w 2224559"/>
                  <a:gd name="connsiteY24" fmla="*/ 43593 h 1741185"/>
                  <a:gd name="connsiteX25" fmla="*/ 777122 w 2224559"/>
                  <a:gd name="connsiteY25" fmla="*/ 1115 h 174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4559" h="1741185">
                    <a:moveTo>
                      <a:pt x="777122" y="1115"/>
                    </a:moveTo>
                    <a:cubicBezTo>
                      <a:pt x="1063738" y="16951"/>
                      <a:pt x="1326837" y="200584"/>
                      <a:pt x="1430009" y="487721"/>
                    </a:cubicBezTo>
                    <a:cubicBezTo>
                      <a:pt x="1464400" y="583433"/>
                      <a:pt x="1477766" y="681584"/>
                      <a:pt x="1472487" y="777123"/>
                    </a:cubicBezTo>
                    <a:lnTo>
                      <a:pt x="1455314" y="888981"/>
                    </a:lnTo>
                    <a:lnTo>
                      <a:pt x="1469731" y="928350"/>
                    </a:lnTo>
                    <a:cubicBezTo>
                      <a:pt x="1502269" y="998677"/>
                      <a:pt x="1551357" y="1058076"/>
                      <a:pt x="1616510" y="1100282"/>
                    </a:cubicBezTo>
                    <a:cubicBezTo>
                      <a:pt x="1732335" y="1175314"/>
                      <a:pt x="1876998" y="1181803"/>
                      <a:pt x="2017253" y="1131636"/>
                    </a:cubicBezTo>
                    <a:lnTo>
                      <a:pt x="2047011" y="1117863"/>
                    </a:lnTo>
                    <a:lnTo>
                      <a:pt x="2057026" y="1106639"/>
                    </a:lnTo>
                    <a:cubicBezTo>
                      <a:pt x="2092192" y="1074200"/>
                      <a:pt x="2130827" y="1044941"/>
                      <a:pt x="2172636" y="1019493"/>
                    </a:cubicBezTo>
                    <a:lnTo>
                      <a:pt x="2197532" y="1007607"/>
                    </a:lnTo>
                    <a:lnTo>
                      <a:pt x="2224559" y="1230849"/>
                    </a:lnTo>
                    <a:lnTo>
                      <a:pt x="2048063" y="1525223"/>
                    </a:lnTo>
                    <a:lnTo>
                      <a:pt x="1937854" y="1715336"/>
                    </a:lnTo>
                    <a:lnTo>
                      <a:pt x="1826530" y="1741185"/>
                    </a:lnTo>
                    <a:lnTo>
                      <a:pt x="1820675" y="1608098"/>
                    </a:lnTo>
                    <a:lnTo>
                      <a:pt x="1830716" y="1542690"/>
                    </a:lnTo>
                    <a:lnTo>
                      <a:pt x="1825360" y="1511896"/>
                    </a:lnTo>
                    <a:cubicBezTo>
                      <a:pt x="1796760" y="1409341"/>
                      <a:pt x="1738447" y="1322501"/>
                      <a:pt x="1651578" y="1266226"/>
                    </a:cubicBezTo>
                    <a:cubicBezTo>
                      <a:pt x="1564709" y="1209951"/>
                      <a:pt x="1461619" y="1192233"/>
                      <a:pt x="1356332" y="1208056"/>
                    </a:cubicBezTo>
                    <a:lnTo>
                      <a:pt x="1282268" y="1226881"/>
                    </a:lnTo>
                    <a:lnTo>
                      <a:pt x="1236135" y="1278581"/>
                    </a:lnTo>
                    <a:cubicBezTo>
                      <a:pt x="1165805" y="1343459"/>
                      <a:pt x="1081594" y="1395619"/>
                      <a:pt x="985881" y="1430010"/>
                    </a:cubicBezTo>
                    <a:cubicBezTo>
                      <a:pt x="603033" y="1567574"/>
                      <a:pt x="181155" y="1368731"/>
                      <a:pt x="43592" y="985882"/>
                    </a:cubicBezTo>
                    <a:cubicBezTo>
                      <a:pt x="-93971" y="603033"/>
                      <a:pt x="104871" y="181156"/>
                      <a:pt x="487720" y="43593"/>
                    </a:cubicBezTo>
                    <a:cubicBezTo>
                      <a:pt x="583432" y="9202"/>
                      <a:pt x="681584" y="-4164"/>
                      <a:pt x="777122" y="1115"/>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Shape 133">
                <a:extLst>
                  <a:ext uri="{FF2B5EF4-FFF2-40B4-BE49-F238E27FC236}">
                    <a16:creationId xmlns:a16="http://schemas.microsoft.com/office/drawing/2014/main" id="{595D0253-C20C-675D-EFE0-7ED3978685C9}"/>
                  </a:ext>
                </a:extLst>
              </p:cNvPr>
              <p:cNvSpPr/>
              <p:nvPr/>
            </p:nvSpPr>
            <p:spPr>
              <a:xfrm rot="17975492">
                <a:off x="2818764" y="4622366"/>
                <a:ext cx="1272102" cy="1320591"/>
              </a:xfrm>
              <a:custGeom>
                <a:avLst/>
                <a:gdLst>
                  <a:gd name="connsiteX0" fmla="*/ 589764 w 1274996"/>
                  <a:gd name="connsiteY0" fmla="*/ 1759 h 1274996"/>
                  <a:gd name="connsiteX1" fmla="*/ 1204404 w 1274996"/>
                  <a:gd name="connsiteY1" fmla="*/ 346207 h 1274996"/>
                  <a:gd name="connsiteX2" fmla="*/ 928789 w 1274996"/>
                  <a:gd name="connsiteY2" fmla="*/ 1204404 h 1274996"/>
                  <a:gd name="connsiteX3" fmla="*/ 70592 w 1274996"/>
                  <a:gd name="connsiteY3" fmla="*/ 928789 h 1274996"/>
                  <a:gd name="connsiteX4" fmla="*/ 346207 w 1274996"/>
                  <a:gd name="connsiteY4" fmla="*/ 70592 h 1274996"/>
                  <a:gd name="connsiteX5" fmla="*/ 589764 w 1274996"/>
                  <a:gd name="connsiteY5" fmla="*/ 1759 h 127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996" h="1274996">
                    <a:moveTo>
                      <a:pt x="589764" y="1759"/>
                    </a:moveTo>
                    <a:cubicBezTo>
                      <a:pt x="837455" y="-16729"/>
                      <a:pt x="1083748" y="111387"/>
                      <a:pt x="1204404" y="346207"/>
                    </a:cubicBezTo>
                    <a:cubicBezTo>
                      <a:pt x="1365280" y="659300"/>
                      <a:pt x="1241882" y="1043529"/>
                      <a:pt x="928789" y="1204404"/>
                    </a:cubicBezTo>
                    <a:cubicBezTo>
                      <a:pt x="615696" y="1365280"/>
                      <a:pt x="231468" y="1241882"/>
                      <a:pt x="70592" y="928789"/>
                    </a:cubicBezTo>
                    <a:cubicBezTo>
                      <a:pt x="-90283" y="615696"/>
                      <a:pt x="33114" y="231467"/>
                      <a:pt x="346207" y="70592"/>
                    </a:cubicBezTo>
                    <a:cubicBezTo>
                      <a:pt x="424481" y="30373"/>
                      <a:pt x="507200" y="7922"/>
                      <a:pt x="589764" y="1759"/>
                    </a:cubicBezTo>
                    <a:close/>
                  </a:path>
                </a:pathLst>
              </a:custGeom>
              <a:solidFill>
                <a:schemeClr val="bg2">
                  <a:lumMod val="75000"/>
                </a:schemeClr>
              </a:solidFill>
              <a:ln>
                <a:noFill/>
              </a:ln>
              <a:effectLst>
                <a:outerShdw blurRad="254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TextBox 134">
                <a:extLst>
                  <a:ext uri="{FF2B5EF4-FFF2-40B4-BE49-F238E27FC236}">
                    <a16:creationId xmlns:a16="http://schemas.microsoft.com/office/drawing/2014/main" id="{1A03C354-1655-A153-8F58-57E0115A2A82}"/>
                  </a:ext>
                </a:extLst>
              </p:cNvPr>
              <p:cNvSpPr txBox="1"/>
              <p:nvPr/>
            </p:nvSpPr>
            <p:spPr>
              <a:xfrm>
                <a:off x="2733001" y="5090932"/>
                <a:ext cx="1479063" cy="430887"/>
              </a:xfrm>
              <a:prstGeom prst="rect">
                <a:avLst/>
              </a:prstGeom>
              <a:noFill/>
            </p:spPr>
            <p:txBody>
              <a:bodyPr wrap="square" rtlCol="0">
                <a:spAutoFit/>
              </a:bodyPr>
              <a:lstStyle/>
              <a:p>
                <a:pPr algn="ctr"/>
                <a:r>
                  <a:rPr lang="en-US" sz="1100" b="1" cap="all" dirty="0"/>
                  <a:t>Pattern Search</a:t>
                </a:r>
              </a:p>
            </p:txBody>
          </p:sp>
        </p:grpSp>
      </p:grpSp>
      <p:grpSp>
        <p:nvGrpSpPr>
          <p:cNvPr id="209" name="Group 208">
            <a:extLst>
              <a:ext uri="{FF2B5EF4-FFF2-40B4-BE49-F238E27FC236}">
                <a16:creationId xmlns:a16="http://schemas.microsoft.com/office/drawing/2014/main" id="{5DEE6E97-120C-43FE-EE7B-156351BC152B}"/>
              </a:ext>
            </a:extLst>
          </p:cNvPr>
          <p:cNvGrpSpPr/>
          <p:nvPr/>
        </p:nvGrpSpPr>
        <p:grpSpPr>
          <a:xfrm>
            <a:off x="4003980" y="3251238"/>
            <a:ext cx="5384137" cy="3957814"/>
            <a:chOff x="4003980" y="3251238"/>
            <a:chExt cx="5384137" cy="3957814"/>
          </a:xfrm>
        </p:grpSpPr>
        <p:sp>
          <p:nvSpPr>
            <p:cNvPr id="122" name="Freeform: Shape 121">
              <a:extLst>
                <a:ext uri="{FF2B5EF4-FFF2-40B4-BE49-F238E27FC236}">
                  <a16:creationId xmlns:a16="http://schemas.microsoft.com/office/drawing/2014/main" id="{F543864E-3AC3-2B31-1E93-BFED2F891FFC}"/>
                </a:ext>
              </a:extLst>
            </p:cNvPr>
            <p:cNvSpPr/>
            <p:nvPr/>
          </p:nvSpPr>
          <p:spPr>
            <a:xfrm rot="3354685">
              <a:off x="6210752" y="4031686"/>
              <a:ext cx="3056636" cy="3298095"/>
            </a:xfrm>
            <a:custGeom>
              <a:avLst/>
              <a:gdLst>
                <a:gd name="connsiteX0" fmla="*/ 2025227 w 2772615"/>
                <a:gd name="connsiteY0" fmla="*/ 92 h 3039781"/>
                <a:gd name="connsiteX1" fmla="*/ 2767512 w 2772615"/>
                <a:gd name="connsiteY1" fmla="*/ 650710 h 3039781"/>
                <a:gd name="connsiteX2" fmla="*/ 2121907 w 2772615"/>
                <a:gd name="connsiteY2" fmla="*/ 1468238 h 3039781"/>
                <a:gd name="connsiteX3" fmla="*/ 1830392 w 2772615"/>
                <a:gd name="connsiteY3" fmla="*/ 1444208 h 3039781"/>
                <a:gd name="connsiteX4" fmla="*/ 1768946 w 2772615"/>
                <a:gd name="connsiteY4" fmla="*/ 1419643 h 3039781"/>
                <a:gd name="connsiteX5" fmla="*/ 1737738 w 2772615"/>
                <a:gd name="connsiteY5" fmla="*/ 1417900 h 3039781"/>
                <a:gd name="connsiteX6" fmla="*/ 1459149 w 2772615"/>
                <a:gd name="connsiteY6" fmla="*/ 1531661 h 3039781"/>
                <a:gd name="connsiteX7" fmla="*/ 1335754 w 2772615"/>
                <a:gd name="connsiteY7" fmla="*/ 1806121 h 3039781"/>
                <a:gd name="connsiteX8" fmla="*/ 1337353 w 2772615"/>
                <a:gd name="connsiteY8" fmla="*/ 1882523 h 3039781"/>
                <a:gd name="connsiteX9" fmla="*/ 1377288 w 2772615"/>
                <a:gd name="connsiteY9" fmla="*/ 1939147 h 3039781"/>
                <a:gd name="connsiteX10" fmla="*/ 1468238 w 2772615"/>
                <a:gd name="connsiteY10" fmla="*/ 2217150 h 3039781"/>
                <a:gd name="connsiteX11" fmla="*/ 822632 w 2772615"/>
                <a:gd name="connsiteY11" fmla="*/ 3034678 h 3039781"/>
                <a:gd name="connsiteX12" fmla="*/ 5104 w 2772615"/>
                <a:gd name="connsiteY12" fmla="*/ 2389072 h 3039781"/>
                <a:gd name="connsiteX13" fmla="*/ 650710 w 2772615"/>
                <a:gd name="connsiteY13" fmla="*/ 1571544 h 3039781"/>
                <a:gd name="connsiteX14" fmla="*/ 942224 w 2772615"/>
                <a:gd name="connsiteY14" fmla="*/ 1595575 h 3039781"/>
                <a:gd name="connsiteX15" fmla="*/ 1047307 w 2772615"/>
                <a:gd name="connsiteY15" fmla="*/ 1637585 h 3039781"/>
                <a:gd name="connsiteX16" fmla="*/ 1088916 w 2772615"/>
                <a:gd name="connsiteY16" fmla="*/ 1632439 h 3039781"/>
                <a:gd name="connsiteX17" fmla="*/ 1289573 w 2772615"/>
                <a:gd name="connsiteY17" fmla="*/ 1528317 h 3039781"/>
                <a:gd name="connsiteX18" fmla="*/ 1410689 w 2772615"/>
                <a:gd name="connsiteY18" fmla="*/ 1145030 h 3039781"/>
                <a:gd name="connsiteX19" fmla="*/ 1403998 w 2772615"/>
                <a:gd name="connsiteY19" fmla="*/ 1112929 h 3039781"/>
                <a:gd name="connsiteX20" fmla="*/ 1395328 w 2772615"/>
                <a:gd name="connsiteY20" fmla="*/ 1100636 h 3039781"/>
                <a:gd name="connsiteX21" fmla="*/ 1304378 w 2772615"/>
                <a:gd name="connsiteY21" fmla="*/ 822632 h 3039781"/>
                <a:gd name="connsiteX22" fmla="*/ 1949984 w 2772615"/>
                <a:gd name="connsiteY22" fmla="*/ 5104 h 3039781"/>
                <a:gd name="connsiteX23" fmla="*/ 2025227 w 2772615"/>
                <a:gd name="connsiteY23" fmla="*/ 92 h 3039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72615" h="3039781">
                  <a:moveTo>
                    <a:pt x="2025227" y="92"/>
                  </a:moveTo>
                  <a:cubicBezTo>
                    <a:pt x="2398526" y="-5791"/>
                    <a:pt x="2723004" y="271928"/>
                    <a:pt x="2767512" y="650710"/>
                  </a:cubicBezTo>
                  <a:cubicBezTo>
                    <a:pt x="2814987" y="1054743"/>
                    <a:pt x="2525940" y="1420763"/>
                    <a:pt x="2121907" y="1468238"/>
                  </a:cubicBezTo>
                  <a:cubicBezTo>
                    <a:pt x="2020898" y="1480107"/>
                    <a:pt x="1922266" y="1470943"/>
                    <a:pt x="1830392" y="1444208"/>
                  </a:cubicBezTo>
                  <a:lnTo>
                    <a:pt x="1768946" y="1419643"/>
                  </a:lnTo>
                  <a:lnTo>
                    <a:pt x="1737738" y="1417900"/>
                  </a:lnTo>
                  <a:cubicBezTo>
                    <a:pt x="1631373" y="1422582"/>
                    <a:pt x="1533600" y="1459759"/>
                    <a:pt x="1459149" y="1531661"/>
                  </a:cubicBezTo>
                  <a:cubicBezTo>
                    <a:pt x="1384696" y="1603564"/>
                    <a:pt x="1344137" y="1699982"/>
                    <a:pt x="1335754" y="1806121"/>
                  </a:cubicBezTo>
                  <a:lnTo>
                    <a:pt x="1337353" y="1882523"/>
                  </a:lnTo>
                  <a:lnTo>
                    <a:pt x="1377288" y="1939147"/>
                  </a:lnTo>
                  <a:cubicBezTo>
                    <a:pt x="1424591" y="2022320"/>
                    <a:pt x="1456369" y="2116142"/>
                    <a:pt x="1468238" y="2217150"/>
                  </a:cubicBezTo>
                  <a:cubicBezTo>
                    <a:pt x="1515713" y="2621183"/>
                    <a:pt x="1226666" y="2987203"/>
                    <a:pt x="822632" y="3034678"/>
                  </a:cubicBezTo>
                  <a:cubicBezTo>
                    <a:pt x="418599" y="3082153"/>
                    <a:pt x="52579" y="2793106"/>
                    <a:pt x="5104" y="2389072"/>
                  </a:cubicBezTo>
                  <a:cubicBezTo>
                    <a:pt x="-42371" y="1985039"/>
                    <a:pt x="246677" y="1619019"/>
                    <a:pt x="650710" y="1571544"/>
                  </a:cubicBezTo>
                  <a:cubicBezTo>
                    <a:pt x="751718" y="1559676"/>
                    <a:pt x="850350" y="1568840"/>
                    <a:pt x="942224" y="1595575"/>
                  </a:cubicBezTo>
                  <a:lnTo>
                    <a:pt x="1047307" y="1637585"/>
                  </a:lnTo>
                  <a:lnTo>
                    <a:pt x="1088916" y="1632439"/>
                  </a:lnTo>
                  <a:cubicBezTo>
                    <a:pt x="1164777" y="1616638"/>
                    <a:pt x="1233733" y="1582245"/>
                    <a:pt x="1289573" y="1528317"/>
                  </a:cubicBezTo>
                  <a:cubicBezTo>
                    <a:pt x="1388841" y="1432447"/>
                    <a:pt x="1427857" y="1292994"/>
                    <a:pt x="1410689" y="1145030"/>
                  </a:cubicBezTo>
                  <a:lnTo>
                    <a:pt x="1403998" y="1112929"/>
                  </a:lnTo>
                  <a:lnTo>
                    <a:pt x="1395328" y="1100636"/>
                  </a:lnTo>
                  <a:cubicBezTo>
                    <a:pt x="1348024" y="1017462"/>
                    <a:pt x="1316247" y="923640"/>
                    <a:pt x="1304378" y="822632"/>
                  </a:cubicBezTo>
                  <a:cubicBezTo>
                    <a:pt x="1256903" y="418599"/>
                    <a:pt x="1545951" y="52579"/>
                    <a:pt x="1949984" y="5104"/>
                  </a:cubicBezTo>
                  <a:cubicBezTo>
                    <a:pt x="1975236" y="2137"/>
                    <a:pt x="2000340" y="484"/>
                    <a:pt x="2025227" y="92"/>
                  </a:cubicBezTo>
                  <a:close/>
                </a:path>
              </a:pathLst>
            </a:custGeom>
            <a:solidFill>
              <a:srgbClr val="4A53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7" name="Group 126">
              <a:extLst>
                <a:ext uri="{FF2B5EF4-FFF2-40B4-BE49-F238E27FC236}">
                  <a16:creationId xmlns:a16="http://schemas.microsoft.com/office/drawing/2014/main" id="{1A310538-F52C-D265-1A61-C4153A0757E6}"/>
                </a:ext>
              </a:extLst>
            </p:cNvPr>
            <p:cNvGrpSpPr/>
            <p:nvPr/>
          </p:nvGrpSpPr>
          <p:grpSpPr>
            <a:xfrm>
              <a:off x="4003980" y="3919734"/>
              <a:ext cx="2236299" cy="1741185"/>
              <a:chOff x="6352700" y="2407210"/>
              <a:chExt cx="2236299" cy="1741185"/>
            </a:xfrm>
          </p:grpSpPr>
          <p:sp>
            <p:nvSpPr>
              <p:cNvPr id="126" name="Freeform: Shape 125">
                <a:extLst>
                  <a:ext uri="{FF2B5EF4-FFF2-40B4-BE49-F238E27FC236}">
                    <a16:creationId xmlns:a16="http://schemas.microsoft.com/office/drawing/2014/main" id="{DFFABB15-701C-C523-4DD4-D29D4013BE25}"/>
                  </a:ext>
                </a:extLst>
              </p:cNvPr>
              <p:cNvSpPr/>
              <p:nvPr/>
            </p:nvSpPr>
            <p:spPr>
              <a:xfrm>
                <a:off x="6364440" y="2407210"/>
                <a:ext cx="2224559" cy="1741185"/>
              </a:xfrm>
              <a:custGeom>
                <a:avLst/>
                <a:gdLst>
                  <a:gd name="connsiteX0" fmla="*/ 777122 w 2224559"/>
                  <a:gd name="connsiteY0" fmla="*/ 1115 h 1741185"/>
                  <a:gd name="connsiteX1" fmla="*/ 1430009 w 2224559"/>
                  <a:gd name="connsiteY1" fmla="*/ 487721 h 1741185"/>
                  <a:gd name="connsiteX2" fmla="*/ 1472487 w 2224559"/>
                  <a:gd name="connsiteY2" fmla="*/ 777123 h 1741185"/>
                  <a:gd name="connsiteX3" fmla="*/ 1455314 w 2224559"/>
                  <a:gd name="connsiteY3" fmla="*/ 888981 h 1741185"/>
                  <a:gd name="connsiteX4" fmla="*/ 1469731 w 2224559"/>
                  <a:gd name="connsiteY4" fmla="*/ 928350 h 1741185"/>
                  <a:gd name="connsiteX5" fmla="*/ 1616510 w 2224559"/>
                  <a:gd name="connsiteY5" fmla="*/ 1100282 h 1741185"/>
                  <a:gd name="connsiteX6" fmla="*/ 2017253 w 2224559"/>
                  <a:gd name="connsiteY6" fmla="*/ 1131636 h 1741185"/>
                  <a:gd name="connsiteX7" fmla="*/ 2047011 w 2224559"/>
                  <a:gd name="connsiteY7" fmla="*/ 1117863 h 1741185"/>
                  <a:gd name="connsiteX8" fmla="*/ 2057026 w 2224559"/>
                  <a:gd name="connsiteY8" fmla="*/ 1106639 h 1741185"/>
                  <a:gd name="connsiteX9" fmla="*/ 2172636 w 2224559"/>
                  <a:gd name="connsiteY9" fmla="*/ 1019493 h 1741185"/>
                  <a:gd name="connsiteX10" fmla="*/ 2197532 w 2224559"/>
                  <a:gd name="connsiteY10" fmla="*/ 1007607 h 1741185"/>
                  <a:gd name="connsiteX11" fmla="*/ 2224559 w 2224559"/>
                  <a:gd name="connsiteY11" fmla="*/ 1230849 h 1741185"/>
                  <a:gd name="connsiteX12" fmla="*/ 2048063 w 2224559"/>
                  <a:gd name="connsiteY12" fmla="*/ 1525223 h 1741185"/>
                  <a:gd name="connsiteX13" fmla="*/ 1937854 w 2224559"/>
                  <a:gd name="connsiteY13" fmla="*/ 1715336 h 1741185"/>
                  <a:gd name="connsiteX14" fmla="*/ 1826530 w 2224559"/>
                  <a:gd name="connsiteY14" fmla="*/ 1741185 h 1741185"/>
                  <a:gd name="connsiteX15" fmla="*/ 1820675 w 2224559"/>
                  <a:gd name="connsiteY15" fmla="*/ 1608098 h 1741185"/>
                  <a:gd name="connsiteX16" fmla="*/ 1830716 w 2224559"/>
                  <a:gd name="connsiteY16" fmla="*/ 1542690 h 1741185"/>
                  <a:gd name="connsiteX17" fmla="*/ 1825360 w 2224559"/>
                  <a:gd name="connsiteY17" fmla="*/ 1511896 h 1741185"/>
                  <a:gd name="connsiteX18" fmla="*/ 1651578 w 2224559"/>
                  <a:gd name="connsiteY18" fmla="*/ 1266226 h 1741185"/>
                  <a:gd name="connsiteX19" fmla="*/ 1356332 w 2224559"/>
                  <a:gd name="connsiteY19" fmla="*/ 1208056 h 1741185"/>
                  <a:gd name="connsiteX20" fmla="*/ 1282268 w 2224559"/>
                  <a:gd name="connsiteY20" fmla="*/ 1226881 h 1741185"/>
                  <a:gd name="connsiteX21" fmla="*/ 1236135 w 2224559"/>
                  <a:gd name="connsiteY21" fmla="*/ 1278581 h 1741185"/>
                  <a:gd name="connsiteX22" fmla="*/ 985881 w 2224559"/>
                  <a:gd name="connsiteY22" fmla="*/ 1430010 h 1741185"/>
                  <a:gd name="connsiteX23" fmla="*/ 43592 w 2224559"/>
                  <a:gd name="connsiteY23" fmla="*/ 985882 h 1741185"/>
                  <a:gd name="connsiteX24" fmla="*/ 487720 w 2224559"/>
                  <a:gd name="connsiteY24" fmla="*/ 43593 h 1741185"/>
                  <a:gd name="connsiteX25" fmla="*/ 777122 w 2224559"/>
                  <a:gd name="connsiteY25" fmla="*/ 1115 h 174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4559" h="1741185">
                    <a:moveTo>
                      <a:pt x="777122" y="1115"/>
                    </a:moveTo>
                    <a:cubicBezTo>
                      <a:pt x="1063738" y="16951"/>
                      <a:pt x="1326837" y="200584"/>
                      <a:pt x="1430009" y="487721"/>
                    </a:cubicBezTo>
                    <a:cubicBezTo>
                      <a:pt x="1464400" y="583433"/>
                      <a:pt x="1477766" y="681584"/>
                      <a:pt x="1472487" y="777123"/>
                    </a:cubicBezTo>
                    <a:lnTo>
                      <a:pt x="1455314" y="888981"/>
                    </a:lnTo>
                    <a:lnTo>
                      <a:pt x="1469731" y="928350"/>
                    </a:lnTo>
                    <a:cubicBezTo>
                      <a:pt x="1502269" y="998677"/>
                      <a:pt x="1551357" y="1058076"/>
                      <a:pt x="1616510" y="1100282"/>
                    </a:cubicBezTo>
                    <a:cubicBezTo>
                      <a:pt x="1732335" y="1175314"/>
                      <a:pt x="1876998" y="1181803"/>
                      <a:pt x="2017253" y="1131636"/>
                    </a:cubicBezTo>
                    <a:lnTo>
                      <a:pt x="2047011" y="1117863"/>
                    </a:lnTo>
                    <a:lnTo>
                      <a:pt x="2057026" y="1106639"/>
                    </a:lnTo>
                    <a:cubicBezTo>
                      <a:pt x="2092192" y="1074200"/>
                      <a:pt x="2130827" y="1044941"/>
                      <a:pt x="2172636" y="1019493"/>
                    </a:cubicBezTo>
                    <a:lnTo>
                      <a:pt x="2197532" y="1007607"/>
                    </a:lnTo>
                    <a:lnTo>
                      <a:pt x="2224559" y="1230849"/>
                    </a:lnTo>
                    <a:lnTo>
                      <a:pt x="2048063" y="1525223"/>
                    </a:lnTo>
                    <a:lnTo>
                      <a:pt x="1937854" y="1715336"/>
                    </a:lnTo>
                    <a:lnTo>
                      <a:pt x="1826530" y="1741185"/>
                    </a:lnTo>
                    <a:lnTo>
                      <a:pt x="1820675" y="1608098"/>
                    </a:lnTo>
                    <a:lnTo>
                      <a:pt x="1830716" y="1542690"/>
                    </a:lnTo>
                    <a:lnTo>
                      <a:pt x="1825360" y="1511896"/>
                    </a:lnTo>
                    <a:cubicBezTo>
                      <a:pt x="1796760" y="1409341"/>
                      <a:pt x="1738447" y="1322501"/>
                      <a:pt x="1651578" y="1266226"/>
                    </a:cubicBezTo>
                    <a:cubicBezTo>
                      <a:pt x="1564709" y="1209951"/>
                      <a:pt x="1461619" y="1192233"/>
                      <a:pt x="1356332" y="1208056"/>
                    </a:cubicBezTo>
                    <a:lnTo>
                      <a:pt x="1282268" y="1226881"/>
                    </a:lnTo>
                    <a:lnTo>
                      <a:pt x="1236135" y="1278581"/>
                    </a:lnTo>
                    <a:cubicBezTo>
                      <a:pt x="1165805" y="1343459"/>
                      <a:pt x="1081594" y="1395619"/>
                      <a:pt x="985881" y="1430010"/>
                    </a:cubicBezTo>
                    <a:cubicBezTo>
                      <a:pt x="603033" y="1567574"/>
                      <a:pt x="181155" y="1368731"/>
                      <a:pt x="43592" y="985882"/>
                    </a:cubicBezTo>
                    <a:cubicBezTo>
                      <a:pt x="-93971" y="603033"/>
                      <a:pt x="104871" y="181156"/>
                      <a:pt x="487720" y="43593"/>
                    </a:cubicBezTo>
                    <a:cubicBezTo>
                      <a:pt x="583432" y="9202"/>
                      <a:pt x="681584" y="-4164"/>
                      <a:pt x="777122" y="111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a:extLst>
                  <a:ext uri="{FF2B5EF4-FFF2-40B4-BE49-F238E27FC236}">
                    <a16:creationId xmlns:a16="http://schemas.microsoft.com/office/drawing/2014/main" id="{CDDFBB0D-20C1-9511-B9B0-4CB33FD2D5FC}"/>
                  </a:ext>
                </a:extLst>
              </p:cNvPr>
              <p:cNvSpPr/>
              <p:nvPr/>
            </p:nvSpPr>
            <p:spPr>
              <a:xfrm>
                <a:off x="6468053" y="2492223"/>
                <a:ext cx="1272102" cy="1320591"/>
              </a:xfrm>
              <a:custGeom>
                <a:avLst/>
                <a:gdLst>
                  <a:gd name="connsiteX0" fmla="*/ 589764 w 1274996"/>
                  <a:gd name="connsiteY0" fmla="*/ 1759 h 1274996"/>
                  <a:gd name="connsiteX1" fmla="*/ 1204404 w 1274996"/>
                  <a:gd name="connsiteY1" fmla="*/ 346207 h 1274996"/>
                  <a:gd name="connsiteX2" fmla="*/ 928789 w 1274996"/>
                  <a:gd name="connsiteY2" fmla="*/ 1204404 h 1274996"/>
                  <a:gd name="connsiteX3" fmla="*/ 70592 w 1274996"/>
                  <a:gd name="connsiteY3" fmla="*/ 928789 h 1274996"/>
                  <a:gd name="connsiteX4" fmla="*/ 346207 w 1274996"/>
                  <a:gd name="connsiteY4" fmla="*/ 70592 h 1274996"/>
                  <a:gd name="connsiteX5" fmla="*/ 589764 w 1274996"/>
                  <a:gd name="connsiteY5" fmla="*/ 1759 h 127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996" h="1274996">
                    <a:moveTo>
                      <a:pt x="589764" y="1759"/>
                    </a:moveTo>
                    <a:cubicBezTo>
                      <a:pt x="837455" y="-16729"/>
                      <a:pt x="1083748" y="111387"/>
                      <a:pt x="1204404" y="346207"/>
                    </a:cubicBezTo>
                    <a:cubicBezTo>
                      <a:pt x="1365280" y="659300"/>
                      <a:pt x="1241882" y="1043529"/>
                      <a:pt x="928789" y="1204404"/>
                    </a:cubicBezTo>
                    <a:cubicBezTo>
                      <a:pt x="615696" y="1365280"/>
                      <a:pt x="231468" y="1241882"/>
                      <a:pt x="70592" y="928789"/>
                    </a:cubicBezTo>
                    <a:cubicBezTo>
                      <a:pt x="-90283" y="615696"/>
                      <a:pt x="33114" y="231467"/>
                      <a:pt x="346207" y="70592"/>
                    </a:cubicBezTo>
                    <a:cubicBezTo>
                      <a:pt x="424481" y="30373"/>
                      <a:pt x="507200" y="7922"/>
                      <a:pt x="589764" y="1759"/>
                    </a:cubicBezTo>
                    <a:close/>
                  </a:path>
                </a:pathLst>
              </a:custGeom>
              <a:solidFill>
                <a:schemeClr val="bg2">
                  <a:lumMod val="50000"/>
                </a:schemeClr>
              </a:solidFill>
              <a:ln>
                <a:noFill/>
              </a:ln>
              <a:effectLst>
                <a:outerShdw blurRad="254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2DDB71CB-E1B2-A6B3-818D-062D1AADC58F}"/>
                  </a:ext>
                </a:extLst>
              </p:cNvPr>
              <p:cNvSpPr txBox="1"/>
              <p:nvPr/>
            </p:nvSpPr>
            <p:spPr>
              <a:xfrm>
                <a:off x="6352700" y="2964192"/>
                <a:ext cx="1479063" cy="430887"/>
              </a:xfrm>
              <a:prstGeom prst="rect">
                <a:avLst/>
              </a:prstGeom>
              <a:noFill/>
            </p:spPr>
            <p:txBody>
              <a:bodyPr wrap="square" rtlCol="0">
                <a:spAutoFit/>
              </a:bodyPr>
              <a:lstStyle/>
              <a:p>
                <a:pPr algn="ctr"/>
                <a:r>
                  <a:rPr lang="en-US" sz="1100" b="1" cap="all" dirty="0"/>
                  <a:t>Unsupervised Learning</a:t>
                </a:r>
              </a:p>
            </p:txBody>
          </p:sp>
        </p:grpSp>
        <p:grpSp>
          <p:nvGrpSpPr>
            <p:cNvPr id="128" name="Group 127">
              <a:extLst>
                <a:ext uri="{FF2B5EF4-FFF2-40B4-BE49-F238E27FC236}">
                  <a16:creationId xmlns:a16="http://schemas.microsoft.com/office/drawing/2014/main" id="{AB6C0927-B171-6A20-8AD0-D5FEE6AD218E}"/>
                </a:ext>
              </a:extLst>
            </p:cNvPr>
            <p:cNvGrpSpPr/>
            <p:nvPr/>
          </p:nvGrpSpPr>
          <p:grpSpPr>
            <a:xfrm rot="6365675">
              <a:off x="6711569" y="3492925"/>
              <a:ext cx="2224559" cy="1741185"/>
              <a:chOff x="6364440" y="2407210"/>
              <a:chExt cx="2224559" cy="1741185"/>
            </a:xfrm>
          </p:grpSpPr>
          <p:sp>
            <p:nvSpPr>
              <p:cNvPr id="129" name="Freeform: Shape 128">
                <a:extLst>
                  <a:ext uri="{FF2B5EF4-FFF2-40B4-BE49-F238E27FC236}">
                    <a16:creationId xmlns:a16="http://schemas.microsoft.com/office/drawing/2014/main" id="{1645DBE2-8342-9BE8-D75B-D640476D82BA}"/>
                  </a:ext>
                </a:extLst>
              </p:cNvPr>
              <p:cNvSpPr/>
              <p:nvPr/>
            </p:nvSpPr>
            <p:spPr>
              <a:xfrm>
                <a:off x="6364440" y="2407210"/>
                <a:ext cx="2224559" cy="1741185"/>
              </a:xfrm>
              <a:custGeom>
                <a:avLst/>
                <a:gdLst>
                  <a:gd name="connsiteX0" fmla="*/ 777122 w 2224559"/>
                  <a:gd name="connsiteY0" fmla="*/ 1115 h 1741185"/>
                  <a:gd name="connsiteX1" fmla="*/ 1430009 w 2224559"/>
                  <a:gd name="connsiteY1" fmla="*/ 487721 h 1741185"/>
                  <a:gd name="connsiteX2" fmla="*/ 1472487 w 2224559"/>
                  <a:gd name="connsiteY2" fmla="*/ 777123 h 1741185"/>
                  <a:gd name="connsiteX3" fmla="*/ 1455314 w 2224559"/>
                  <a:gd name="connsiteY3" fmla="*/ 888981 h 1741185"/>
                  <a:gd name="connsiteX4" fmla="*/ 1469731 w 2224559"/>
                  <a:gd name="connsiteY4" fmla="*/ 928350 h 1741185"/>
                  <a:gd name="connsiteX5" fmla="*/ 1616510 w 2224559"/>
                  <a:gd name="connsiteY5" fmla="*/ 1100282 h 1741185"/>
                  <a:gd name="connsiteX6" fmla="*/ 2017253 w 2224559"/>
                  <a:gd name="connsiteY6" fmla="*/ 1131636 h 1741185"/>
                  <a:gd name="connsiteX7" fmla="*/ 2047011 w 2224559"/>
                  <a:gd name="connsiteY7" fmla="*/ 1117863 h 1741185"/>
                  <a:gd name="connsiteX8" fmla="*/ 2057026 w 2224559"/>
                  <a:gd name="connsiteY8" fmla="*/ 1106639 h 1741185"/>
                  <a:gd name="connsiteX9" fmla="*/ 2172636 w 2224559"/>
                  <a:gd name="connsiteY9" fmla="*/ 1019493 h 1741185"/>
                  <a:gd name="connsiteX10" fmla="*/ 2197532 w 2224559"/>
                  <a:gd name="connsiteY10" fmla="*/ 1007607 h 1741185"/>
                  <a:gd name="connsiteX11" fmla="*/ 2224559 w 2224559"/>
                  <a:gd name="connsiteY11" fmla="*/ 1230849 h 1741185"/>
                  <a:gd name="connsiteX12" fmla="*/ 2048063 w 2224559"/>
                  <a:gd name="connsiteY12" fmla="*/ 1525223 h 1741185"/>
                  <a:gd name="connsiteX13" fmla="*/ 1937854 w 2224559"/>
                  <a:gd name="connsiteY13" fmla="*/ 1715336 h 1741185"/>
                  <a:gd name="connsiteX14" fmla="*/ 1826530 w 2224559"/>
                  <a:gd name="connsiteY14" fmla="*/ 1741185 h 1741185"/>
                  <a:gd name="connsiteX15" fmla="*/ 1820675 w 2224559"/>
                  <a:gd name="connsiteY15" fmla="*/ 1608098 h 1741185"/>
                  <a:gd name="connsiteX16" fmla="*/ 1830716 w 2224559"/>
                  <a:gd name="connsiteY16" fmla="*/ 1542690 h 1741185"/>
                  <a:gd name="connsiteX17" fmla="*/ 1825360 w 2224559"/>
                  <a:gd name="connsiteY17" fmla="*/ 1511896 h 1741185"/>
                  <a:gd name="connsiteX18" fmla="*/ 1651578 w 2224559"/>
                  <a:gd name="connsiteY18" fmla="*/ 1266226 h 1741185"/>
                  <a:gd name="connsiteX19" fmla="*/ 1356332 w 2224559"/>
                  <a:gd name="connsiteY19" fmla="*/ 1208056 h 1741185"/>
                  <a:gd name="connsiteX20" fmla="*/ 1282268 w 2224559"/>
                  <a:gd name="connsiteY20" fmla="*/ 1226881 h 1741185"/>
                  <a:gd name="connsiteX21" fmla="*/ 1236135 w 2224559"/>
                  <a:gd name="connsiteY21" fmla="*/ 1278581 h 1741185"/>
                  <a:gd name="connsiteX22" fmla="*/ 985881 w 2224559"/>
                  <a:gd name="connsiteY22" fmla="*/ 1430010 h 1741185"/>
                  <a:gd name="connsiteX23" fmla="*/ 43592 w 2224559"/>
                  <a:gd name="connsiteY23" fmla="*/ 985882 h 1741185"/>
                  <a:gd name="connsiteX24" fmla="*/ 487720 w 2224559"/>
                  <a:gd name="connsiteY24" fmla="*/ 43593 h 1741185"/>
                  <a:gd name="connsiteX25" fmla="*/ 777122 w 2224559"/>
                  <a:gd name="connsiteY25" fmla="*/ 1115 h 174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4559" h="1741185">
                    <a:moveTo>
                      <a:pt x="777122" y="1115"/>
                    </a:moveTo>
                    <a:cubicBezTo>
                      <a:pt x="1063738" y="16951"/>
                      <a:pt x="1326837" y="200584"/>
                      <a:pt x="1430009" y="487721"/>
                    </a:cubicBezTo>
                    <a:cubicBezTo>
                      <a:pt x="1464400" y="583433"/>
                      <a:pt x="1477766" y="681584"/>
                      <a:pt x="1472487" y="777123"/>
                    </a:cubicBezTo>
                    <a:lnTo>
                      <a:pt x="1455314" y="888981"/>
                    </a:lnTo>
                    <a:lnTo>
                      <a:pt x="1469731" y="928350"/>
                    </a:lnTo>
                    <a:cubicBezTo>
                      <a:pt x="1502269" y="998677"/>
                      <a:pt x="1551357" y="1058076"/>
                      <a:pt x="1616510" y="1100282"/>
                    </a:cubicBezTo>
                    <a:cubicBezTo>
                      <a:pt x="1732335" y="1175314"/>
                      <a:pt x="1876998" y="1181803"/>
                      <a:pt x="2017253" y="1131636"/>
                    </a:cubicBezTo>
                    <a:lnTo>
                      <a:pt x="2047011" y="1117863"/>
                    </a:lnTo>
                    <a:lnTo>
                      <a:pt x="2057026" y="1106639"/>
                    </a:lnTo>
                    <a:cubicBezTo>
                      <a:pt x="2092192" y="1074200"/>
                      <a:pt x="2130827" y="1044941"/>
                      <a:pt x="2172636" y="1019493"/>
                    </a:cubicBezTo>
                    <a:lnTo>
                      <a:pt x="2197532" y="1007607"/>
                    </a:lnTo>
                    <a:lnTo>
                      <a:pt x="2224559" y="1230849"/>
                    </a:lnTo>
                    <a:lnTo>
                      <a:pt x="2048063" y="1525223"/>
                    </a:lnTo>
                    <a:lnTo>
                      <a:pt x="1937854" y="1715336"/>
                    </a:lnTo>
                    <a:lnTo>
                      <a:pt x="1826530" y="1741185"/>
                    </a:lnTo>
                    <a:lnTo>
                      <a:pt x="1820675" y="1608098"/>
                    </a:lnTo>
                    <a:lnTo>
                      <a:pt x="1830716" y="1542690"/>
                    </a:lnTo>
                    <a:lnTo>
                      <a:pt x="1825360" y="1511896"/>
                    </a:lnTo>
                    <a:cubicBezTo>
                      <a:pt x="1796760" y="1409341"/>
                      <a:pt x="1738447" y="1322501"/>
                      <a:pt x="1651578" y="1266226"/>
                    </a:cubicBezTo>
                    <a:cubicBezTo>
                      <a:pt x="1564709" y="1209951"/>
                      <a:pt x="1461619" y="1192233"/>
                      <a:pt x="1356332" y="1208056"/>
                    </a:cubicBezTo>
                    <a:lnTo>
                      <a:pt x="1282268" y="1226881"/>
                    </a:lnTo>
                    <a:lnTo>
                      <a:pt x="1236135" y="1278581"/>
                    </a:lnTo>
                    <a:cubicBezTo>
                      <a:pt x="1165805" y="1343459"/>
                      <a:pt x="1081594" y="1395619"/>
                      <a:pt x="985881" y="1430010"/>
                    </a:cubicBezTo>
                    <a:cubicBezTo>
                      <a:pt x="603033" y="1567574"/>
                      <a:pt x="181155" y="1368731"/>
                      <a:pt x="43592" y="985882"/>
                    </a:cubicBezTo>
                    <a:cubicBezTo>
                      <a:pt x="-93971" y="603033"/>
                      <a:pt x="104871" y="181156"/>
                      <a:pt x="487720" y="43593"/>
                    </a:cubicBezTo>
                    <a:cubicBezTo>
                      <a:pt x="583432" y="9202"/>
                      <a:pt x="681584" y="-4164"/>
                      <a:pt x="777122" y="111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129">
                <a:extLst>
                  <a:ext uri="{FF2B5EF4-FFF2-40B4-BE49-F238E27FC236}">
                    <a16:creationId xmlns:a16="http://schemas.microsoft.com/office/drawing/2014/main" id="{BF53C93D-A32E-F8DE-C6F5-5838FECBD20D}"/>
                  </a:ext>
                </a:extLst>
              </p:cNvPr>
              <p:cNvSpPr/>
              <p:nvPr/>
            </p:nvSpPr>
            <p:spPr>
              <a:xfrm>
                <a:off x="6468053" y="2492223"/>
                <a:ext cx="1272102" cy="1320591"/>
              </a:xfrm>
              <a:custGeom>
                <a:avLst/>
                <a:gdLst>
                  <a:gd name="connsiteX0" fmla="*/ 589764 w 1274996"/>
                  <a:gd name="connsiteY0" fmla="*/ 1759 h 1274996"/>
                  <a:gd name="connsiteX1" fmla="*/ 1204404 w 1274996"/>
                  <a:gd name="connsiteY1" fmla="*/ 346207 h 1274996"/>
                  <a:gd name="connsiteX2" fmla="*/ 928789 w 1274996"/>
                  <a:gd name="connsiteY2" fmla="*/ 1204404 h 1274996"/>
                  <a:gd name="connsiteX3" fmla="*/ 70592 w 1274996"/>
                  <a:gd name="connsiteY3" fmla="*/ 928789 h 1274996"/>
                  <a:gd name="connsiteX4" fmla="*/ 346207 w 1274996"/>
                  <a:gd name="connsiteY4" fmla="*/ 70592 h 1274996"/>
                  <a:gd name="connsiteX5" fmla="*/ 589764 w 1274996"/>
                  <a:gd name="connsiteY5" fmla="*/ 1759 h 127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996" h="1274996">
                    <a:moveTo>
                      <a:pt x="589764" y="1759"/>
                    </a:moveTo>
                    <a:cubicBezTo>
                      <a:pt x="837455" y="-16729"/>
                      <a:pt x="1083748" y="111387"/>
                      <a:pt x="1204404" y="346207"/>
                    </a:cubicBezTo>
                    <a:cubicBezTo>
                      <a:pt x="1365280" y="659300"/>
                      <a:pt x="1241882" y="1043529"/>
                      <a:pt x="928789" y="1204404"/>
                    </a:cubicBezTo>
                    <a:cubicBezTo>
                      <a:pt x="615696" y="1365280"/>
                      <a:pt x="231468" y="1241882"/>
                      <a:pt x="70592" y="928789"/>
                    </a:cubicBezTo>
                    <a:cubicBezTo>
                      <a:pt x="-90283" y="615696"/>
                      <a:pt x="33114" y="231467"/>
                      <a:pt x="346207" y="70592"/>
                    </a:cubicBezTo>
                    <a:cubicBezTo>
                      <a:pt x="424481" y="30373"/>
                      <a:pt x="507200" y="7922"/>
                      <a:pt x="589764" y="1759"/>
                    </a:cubicBezTo>
                    <a:close/>
                  </a:path>
                </a:pathLst>
              </a:custGeom>
              <a:solidFill>
                <a:schemeClr val="tx2">
                  <a:lumMod val="60000"/>
                  <a:lumOff val="40000"/>
                </a:schemeClr>
              </a:solidFill>
              <a:ln>
                <a:noFill/>
              </a:ln>
              <a:effectLst>
                <a:outerShdw blurRad="254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532FA33A-B7A3-3AE0-B80E-FA3CB13FE076}"/>
                  </a:ext>
                </a:extLst>
              </p:cNvPr>
              <p:cNvSpPr txBox="1"/>
              <p:nvPr/>
            </p:nvSpPr>
            <p:spPr>
              <a:xfrm rot="15394405">
                <a:off x="6352700" y="2964192"/>
                <a:ext cx="1479063" cy="430887"/>
              </a:xfrm>
              <a:prstGeom prst="rect">
                <a:avLst/>
              </a:prstGeom>
              <a:noFill/>
            </p:spPr>
            <p:txBody>
              <a:bodyPr wrap="square" rtlCol="0">
                <a:spAutoFit/>
              </a:bodyPr>
              <a:lstStyle/>
              <a:p>
                <a:pPr algn="ctr"/>
                <a:r>
                  <a:rPr lang="en-US" sz="1100" b="1" cap="all" dirty="0"/>
                  <a:t>supervised Learning</a:t>
                </a:r>
              </a:p>
            </p:txBody>
          </p:sp>
        </p:grpSp>
      </p:grpSp>
      <p:grpSp>
        <p:nvGrpSpPr>
          <p:cNvPr id="123" name="Group 122">
            <a:extLst>
              <a:ext uri="{FF2B5EF4-FFF2-40B4-BE49-F238E27FC236}">
                <a16:creationId xmlns:a16="http://schemas.microsoft.com/office/drawing/2014/main" id="{9F49A93A-0D5A-1975-1416-F3E3E55CD423}"/>
              </a:ext>
            </a:extLst>
          </p:cNvPr>
          <p:cNvGrpSpPr/>
          <p:nvPr/>
        </p:nvGrpSpPr>
        <p:grpSpPr>
          <a:xfrm>
            <a:off x="8079244" y="5107462"/>
            <a:ext cx="1517674" cy="1405604"/>
            <a:chOff x="7392968" y="2969780"/>
            <a:chExt cx="1398805" cy="1274996"/>
          </a:xfrm>
        </p:grpSpPr>
        <p:sp>
          <p:nvSpPr>
            <p:cNvPr id="124" name="Freeform: Shape 123">
              <a:extLst>
                <a:ext uri="{FF2B5EF4-FFF2-40B4-BE49-F238E27FC236}">
                  <a16:creationId xmlns:a16="http://schemas.microsoft.com/office/drawing/2014/main" id="{46297B09-5636-D70D-9908-B8A9D0BE01B9}"/>
                </a:ext>
              </a:extLst>
            </p:cNvPr>
            <p:cNvSpPr/>
            <p:nvPr/>
          </p:nvSpPr>
          <p:spPr>
            <a:xfrm>
              <a:off x="7458561" y="2969780"/>
              <a:ext cx="1274996" cy="1274996"/>
            </a:xfrm>
            <a:custGeom>
              <a:avLst/>
              <a:gdLst>
                <a:gd name="connsiteX0" fmla="*/ 589764 w 1274996"/>
                <a:gd name="connsiteY0" fmla="*/ 1759 h 1274996"/>
                <a:gd name="connsiteX1" fmla="*/ 1204404 w 1274996"/>
                <a:gd name="connsiteY1" fmla="*/ 346207 h 1274996"/>
                <a:gd name="connsiteX2" fmla="*/ 928789 w 1274996"/>
                <a:gd name="connsiteY2" fmla="*/ 1204404 h 1274996"/>
                <a:gd name="connsiteX3" fmla="*/ 70592 w 1274996"/>
                <a:gd name="connsiteY3" fmla="*/ 928789 h 1274996"/>
                <a:gd name="connsiteX4" fmla="*/ 346207 w 1274996"/>
                <a:gd name="connsiteY4" fmla="*/ 70592 h 1274996"/>
                <a:gd name="connsiteX5" fmla="*/ 589764 w 1274996"/>
                <a:gd name="connsiteY5" fmla="*/ 1759 h 127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996" h="1274996">
                  <a:moveTo>
                    <a:pt x="589764" y="1759"/>
                  </a:moveTo>
                  <a:cubicBezTo>
                    <a:pt x="837455" y="-16729"/>
                    <a:pt x="1083748" y="111387"/>
                    <a:pt x="1204404" y="346207"/>
                  </a:cubicBezTo>
                  <a:cubicBezTo>
                    <a:pt x="1365280" y="659300"/>
                    <a:pt x="1241882" y="1043529"/>
                    <a:pt x="928789" y="1204404"/>
                  </a:cubicBezTo>
                  <a:cubicBezTo>
                    <a:pt x="615696" y="1365280"/>
                    <a:pt x="231468" y="1241882"/>
                    <a:pt x="70592" y="928789"/>
                  </a:cubicBezTo>
                  <a:cubicBezTo>
                    <a:pt x="-90283" y="615696"/>
                    <a:pt x="33114" y="231467"/>
                    <a:pt x="346207" y="70592"/>
                  </a:cubicBezTo>
                  <a:cubicBezTo>
                    <a:pt x="424481" y="30373"/>
                    <a:pt x="507200" y="7922"/>
                    <a:pt x="589764" y="1759"/>
                  </a:cubicBezTo>
                  <a:close/>
                </a:path>
              </a:pathLst>
            </a:custGeom>
            <a:solidFill>
              <a:schemeClr val="bg1"/>
            </a:solidFill>
            <a:ln>
              <a:noFill/>
            </a:ln>
            <a:effectLst>
              <a:outerShdw blurRad="254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CFA3B9A-2A9F-0ACF-D88F-86928A5EE74C}"/>
                </a:ext>
              </a:extLst>
            </p:cNvPr>
            <p:cNvSpPr txBox="1"/>
            <p:nvPr/>
          </p:nvSpPr>
          <p:spPr>
            <a:xfrm>
              <a:off x="7392968" y="3425288"/>
              <a:ext cx="1398805" cy="390849"/>
            </a:xfrm>
            <a:prstGeom prst="rect">
              <a:avLst/>
            </a:prstGeom>
            <a:noFill/>
          </p:spPr>
          <p:txBody>
            <a:bodyPr wrap="square" rtlCol="0">
              <a:spAutoFit/>
            </a:bodyPr>
            <a:lstStyle/>
            <a:p>
              <a:pPr algn="ctr"/>
              <a:r>
                <a:rPr lang="en-US" sz="1100" b="1" cap="all" dirty="0"/>
                <a:t>Reinforcement Learning</a:t>
              </a:r>
            </a:p>
          </p:txBody>
        </p:sp>
      </p:grpSp>
      <p:sp>
        <p:nvSpPr>
          <p:cNvPr id="120" name="Freeform: Shape 119">
            <a:extLst>
              <a:ext uri="{FF2B5EF4-FFF2-40B4-BE49-F238E27FC236}">
                <a16:creationId xmlns:a16="http://schemas.microsoft.com/office/drawing/2014/main" id="{2823DCE4-DB4C-CDDC-2930-E57525D7E861}"/>
              </a:ext>
            </a:extLst>
          </p:cNvPr>
          <p:cNvSpPr/>
          <p:nvPr/>
        </p:nvSpPr>
        <p:spPr>
          <a:xfrm>
            <a:off x="5942512" y="4857312"/>
            <a:ext cx="1383342" cy="1405604"/>
          </a:xfrm>
          <a:custGeom>
            <a:avLst/>
            <a:gdLst>
              <a:gd name="connsiteX0" fmla="*/ 589764 w 1274996"/>
              <a:gd name="connsiteY0" fmla="*/ 1759 h 1274996"/>
              <a:gd name="connsiteX1" fmla="*/ 1204404 w 1274996"/>
              <a:gd name="connsiteY1" fmla="*/ 346207 h 1274996"/>
              <a:gd name="connsiteX2" fmla="*/ 928789 w 1274996"/>
              <a:gd name="connsiteY2" fmla="*/ 1204404 h 1274996"/>
              <a:gd name="connsiteX3" fmla="*/ 70592 w 1274996"/>
              <a:gd name="connsiteY3" fmla="*/ 928789 h 1274996"/>
              <a:gd name="connsiteX4" fmla="*/ 346207 w 1274996"/>
              <a:gd name="connsiteY4" fmla="*/ 70592 h 1274996"/>
              <a:gd name="connsiteX5" fmla="*/ 589764 w 1274996"/>
              <a:gd name="connsiteY5" fmla="*/ 1759 h 127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996" h="1274996">
                <a:moveTo>
                  <a:pt x="589764" y="1759"/>
                </a:moveTo>
                <a:cubicBezTo>
                  <a:pt x="837455" y="-16729"/>
                  <a:pt x="1083748" y="111387"/>
                  <a:pt x="1204404" y="346207"/>
                </a:cubicBezTo>
                <a:cubicBezTo>
                  <a:pt x="1365280" y="659300"/>
                  <a:pt x="1241882" y="1043529"/>
                  <a:pt x="928789" y="1204404"/>
                </a:cubicBezTo>
                <a:cubicBezTo>
                  <a:pt x="615696" y="1365280"/>
                  <a:pt x="231468" y="1241882"/>
                  <a:pt x="70592" y="928789"/>
                </a:cubicBezTo>
                <a:cubicBezTo>
                  <a:pt x="-90283" y="615696"/>
                  <a:pt x="33114" y="231467"/>
                  <a:pt x="346207" y="70592"/>
                </a:cubicBezTo>
                <a:cubicBezTo>
                  <a:pt x="424481" y="30373"/>
                  <a:pt x="507200" y="7922"/>
                  <a:pt x="589764" y="1759"/>
                </a:cubicBezTo>
                <a:close/>
              </a:path>
            </a:pathLst>
          </a:custGeom>
          <a:solidFill>
            <a:schemeClr val="accent1">
              <a:lumMod val="60000"/>
              <a:lumOff val="40000"/>
            </a:schemeClr>
          </a:solidFill>
          <a:ln>
            <a:noFill/>
          </a:ln>
          <a:effectLst>
            <a:outerShdw blurRad="254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29A9D55A-5627-8276-DF08-8D98E27DDDEA}"/>
              </a:ext>
            </a:extLst>
          </p:cNvPr>
          <p:cNvSpPr txBox="1"/>
          <p:nvPr/>
        </p:nvSpPr>
        <p:spPr>
          <a:xfrm>
            <a:off x="6053754" y="5330612"/>
            <a:ext cx="1129611" cy="508957"/>
          </a:xfrm>
          <a:prstGeom prst="rect">
            <a:avLst/>
          </a:prstGeom>
          <a:noFill/>
        </p:spPr>
        <p:txBody>
          <a:bodyPr wrap="square" rtlCol="0">
            <a:spAutoFit/>
          </a:bodyPr>
          <a:lstStyle/>
          <a:p>
            <a:pPr algn="ctr"/>
            <a:r>
              <a:rPr lang="en-US" sz="1200" b="1" cap="all" dirty="0"/>
              <a:t>Machine Learning</a:t>
            </a:r>
          </a:p>
        </p:txBody>
      </p:sp>
    </p:spTree>
    <p:extLst>
      <p:ext uri="{BB962C8B-B14F-4D97-AF65-F5344CB8AC3E}">
        <p14:creationId xmlns:p14="http://schemas.microsoft.com/office/powerpoint/2010/main" val="48767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EA48-67E7-BDC5-BCE1-42B7DDEB1C6A}"/>
              </a:ext>
            </a:extLst>
          </p:cNvPr>
          <p:cNvSpPr>
            <a:spLocks noGrp="1"/>
          </p:cNvSpPr>
          <p:nvPr>
            <p:ph type="title"/>
          </p:nvPr>
        </p:nvSpPr>
        <p:spPr/>
        <p:txBody>
          <a:bodyPr/>
          <a:lstStyle/>
          <a:p>
            <a:r>
              <a:rPr lang="en-US" dirty="0"/>
              <a:t>Basics of machine learning</a:t>
            </a:r>
            <a:endParaRPr lang="en-NL" dirty="0"/>
          </a:p>
        </p:txBody>
      </p:sp>
      <p:pic>
        <p:nvPicPr>
          <p:cNvPr id="4" name="Picture 3">
            <a:extLst>
              <a:ext uri="{FF2B5EF4-FFF2-40B4-BE49-F238E27FC236}">
                <a16:creationId xmlns:a16="http://schemas.microsoft.com/office/drawing/2014/main" id="{EB36C107-5B5A-E368-1B70-58CA32571D1A}"/>
              </a:ext>
            </a:extLst>
          </p:cNvPr>
          <p:cNvPicPr>
            <a:picLocks noChangeAspect="1"/>
          </p:cNvPicPr>
          <p:nvPr/>
        </p:nvPicPr>
        <p:blipFill>
          <a:blip r:embed="rId2"/>
          <a:stretch>
            <a:fillRect/>
          </a:stretch>
        </p:blipFill>
        <p:spPr>
          <a:xfrm>
            <a:off x="4582327" y="2497345"/>
            <a:ext cx="2761047" cy="2561281"/>
          </a:xfrm>
          <a:prstGeom prst="rect">
            <a:avLst/>
          </a:prstGeom>
        </p:spPr>
      </p:pic>
      <p:pic>
        <p:nvPicPr>
          <p:cNvPr id="5" name="Picture 4">
            <a:extLst>
              <a:ext uri="{FF2B5EF4-FFF2-40B4-BE49-F238E27FC236}">
                <a16:creationId xmlns:a16="http://schemas.microsoft.com/office/drawing/2014/main" id="{70725093-6F86-F048-D741-263E4E217DB9}"/>
              </a:ext>
            </a:extLst>
          </p:cNvPr>
          <p:cNvPicPr>
            <a:picLocks noChangeAspect="1"/>
          </p:cNvPicPr>
          <p:nvPr/>
        </p:nvPicPr>
        <p:blipFill rotWithShape="1">
          <a:blip r:embed="rId3"/>
          <a:srcRect t="7047" b="4150"/>
          <a:stretch/>
        </p:blipFill>
        <p:spPr>
          <a:xfrm>
            <a:off x="830389" y="2497346"/>
            <a:ext cx="2853470" cy="2561281"/>
          </a:xfrm>
          <a:prstGeom prst="rect">
            <a:avLst/>
          </a:prstGeom>
        </p:spPr>
      </p:pic>
      <p:pic>
        <p:nvPicPr>
          <p:cNvPr id="6" name="Picture 5">
            <a:extLst>
              <a:ext uri="{FF2B5EF4-FFF2-40B4-BE49-F238E27FC236}">
                <a16:creationId xmlns:a16="http://schemas.microsoft.com/office/drawing/2014/main" id="{7B36B791-0845-3FDD-5205-F11F935BC508}"/>
              </a:ext>
            </a:extLst>
          </p:cNvPr>
          <p:cNvPicPr>
            <a:picLocks noChangeAspect="1"/>
          </p:cNvPicPr>
          <p:nvPr/>
        </p:nvPicPr>
        <p:blipFill rotWithShape="1">
          <a:blip r:embed="rId4"/>
          <a:srcRect t="7352"/>
          <a:stretch/>
        </p:blipFill>
        <p:spPr>
          <a:xfrm>
            <a:off x="8301701" y="2497345"/>
            <a:ext cx="2943839" cy="2561281"/>
          </a:xfrm>
          <a:prstGeom prst="rect">
            <a:avLst/>
          </a:prstGeom>
        </p:spPr>
      </p:pic>
      <p:sp>
        <p:nvSpPr>
          <p:cNvPr id="7" name="TextBox 6">
            <a:extLst>
              <a:ext uri="{FF2B5EF4-FFF2-40B4-BE49-F238E27FC236}">
                <a16:creationId xmlns:a16="http://schemas.microsoft.com/office/drawing/2014/main" id="{0669AD19-7058-0A4C-97B2-C890D8E33524}"/>
              </a:ext>
            </a:extLst>
          </p:cNvPr>
          <p:cNvSpPr txBox="1"/>
          <p:nvPr/>
        </p:nvSpPr>
        <p:spPr>
          <a:xfrm>
            <a:off x="404261" y="5351646"/>
            <a:ext cx="3705726" cy="923330"/>
          </a:xfrm>
          <a:prstGeom prst="rect">
            <a:avLst/>
          </a:prstGeom>
          <a:noFill/>
        </p:spPr>
        <p:txBody>
          <a:bodyPr wrap="square" rtlCol="0">
            <a:spAutoFit/>
          </a:bodyPr>
          <a:lstStyle/>
          <a:p>
            <a:pPr algn="ctr"/>
            <a:r>
              <a:rPr lang="en-US" dirty="0"/>
              <a:t>Find a function that best describes the relationship between dependent and independent variable</a:t>
            </a:r>
            <a:endParaRPr lang="en-NL" dirty="0"/>
          </a:p>
        </p:txBody>
      </p:sp>
      <p:sp>
        <p:nvSpPr>
          <p:cNvPr id="8" name="TextBox 7">
            <a:extLst>
              <a:ext uri="{FF2B5EF4-FFF2-40B4-BE49-F238E27FC236}">
                <a16:creationId xmlns:a16="http://schemas.microsoft.com/office/drawing/2014/main" id="{13A3B0C1-597E-94DF-819B-1E5EBEB16C37}"/>
              </a:ext>
            </a:extLst>
          </p:cNvPr>
          <p:cNvSpPr txBox="1"/>
          <p:nvPr/>
        </p:nvSpPr>
        <p:spPr>
          <a:xfrm>
            <a:off x="4109987" y="5351646"/>
            <a:ext cx="3705726" cy="646331"/>
          </a:xfrm>
          <a:prstGeom prst="rect">
            <a:avLst/>
          </a:prstGeom>
          <a:noFill/>
        </p:spPr>
        <p:txBody>
          <a:bodyPr wrap="square" rtlCol="0">
            <a:spAutoFit/>
          </a:bodyPr>
          <a:lstStyle/>
          <a:p>
            <a:pPr algn="ctr"/>
            <a:r>
              <a:rPr lang="en-US" dirty="0"/>
              <a:t>Find a function that splits inputs based on known attributes</a:t>
            </a:r>
            <a:endParaRPr lang="en-NL" dirty="0"/>
          </a:p>
        </p:txBody>
      </p:sp>
      <p:sp>
        <p:nvSpPr>
          <p:cNvPr id="9" name="TextBox 8">
            <a:extLst>
              <a:ext uri="{FF2B5EF4-FFF2-40B4-BE49-F238E27FC236}">
                <a16:creationId xmlns:a16="http://schemas.microsoft.com/office/drawing/2014/main" id="{9B633C17-3B9C-D81F-231C-2071A9DF3013}"/>
              </a:ext>
            </a:extLst>
          </p:cNvPr>
          <p:cNvSpPr txBox="1"/>
          <p:nvPr/>
        </p:nvSpPr>
        <p:spPr>
          <a:xfrm>
            <a:off x="7920758" y="5351646"/>
            <a:ext cx="3705726" cy="646331"/>
          </a:xfrm>
          <a:prstGeom prst="rect">
            <a:avLst/>
          </a:prstGeom>
          <a:noFill/>
        </p:spPr>
        <p:txBody>
          <a:bodyPr wrap="square" rtlCol="0">
            <a:spAutoFit/>
          </a:bodyPr>
          <a:lstStyle/>
          <a:p>
            <a:pPr algn="ctr"/>
            <a:r>
              <a:rPr lang="en-US" dirty="0"/>
              <a:t>Find a function that splits inputs based on unknown attributes</a:t>
            </a:r>
            <a:endParaRPr lang="en-NL" dirty="0"/>
          </a:p>
        </p:txBody>
      </p:sp>
      <p:grpSp>
        <p:nvGrpSpPr>
          <p:cNvPr id="14" name="Group 13">
            <a:extLst>
              <a:ext uri="{FF2B5EF4-FFF2-40B4-BE49-F238E27FC236}">
                <a16:creationId xmlns:a16="http://schemas.microsoft.com/office/drawing/2014/main" id="{75BF92B7-67F0-79DB-DF41-A60038A4BFDA}"/>
              </a:ext>
            </a:extLst>
          </p:cNvPr>
          <p:cNvGrpSpPr/>
          <p:nvPr/>
        </p:nvGrpSpPr>
        <p:grpSpPr>
          <a:xfrm>
            <a:off x="481263" y="1922316"/>
            <a:ext cx="7439495" cy="4634667"/>
            <a:chOff x="481263" y="1922316"/>
            <a:chExt cx="7439495" cy="4634667"/>
          </a:xfrm>
        </p:grpSpPr>
        <p:sp>
          <p:nvSpPr>
            <p:cNvPr id="10" name="Rectangle 9">
              <a:extLst>
                <a:ext uri="{FF2B5EF4-FFF2-40B4-BE49-F238E27FC236}">
                  <a16:creationId xmlns:a16="http://schemas.microsoft.com/office/drawing/2014/main" id="{E9531FEC-9843-FAF0-C221-292B813FDD12}"/>
                </a:ext>
              </a:extLst>
            </p:cNvPr>
            <p:cNvSpPr/>
            <p:nvPr/>
          </p:nvSpPr>
          <p:spPr>
            <a:xfrm>
              <a:off x="481263" y="2281187"/>
              <a:ext cx="7439495" cy="4244741"/>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20C6C3F8-5B99-2099-41F8-AFBE421E5357}"/>
                </a:ext>
              </a:extLst>
            </p:cNvPr>
            <p:cNvSpPr/>
            <p:nvPr/>
          </p:nvSpPr>
          <p:spPr>
            <a:xfrm rot="18166044">
              <a:off x="1883676" y="3777985"/>
              <a:ext cx="4634667"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1">
                      <a:lumMod val="75000"/>
                    </a:schemeClr>
                  </a:solidFill>
                </a:rPr>
                <a:t>SUPERVISED</a:t>
              </a:r>
            </a:p>
          </p:txBody>
        </p:sp>
      </p:grpSp>
      <p:grpSp>
        <p:nvGrpSpPr>
          <p:cNvPr id="15" name="Group 14">
            <a:extLst>
              <a:ext uri="{FF2B5EF4-FFF2-40B4-BE49-F238E27FC236}">
                <a16:creationId xmlns:a16="http://schemas.microsoft.com/office/drawing/2014/main" id="{D8799DF3-EE86-E178-6034-84D32F997556}"/>
              </a:ext>
            </a:extLst>
          </p:cNvPr>
          <p:cNvGrpSpPr/>
          <p:nvPr/>
        </p:nvGrpSpPr>
        <p:grpSpPr>
          <a:xfrm>
            <a:off x="8025803" y="1386590"/>
            <a:ext cx="3614702" cy="5790432"/>
            <a:chOff x="8025803" y="1386590"/>
            <a:chExt cx="3614702" cy="5790432"/>
          </a:xfrm>
        </p:grpSpPr>
        <p:sp>
          <p:nvSpPr>
            <p:cNvPr id="11" name="Rectangle 10">
              <a:extLst>
                <a:ext uri="{FF2B5EF4-FFF2-40B4-BE49-F238E27FC236}">
                  <a16:creationId xmlns:a16="http://schemas.microsoft.com/office/drawing/2014/main" id="{DFFAD555-00F3-30E8-3860-0A131E61136D}"/>
                </a:ext>
              </a:extLst>
            </p:cNvPr>
            <p:cNvSpPr/>
            <p:nvPr/>
          </p:nvSpPr>
          <p:spPr>
            <a:xfrm>
              <a:off x="8025803" y="2269957"/>
              <a:ext cx="3614702" cy="4244741"/>
            </a:xfrm>
            <a:prstGeom prst="rect">
              <a:avLst/>
            </a:prstGeom>
            <a:noFill/>
            <a:ln w="571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ectangle 12">
              <a:extLst>
                <a:ext uri="{FF2B5EF4-FFF2-40B4-BE49-F238E27FC236}">
                  <a16:creationId xmlns:a16="http://schemas.microsoft.com/office/drawing/2014/main" id="{D1D44365-50B4-CE75-15E3-AF5EE20385A3}"/>
                </a:ext>
              </a:extLst>
            </p:cNvPr>
            <p:cNvSpPr/>
            <p:nvPr/>
          </p:nvSpPr>
          <p:spPr>
            <a:xfrm rot="18477076">
              <a:off x="7318330" y="3820141"/>
              <a:ext cx="5790432"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75000"/>
                    </a:schemeClr>
                  </a:solidFill>
                </a:rPr>
                <a:t>UNSUPERVISED</a:t>
              </a:r>
            </a:p>
          </p:txBody>
        </p:sp>
      </p:grpSp>
    </p:spTree>
    <p:extLst>
      <p:ext uri="{BB962C8B-B14F-4D97-AF65-F5344CB8AC3E}">
        <p14:creationId xmlns:p14="http://schemas.microsoft.com/office/powerpoint/2010/main" val="121212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76C58-7A64-08FC-B59B-AD4839435278}"/>
              </a:ext>
            </a:extLst>
          </p:cNvPr>
          <p:cNvSpPr>
            <a:spLocks noGrp="1"/>
          </p:cNvSpPr>
          <p:nvPr>
            <p:ph type="title"/>
          </p:nvPr>
        </p:nvSpPr>
        <p:spPr/>
        <p:txBody>
          <a:bodyPr/>
          <a:lstStyle/>
          <a:p>
            <a:r>
              <a:rPr lang="en-US" dirty="0"/>
              <a:t>Regression models</a:t>
            </a:r>
            <a:endParaRPr lang="en-NL" dirty="0"/>
          </a:p>
        </p:txBody>
      </p:sp>
      <p:pic>
        <p:nvPicPr>
          <p:cNvPr id="4" name="Picture 3">
            <a:extLst>
              <a:ext uri="{FF2B5EF4-FFF2-40B4-BE49-F238E27FC236}">
                <a16:creationId xmlns:a16="http://schemas.microsoft.com/office/drawing/2014/main" id="{9088B04D-6851-ABA6-F766-AF8FECF6BF1F}"/>
              </a:ext>
            </a:extLst>
          </p:cNvPr>
          <p:cNvPicPr>
            <a:picLocks noChangeAspect="1"/>
          </p:cNvPicPr>
          <p:nvPr/>
        </p:nvPicPr>
        <p:blipFill>
          <a:blip r:embed="rId2"/>
          <a:stretch>
            <a:fillRect/>
          </a:stretch>
        </p:blipFill>
        <p:spPr>
          <a:xfrm>
            <a:off x="892848" y="2490938"/>
            <a:ext cx="4896943" cy="3725281"/>
          </a:xfrm>
          <a:prstGeom prst="rect">
            <a:avLst/>
          </a:prstGeom>
        </p:spPr>
      </p:pic>
      <p:pic>
        <p:nvPicPr>
          <p:cNvPr id="5" name="Picture 4">
            <a:extLst>
              <a:ext uri="{FF2B5EF4-FFF2-40B4-BE49-F238E27FC236}">
                <a16:creationId xmlns:a16="http://schemas.microsoft.com/office/drawing/2014/main" id="{B6FF6452-7B71-E131-F737-63B61A99F4DC}"/>
              </a:ext>
            </a:extLst>
          </p:cNvPr>
          <p:cNvPicPr>
            <a:picLocks noChangeAspect="1"/>
          </p:cNvPicPr>
          <p:nvPr/>
        </p:nvPicPr>
        <p:blipFill>
          <a:blip r:embed="rId3"/>
          <a:stretch>
            <a:fillRect/>
          </a:stretch>
        </p:blipFill>
        <p:spPr>
          <a:xfrm>
            <a:off x="905041" y="2490936"/>
            <a:ext cx="5036583" cy="3725283"/>
          </a:xfrm>
          <a:prstGeom prst="rect">
            <a:avLst/>
          </a:prstGeom>
        </p:spPr>
      </p:pic>
      <p:sp>
        <p:nvSpPr>
          <p:cNvPr id="6" name="TextBox 5">
            <a:extLst>
              <a:ext uri="{FF2B5EF4-FFF2-40B4-BE49-F238E27FC236}">
                <a16:creationId xmlns:a16="http://schemas.microsoft.com/office/drawing/2014/main" id="{730B4E87-185A-05DA-C3CE-762BE558D91C}"/>
              </a:ext>
            </a:extLst>
          </p:cNvPr>
          <p:cNvSpPr txBox="1"/>
          <p:nvPr/>
        </p:nvSpPr>
        <p:spPr>
          <a:xfrm>
            <a:off x="6480849" y="2601576"/>
            <a:ext cx="4411133" cy="1200329"/>
          </a:xfrm>
          <a:prstGeom prst="rect">
            <a:avLst/>
          </a:prstGeom>
          <a:noFill/>
        </p:spPr>
        <p:txBody>
          <a:bodyPr wrap="square" rtlCol="0">
            <a:spAutoFit/>
          </a:bodyPr>
          <a:lstStyle/>
          <a:p>
            <a:r>
              <a:rPr lang="en-GB" sz="2400" dirty="0"/>
              <a:t>Finding the regression line results in the </a:t>
            </a:r>
            <a:r>
              <a:rPr lang="en-GB" sz="2400" b="1" dirty="0"/>
              <a:t>minimum sum of squared residuals</a:t>
            </a:r>
            <a:endParaRPr lang="en-NL" sz="2400" b="1" dirty="0"/>
          </a:p>
        </p:txBody>
      </p:sp>
      <p:sp>
        <p:nvSpPr>
          <p:cNvPr id="7" name="TextBox 6">
            <a:extLst>
              <a:ext uri="{FF2B5EF4-FFF2-40B4-BE49-F238E27FC236}">
                <a16:creationId xmlns:a16="http://schemas.microsoft.com/office/drawing/2014/main" id="{A48BA8F9-716F-A875-469E-731F945886BF}"/>
              </a:ext>
            </a:extLst>
          </p:cNvPr>
          <p:cNvSpPr txBox="1"/>
          <p:nvPr/>
        </p:nvSpPr>
        <p:spPr>
          <a:xfrm>
            <a:off x="6513765" y="4275871"/>
            <a:ext cx="4411133" cy="461665"/>
          </a:xfrm>
          <a:prstGeom prst="rect">
            <a:avLst/>
          </a:prstGeom>
          <a:noFill/>
        </p:spPr>
        <p:txBody>
          <a:bodyPr wrap="square" rtlCol="0">
            <a:spAutoFit/>
          </a:bodyPr>
          <a:lstStyle/>
          <a:p>
            <a:r>
              <a:rPr lang="en-GB" sz="2400" dirty="0"/>
              <a:t>Size = 0.9 + 0.75 x Weight</a:t>
            </a:r>
            <a:endParaRPr lang="en-NL" sz="2400" b="1" dirty="0"/>
          </a:p>
        </p:txBody>
      </p:sp>
      <p:grpSp>
        <p:nvGrpSpPr>
          <p:cNvPr id="8" name="Group 7">
            <a:extLst>
              <a:ext uri="{FF2B5EF4-FFF2-40B4-BE49-F238E27FC236}">
                <a16:creationId xmlns:a16="http://schemas.microsoft.com/office/drawing/2014/main" id="{D20199A3-4FAB-5F5C-D9FC-D1355F1A8986}"/>
              </a:ext>
            </a:extLst>
          </p:cNvPr>
          <p:cNvGrpSpPr/>
          <p:nvPr/>
        </p:nvGrpSpPr>
        <p:grpSpPr>
          <a:xfrm>
            <a:off x="6479385" y="4675907"/>
            <a:ext cx="1550351" cy="758686"/>
            <a:chOff x="4672502" y="3143250"/>
            <a:chExt cx="1162763" cy="569015"/>
          </a:xfrm>
        </p:grpSpPr>
        <p:sp>
          <p:nvSpPr>
            <p:cNvPr id="9" name="TextBox 8">
              <a:extLst>
                <a:ext uri="{FF2B5EF4-FFF2-40B4-BE49-F238E27FC236}">
                  <a16:creationId xmlns:a16="http://schemas.microsoft.com/office/drawing/2014/main" id="{84F62D65-2F8B-344A-2D88-971A9364F2EF}"/>
                </a:ext>
              </a:extLst>
            </p:cNvPr>
            <p:cNvSpPr txBox="1"/>
            <p:nvPr/>
          </p:nvSpPr>
          <p:spPr>
            <a:xfrm>
              <a:off x="4672502" y="3366016"/>
              <a:ext cx="1162763" cy="346249"/>
            </a:xfrm>
            <a:prstGeom prst="rect">
              <a:avLst/>
            </a:prstGeom>
            <a:noFill/>
          </p:spPr>
          <p:txBody>
            <a:bodyPr wrap="square" rtlCol="0">
              <a:spAutoFit/>
            </a:bodyPr>
            <a:lstStyle/>
            <a:p>
              <a:r>
                <a:rPr lang="en-GB" sz="2400" dirty="0"/>
                <a:t>Intercept</a:t>
              </a:r>
              <a:endParaRPr lang="en-NL" sz="2400" dirty="0"/>
            </a:p>
          </p:txBody>
        </p:sp>
        <p:cxnSp>
          <p:nvCxnSpPr>
            <p:cNvPr id="10" name="Straight Arrow Connector 9">
              <a:extLst>
                <a:ext uri="{FF2B5EF4-FFF2-40B4-BE49-F238E27FC236}">
                  <a16:creationId xmlns:a16="http://schemas.microsoft.com/office/drawing/2014/main" id="{A7FA993F-B80B-11D7-EFE2-3B3F9BDA717A}"/>
                </a:ext>
              </a:extLst>
            </p:cNvPr>
            <p:cNvCxnSpPr>
              <a:stCxn id="9" idx="0"/>
            </p:cNvCxnSpPr>
            <p:nvPr/>
          </p:nvCxnSpPr>
          <p:spPr>
            <a:xfrm flipV="1">
              <a:off x="5253884" y="3143250"/>
              <a:ext cx="207116" cy="2227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B74B8601-90F9-E3AC-9A8A-6385BA647CB0}"/>
              </a:ext>
            </a:extLst>
          </p:cNvPr>
          <p:cNvGrpSpPr/>
          <p:nvPr/>
        </p:nvGrpSpPr>
        <p:grpSpPr>
          <a:xfrm>
            <a:off x="8225400" y="4675909"/>
            <a:ext cx="1550351" cy="770459"/>
            <a:chOff x="5982013" y="3143250"/>
            <a:chExt cx="1162763" cy="577844"/>
          </a:xfrm>
        </p:grpSpPr>
        <p:sp>
          <p:nvSpPr>
            <p:cNvPr id="12" name="TextBox 11">
              <a:extLst>
                <a:ext uri="{FF2B5EF4-FFF2-40B4-BE49-F238E27FC236}">
                  <a16:creationId xmlns:a16="http://schemas.microsoft.com/office/drawing/2014/main" id="{DA915A02-7D73-D4E7-4912-FEA027614DBD}"/>
                </a:ext>
              </a:extLst>
            </p:cNvPr>
            <p:cNvSpPr txBox="1"/>
            <p:nvPr/>
          </p:nvSpPr>
          <p:spPr>
            <a:xfrm>
              <a:off x="5982013" y="3374845"/>
              <a:ext cx="1162763" cy="346249"/>
            </a:xfrm>
            <a:prstGeom prst="rect">
              <a:avLst/>
            </a:prstGeom>
            <a:noFill/>
          </p:spPr>
          <p:txBody>
            <a:bodyPr wrap="square" rtlCol="0">
              <a:spAutoFit/>
            </a:bodyPr>
            <a:lstStyle/>
            <a:p>
              <a:r>
                <a:rPr lang="en-GB" sz="2400" dirty="0"/>
                <a:t>Slope</a:t>
              </a:r>
              <a:endParaRPr lang="en-NL" sz="2400" dirty="0"/>
            </a:p>
          </p:txBody>
        </p:sp>
        <p:cxnSp>
          <p:nvCxnSpPr>
            <p:cNvPr id="13" name="Straight Arrow Connector 12">
              <a:extLst>
                <a:ext uri="{FF2B5EF4-FFF2-40B4-BE49-F238E27FC236}">
                  <a16:creationId xmlns:a16="http://schemas.microsoft.com/office/drawing/2014/main" id="{5789A878-92E3-A527-6927-B73E6475F572}"/>
                </a:ext>
              </a:extLst>
            </p:cNvPr>
            <p:cNvCxnSpPr>
              <a:cxnSpLocks/>
            </p:cNvCxnSpPr>
            <p:nvPr/>
          </p:nvCxnSpPr>
          <p:spPr>
            <a:xfrm flipH="1" flipV="1">
              <a:off x="6115050" y="3143250"/>
              <a:ext cx="167855" cy="2920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23775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184B1-53BC-3BA8-C54A-766B31DFF5D4}"/>
              </a:ext>
            </a:extLst>
          </p:cNvPr>
          <p:cNvSpPr>
            <a:spLocks noGrp="1"/>
          </p:cNvSpPr>
          <p:nvPr>
            <p:ph type="title"/>
          </p:nvPr>
        </p:nvSpPr>
        <p:spPr/>
        <p:txBody>
          <a:bodyPr/>
          <a:lstStyle/>
          <a:p>
            <a:r>
              <a:rPr lang="en-US" dirty="0"/>
              <a:t>Regression models</a:t>
            </a:r>
            <a:endParaRPr lang="en-NL" dirty="0"/>
          </a:p>
        </p:txBody>
      </p:sp>
      <p:pic>
        <p:nvPicPr>
          <p:cNvPr id="4" name="Picture 3">
            <a:extLst>
              <a:ext uri="{FF2B5EF4-FFF2-40B4-BE49-F238E27FC236}">
                <a16:creationId xmlns:a16="http://schemas.microsoft.com/office/drawing/2014/main" id="{3EF150F1-9FD9-C237-FD39-EB0B37B98BF4}"/>
              </a:ext>
            </a:extLst>
          </p:cNvPr>
          <p:cNvPicPr>
            <a:picLocks noChangeAspect="1"/>
          </p:cNvPicPr>
          <p:nvPr/>
        </p:nvPicPr>
        <p:blipFill rotWithShape="1">
          <a:blip r:embed="rId2"/>
          <a:srcRect t="3707"/>
          <a:stretch/>
        </p:blipFill>
        <p:spPr>
          <a:xfrm>
            <a:off x="253998" y="2727527"/>
            <a:ext cx="5161804" cy="3819792"/>
          </a:xfrm>
          <a:prstGeom prst="rect">
            <a:avLst/>
          </a:prstGeom>
        </p:spPr>
      </p:pic>
      <p:sp>
        <p:nvSpPr>
          <p:cNvPr id="5" name="TextBox 4">
            <a:extLst>
              <a:ext uri="{FF2B5EF4-FFF2-40B4-BE49-F238E27FC236}">
                <a16:creationId xmlns:a16="http://schemas.microsoft.com/office/drawing/2014/main" id="{68A4FC1B-4379-F194-D54C-337AE447D15A}"/>
              </a:ext>
            </a:extLst>
          </p:cNvPr>
          <p:cNvSpPr txBox="1"/>
          <p:nvPr/>
        </p:nvSpPr>
        <p:spPr>
          <a:xfrm>
            <a:off x="6657762" y="2332184"/>
            <a:ext cx="4944489" cy="400110"/>
          </a:xfrm>
          <a:prstGeom prst="rect">
            <a:avLst/>
          </a:prstGeom>
          <a:noFill/>
        </p:spPr>
        <p:txBody>
          <a:bodyPr wrap="square" rtlCol="0">
            <a:spAutoFit/>
          </a:bodyPr>
          <a:lstStyle/>
          <a:p>
            <a:r>
              <a:rPr lang="en-GB" sz="2000" dirty="0"/>
              <a:t>Problem: small sample size</a:t>
            </a:r>
            <a:endParaRPr lang="en-NL" sz="2000" dirty="0"/>
          </a:p>
        </p:txBody>
      </p:sp>
      <p:pic>
        <p:nvPicPr>
          <p:cNvPr id="6" name="Picture 5">
            <a:extLst>
              <a:ext uri="{FF2B5EF4-FFF2-40B4-BE49-F238E27FC236}">
                <a16:creationId xmlns:a16="http://schemas.microsoft.com/office/drawing/2014/main" id="{F132CDFD-9E8B-4F92-2150-E6C6538B17FC}"/>
              </a:ext>
            </a:extLst>
          </p:cNvPr>
          <p:cNvPicPr>
            <a:picLocks noChangeAspect="1"/>
          </p:cNvPicPr>
          <p:nvPr/>
        </p:nvPicPr>
        <p:blipFill rotWithShape="1">
          <a:blip r:embed="rId3">
            <a:alphaModFix/>
          </a:blip>
          <a:srcRect l="8772"/>
          <a:stretch/>
        </p:blipFill>
        <p:spPr>
          <a:xfrm>
            <a:off x="313267" y="2648250"/>
            <a:ext cx="4789891" cy="3899069"/>
          </a:xfrm>
          <a:prstGeom prst="rect">
            <a:avLst/>
          </a:prstGeom>
        </p:spPr>
      </p:pic>
      <p:sp>
        <p:nvSpPr>
          <p:cNvPr id="7" name="TextBox 6">
            <a:extLst>
              <a:ext uri="{FF2B5EF4-FFF2-40B4-BE49-F238E27FC236}">
                <a16:creationId xmlns:a16="http://schemas.microsoft.com/office/drawing/2014/main" id="{C7FDA11E-07EA-E5C4-31C7-3A205EB181C4}"/>
              </a:ext>
            </a:extLst>
          </p:cNvPr>
          <p:cNvSpPr txBox="1"/>
          <p:nvPr/>
        </p:nvSpPr>
        <p:spPr>
          <a:xfrm>
            <a:off x="6634571" y="2901575"/>
            <a:ext cx="5269659" cy="1323439"/>
          </a:xfrm>
          <a:prstGeom prst="rect">
            <a:avLst/>
          </a:prstGeom>
          <a:noFill/>
        </p:spPr>
        <p:txBody>
          <a:bodyPr wrap="square" rtlCol="0">
            <a:spAutoFit/>
          </a:bodyPr>
          <a:lstStyle/>
          <a:p>
            <a:r>
              <a:rPr lang="en-GB" sz="2000" dirty="0">
                <a:solidFill>
                  <a:srgbClr val="FF0000"/>
                </a:solidFill>
              </a:rPr>
              <a:t>New line</a:t>
            </a:r>
            <a:r>
              <a:rPr lang="en-GB" sz="2000" dirty="0"/>
              <a:t>:</a:t>
            </a:r>
          </a:p>
          <a:p>
            <a:r>
              <a:rPr lang="en-GB" sz="2000" dirty="0"/>
              <a:t>Sum of least squared residuals = 0</a:t>
            </a:r>
          </a:p>
          <a:p>
            <a:endParaRPr lang="en-GB" sz="2000" dirty="0"/>
          </a:p>
          <a:p>
            <a:r>
              <a:rPr lang="en-GB" sz="2000" dirty="0"/>
              <a:t>Size = 0.4 + 1.3 Weight</a:t>
            </a:r>
            <a:endParaRPr lang="en-NL" sz="2000" dirty="0"/>
          </a:p>
        </p:txBody>
      </p:sp>
      <p:pic>
        <p:nvPicPr>
          <p:cNvPr id="8" name="Picture 7">
            <a:extLst>
              <a:ext uri="{FF2B5EF4-FFF2-40B4-BE49-F238E27FC236}">
                <a16:creationId xmlns:a16="http://schemas.microsoft.com/office/drawing/2014/main" id="{FB013CF6-D891-776F-95BB-D75F0C2EDF8C}"/>
              </a:ext>
            </a:extLst>
          </p:cNvPr>
          <p:cNvPicPr>
            <a:picLocks noChangeAspect="1"/>
          </p:cNvPicPr>
          <p:nvPr/>
        </p:nvPicPr>
        <p:blipFill>
          <a:blip r:embed="rId4">
            <a:alphaModFix/>
          </a:blip>
          <a:stretch>
            <a:fillRect/>
          </a:stretch>
        </p:blipFill>
        <p:spPr>
          <a:xfrm>
            <a:off x="177687" y="2446662"/>
            <a:ext cx="6299204" cy="4100657"/>
          </a:xfrm>
          <a:prstGeom prst="rect">
            <a:avLst/>
          </a:prstGeom>
        </p:spPr>
      </p:pic>
      <p:sp>
        <p:nvSpPr>
          <p:cNvPr id="9" name="TextBox 8">
            <a:extLst>
              <a:ext uri="{FF2B5EF4-FFF2-40B4-BE49-F238E27FC236}">
                <a16:creationId xmlns:a16="http://schemas.microsoft.com/office/drawing/2014/main" id="{C540B3F9-C313-66B7-1A48-CCE89769E0AB}"/>
              </a:ext>
            </a:extLst>
          </p:cNvPr>
          <p:cNvSpPr txBox="1"/>
          <p:nvPr/>
        </p:nvSpPr>
        <p:spPr>
          <a:xfrm>
            <a:off x="6657762" y="4379229"/>
            <a:ext cx="5579529" cy="2246769"/>
          </a:xfrm>
          <a:prstGeom prst="rect">
            <a:avLst/>
          </a:prstGeom>
          <a:noFill/>
        </p:spPr>
        <p:txBody>
          <a:bodyPr wrap="square" rtlCol="0">
            <a:spAutoFit/>
          </a:bodyPr>
          <a:lstStyle/>
          <a:p>
            <a:r>
              <a:rPr lang="en-GB" sz="2000" dirty="0">
                <a:solidFill>
                  <a:srgbClr val="FF0000"/>
                </a:solidFill>
              </a:rPr>
              <a:t>Red dots = training data</a:t>
            </a:r>
            <a:endParaRPr lang="en-GB" sz="2000" dirty="0"/>
          </a:p>
          <a:p>
            <a:r>
              <a:rPr lang="en-GB" sz="2000" dirty="0"/>
              <a:t>Sum of least squared residuals = 0</a:t>
            </a:r>
          </a:p>
          <a:p>
            <a:endParaRPr lang="en-GB" sz="2000" dirty="0"/>
          </a:p>
          <a:p>
            <a:r>
              <a:rPr lang="en-GB" sz="2000" dirty="0">
                <a:solidFill>
                  <a:srgbClr val="00B050"/>
                </a:solidFill>
              </a:rPr>
              <a:t>Green dots = testing data</a:t>
            </a:r>
          </a:p>
          <a:p>
            <a:r>
              <a:rPr lang="en-GB" sz="2000" dirty="0"/>
              <a:t>Sum of least squared residuals = large</a:t>
            </a:r>
          </a:p>
          <a:p>
            <a:r>
              <a:rPr lang="en-GB" sz="2000" b="1" dirty="0">
                <a:sym typeface="Wingdings" panose="05000000000000000000" pitchFamily="2" charset="2"/>
              </a:rPr>
              <a:t> </a:t>
            </a:r>
            <a:r>
              <a:rPr lang="en-GB" sz="2000" b="1" dirty="0">
                <a:solidFill>
                  <a:srgbClr val="FF0000"/>
                </a:solidFill>
                <a:sym typeface="Wingdings" panose="05000000000000000000" pitchFamily="2" charset="2"/>
              </a:rPr>
              <a:t>New line</a:t>
            </a:r>
            <a:r>
              <a:rPr lang="en-GB" sz="2000" b="1" dirty="0">
                <a:sym typeface="Wingdings" panose="05000000000000000000" pitchFamily="2" charset="2"/>
              </a:rPr>
              <a:t> is overfit to the testing data</a:t>
            </a:r>
            <a:endParaRPr lang="en-GB" sz="2000" b="1" dirty="0"/>
          </a:p>
          <a:p>
            <a:endParaRPr lang="en-NL" sz="2000" dirty="0"/>
          </a:p>
        </p:txBody>
      </p:sp>
    </p:spTree>
    <p:extLst>
      <p:ext uri="{BB962C8B-B14F-4D97-AF65-F5344CB8AC3E}">
        <p14:creationId xmlns:p14="http://schemas.microsoft.com/office/powerpoint/2010/main" val="116593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7B905-48D9-0FE8-8624-709E70EBCEBE}"/>
              </a:ext>
            </a:extLst>
          </p:cNvPr>
          <p:cNvSpPr>
            <a:spLocks noGrp="1"/>
          </p:cNvSpPr>
          <p:nvPr>
            <p:ph type="title"/>
          </p:nvPr>
        </p:nvSpPr>
        <p:spPr/>
        <p:txBody>
          <a:bodyPr/>
          <a:lstStyle/>
          <a:p>
            <a:r>
              <a:rPr lang="en-US" dirty="0"/>
              <a:t>Bias – Variance Trade-off</a:t>
            </a:r>
            <a:endParaRPr lang="en-NL" dirty="0"/>
          </a:p>
        </p:txBody>
      </p:sp>
      <p:sp>
        <p:nvSpPr>
          <p:cNvPr id="3" name="Content Placeholder 6">
            <a:extLst>
              <a:ext uri="{FF2B5EF4-FFF2-40B4-BE49-F238E27FC236}">
                <a16:creationId xmlns:a16="http://schemas.microsoft.com/office/drawing/2014/main" id="{8C059DFA-424B-B571-D237-A3D54F3C610F}"/>
              </a:ext>
            </a:extLst>
          </p:cNvPr>
          <p:cNvSpPr txBox="1">
            <a:spLocks/>
          </p:cNvSpPr>
          <p:nvPr/>
        </p:nvSpPr>
        <p:spPr>
          <a:xfrm>
            <a:off x="1068163" y="1379971"/>
            <a:ext cx="10515600" cy="4351339"/>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en-US" dirty="0"/>
          </a:p>
        </p:txBody>
      </p:sp>
      <p:pic>
        <p:nvPicPr>
          <p:cNvPr id="4" name="Picture 3">
            <a:extLst>
              <a:ext uri="{FF2B5EF4-FFF2-40B4-BE49-F238E27FC236}">
                <a16:creationId xmlns:a16="http://schemas.microsoft.com/office/drawing/2014/main" id="{6740E755-4C1B-12F7-2487-B62DA8581E1F}"/>
              </a:ext>
            </a:extLst>
          </p:cNvPr>
          <p:cNvPicPr>
            <a:picLocks noChangeAspect="1"/>
          </p:cNvPicPr>
          <p:nvPr/>
        </p:nvPicPr>
        <p:blipFill rotWithShape="1">
          <a:blip r:embed="rId2"/>
          <a:srcRect t="10299" b="5213"/>
          <a:stretch/>
        </p:blipFill>
        <p:spPr>
          <a:xfrm>
            <a:off x="5149575" y="2441785"/>
            <a:ext cx="6506211" cy="3692932"/>
          </a:xfrm>
          <a:prstGeom prst="rect">
            <a:avLst/>
          </a:prstGeom>
        </p:spPr>
      </p:pic>
      <p:sp>
        <p:nvSpPr>
          <p:cNvPr id="5" name="Rectangle 4">
            <a:extLst>
              <a:ext uri="{FF2B5EF4-FFF2-40B4-BE49-F238E27FC236}">
                <a16:creationId xmlns:a16="http://schemas.microsoft.com/office/drawing/2014/main" id="{3DFC019F-9095-3520-2892-64D091294D9A}"/>
              </a:ext>
            </a:extLst>
          </p:cNvPr>
          <p:cNvSpPr/>
          <p:nvPr/>
        </p:nvSpPr>
        <p:spPr>
          <a:xfrm>
            <a:off x="608237" y="2650578"/>
            <a:ext cx="4313133" cy="2718180"/>
          </a:xfrm>
          <a:prstGeom prst="rect">
            <a:avLst/>
          </a:prstGeom>
        </p:spPr>
        <p:txBody>
          <a:bodyPr wrap="square">
            <a:spAutoFit/>
          </a:bodyPr>
          <a:lstStyle/>
          <a:p>
            <a:pPr marL="380990" indent="-380990">
              <a:buFont typeface="Arial" panose="020B0604020202020204" pitchFamily="34" charset="0"/>
              <a:buChar char="•"/>
            </a:pPr>
            <a:r>
              <a:rPr lang="en-US" sz="2133" dirty="0"/>
              <a:t>Bias is reduced and variance is increased in relation to model complexity. </a:t>
            </a:r>
          </a:p>
          <a:p>
            <a:pPr marL="380990" indent="-380990">
              <a:buFont typeface="Arial" panose="020B0604020202020204" pitchFamily="34" charset="0"/>
              <a:buChar char="•"/>
            </a:pPr>
            <a:r>
              <a:rPr lang="en-US" sz="2133" dirty="0"/>
              <a:t>As more and more parameters are added to a model, the complexity of the model rises and variance becomes our primary concern while bias steadily falls.</a:t>
            </a:r>
          </a:p>
        </p:txBody>
      </p:sp>
      <p:sp>
        <p:nvSpPr>
          <p:cNvPr id="6" name="Rounded Rectangle 11">
            <a:extLst>
              <a:ext uri="{FF2B5EF4-FFF2-40B4-BE49-F238E27FC236}">
                <a16:creationId xmlns:a16="http://schemas.microsoft.com/office/drawing/2014/main" id="{E84B4012-1F61-BC2B-03F0-D51FE0DBD03D}"/>
              </a:ext>
            </a:extLst>
          </p:cNvPr>
          <p:cNvSpPr/>
          <p:nvPr/>
        </p:nvSpPr>
        <p:spPr>
          <a:xfrm>
            <a:off x="9615293" y="2824752"/>
            <a:ext cx="1329636" cy="374379"/>
          </a:xfrm>
          <a:prstGeom prst="roundRect">
            <a:avLst>
              <a:gd name="adj" fmla="val 0"/>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5F1CCB7F-A923-64E2-660E-EAE07E766CC8}"/>
              </a:ext>
            </a:extLst>
          </p:cNvPr>
          <p:cNvSpPr txBox="1"/>
          <p:nvPr/>
        </p:nvSpPr>
        <p:spPr>
          <a:xfrm>
            <a:off x="9688277" y="2894739"/>
            <a:ext cx="771878" cy="276999"/>
          </a:xfrm>
          <a:prstGeom prst="rect">
            <a:avLst/>
          </a:prstGeom>
          <a:noFill/>
        </p:spPr>
        <p:txBody>
          <a:bodyPr wrap="none" rtlCol="0">
            <a:spAutoFit/>
          </a:bodyPr>
          <a:lstStyle/>
          <a:p>
            <a:r>
              <a:rPr lang="en-GB" sz="1200" dirty="0"/>
              <a:t>t</a:t>
            </a:r>
            <a:r>
              <a:rPr lang="en-NL" sz="1200" dirty="0"/>
              <a:t>est error</a:t>
            </a:r>
          </a:p>
        </p:txBody>
      </p:sp>
    </p:spTree>
    <p:extLst>
      <p:ext uri="{BB962C8B-B14F-4D97-AF65-F5344CB8AC3E}">
        <p14:creationId xmlns:p14="http://schemas.microsoft.com/office/powerpoint/2010/main" val="3966666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44E76-B20F-C7E6-0994-7312C8A1CB3F}"/>
              </a:ext>
            </a:extLst>
          </p:cNvPr>
          <p:cNvSpPr>
            <a:spLocks noGrp="1"/>
          </p:cNvSpPr>
          <p:nvPr>
            <p:ph type="title"/>
          </p:nvPr>
        </p:nvSpPr>
        <p:spPr/>
        <p:txBody>
          <a:bodyPr/>
          <a:lstStyle/>
          <a:p>
            <a:r>
              <a:rPr lang="en-US" dirty="0"/>
              <a:t>Bias – Variance Trade-off</a:t>
            </a:r>
            <a:endParaRPr lang="en-NL" dirty="0"/>
          </a:p>
        </p:txBody>
      </p:sp>
      <p:pic>
        <p:nvPicPr>
          <p:cNvPr id="3" name="Picture 2">
            <a:extLst>
              <a:ext uri="{FF2B5EF4-FFF2-40B4-BE49-F238E27FC236}">
                <a16:creationId xmlns:a16="http://schemas.microsoft.com/office/drawing/2014/main" id="{913C2DEB-7802-5776-1229-B9E2D49B24C0}"/>
              </a:ext>
            </a:extLst>
          </p:cNvPr>
          <p:cNvPicPr>
            <a:picLocks noChangeAspect="1"/>
          </p:cNvPicPr>
          <p:nvPr/>
        </p:nvPicPr>
        <p:blipFill>
          <a:blip r:embed="rId2"/>
          <a:stretch>
            <a:fillRect/>
          </a:stretch>
        </p:blipFill>
        <p:spPr>
          <a:xfrm>
            <a:off x="2431669" y="3043989"/>
            <a:ext cx="6821313" cy="3722132"/>
          </a:xfrm>
          <a:prstGeom prst="rect">
            <a:avLst/>
          </a:prstGeom>
        </p:spPr>
      </p:pic>
      <p:sp>
        <p:nvSpPr>
          <p:cNvPr id="4" name="Rechthoek 2">
            <a:extLst>
              <a:ext uri="{FF2B5EF4-FFF2-40B4-BE49-F238E27FC236}">
                <a16:creationId xmlns:a16="http://schemas.microsoft.com/office/drawing/2014/main" id="{B6EC082D-AD43-9C5F-665B-92798BA89B4E}"/>
              </a:ext>
            </a:extLst>
          </p:cNvPr>
          <p:cNvSpPr/>
          <p:nvPr/>
        </p:nvSpPr>
        <p:spPr>
          <a:xfrm>
            <a:off x="2891826" y="2951114"/>
            <a:ext cx="1596662" cy="308390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p>
        </p:txBody>
      </p:sp>
      <p:sp>
        <p:nvSpPr>
          <p:cNvPr id="5" name="Rechthoek 10">
            <a:extLst>
              <a:ext uri="{FF2B5EF4-FFF2-40B4-BE49-F238E27FC236}">
                <a16:creationId xmlns:a16="http://schemas.microsoft.com/office/drawing/2014/main" id="{3C53130A-BD0C-9B1E-8E1C-241A95951E50}"/>
              </a:ext>
            </a:extLst>
          </p:cNvPr>
          <p:cNvSpPr/>
          <p:nvPr/>
        </p:nvSpPr>
        <p:spPr>
          <a:xfrm>
            <a:off x="5835438" y="2951114"/>
            <a:ext cx="1827758" cy="308390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6" name="Tekstvak 4">
            <a:extLst>
              <a:ext uri="{FF2B5EF4-FFF2-40B4-BE49-F238E27FC236}">
                <a16:creationId xmlns:a16="http://schemas.microsoft.com/office/drawing/2014/main" id="{2960DE87-2535-2A5F-50FE-66A0C30AF87E}"/>
              </a:ext>
            </a:extLst>
          </p:cNvPr>
          <p:cNvSpPr txBox="1"/>
          <p:nvPr/>
        </p:nvSpPr>
        <p:spPr>
          <a:xfrm>
            <a:off x="3209033" y="2201298"/>
            <a:ext cx="938499" cy="666977"/>
          </a:xfrm>
          <a:prstGeom prst="rect">
            <a:avLst/>
          </a:prstGeom>
          <a:noFill/>
        </p:spPr>
        <p:txBody>
          <a:bodyPr wrap="square" rtlCol="0">
            <a:spAutoFit/>
          </a:bodyPr>
          <a:lstStyle/>
          <a:p>
            <a:r>
              <a:rPr lang="nl-NL" sz="1867" dirty="0"/>
              <a:t>High bias</a:t>
            </a:r>
          </a:p>
        </p:txBody>
      </p:sp>
      <p:sp>
        <p:nvSpPr>
          <p:cNvPr id="7" name="Tekstvak 12">
            <a:extLst>
              <a:ext uri="{FF2B5EF4-FFF2-40B4-BE49-F238E27FC236}">
                <a16:creationId xmlns:a16="http://schemas.microsoft.com/office/drawing/2014/main" id="{CB007A33-9E20-5E04-39C3-AB86F6345516}"/>
              </a:ext>
            </a:extLst>
          </p:cNvPr>
          <p:cNvSpPr txBox="1"/>
          <p:nvPr/>
        </p:nvSpPr>
        <p:spPr>
          <a:xfrm>
            <a:off x="6191178" y="2192442"/>
            <a:ext cx="1315758" cy="666977"/>
          </a:xfrm>
          <a:prstGeom prst="rect">
            <a:avLst/>
          </a:prstGeom>
          <a:noFill/>
        </p:spPr>
        <p:txBody>
          <a:bodyPr wrap="square" rtlCol="0">
            <a:spAutoFit/>
          </a:bodyPr>
          <a:lstStyle/>
          <a:p>
            <a:r>
              <a:rPr lang="nl-NL" sz="1867" dirty="0"/>
              <a:t>High </a:t>
            </a:r>
            <a:r>
              <a:rPr lang="nl-NL" sz="1867" dirty="0" err="1"/>
              <a:t>variance</a:t>
            </a:r>
            <a:endParaRPr lang="nl-NL" sz="1867" dirty="0"/>
          </a:p>
        </p:txBody>
      </p:sp>
      <p:sp>
        <p:nvSpPr>
          <p:cNvPr id="8" name="Tekstvak 5">
            <a:extLst>
              <a:ext uri="{FF2B5EF4-FFF2-40B4-BE49-F238E27FC236}">
                <a16:creationId xmlns:a16="http://schemas.microsoft.com/office/drawing/2014/main" id="{10F82AB8-E403-8B93-5F87-8BD4DDF82CC2}"/>
              </a:ext>
            </a:extLst>
          </p:cNvPr>
          <p:cNvSpPr txBox="1"/>
          <p:nvPr/>
        </p:nvSpPr>
        <p:spPr>
          <a:xfrm rot="16200000">
            <a:off x="1513984" y="4325539"/>
            <a:ext cx="1268150" cy="461665"/>
          </a:xfrm>
          <a:prstGeom prst="rect">
            <a:avLst/>
          </a:prstGeom>
          <a:noFill/>
        </p:spPr>
        <p:txBody>
          <a:bodyPr wrap="square" rtlCol="0">
            <a:spAutoFit/>
          </a:bodyPr>
          <a:lstStyle/>
          <a:p>
            <a:r>
              <a:rPr lang="nl-NL" sz="2400" dirty="0"/>
              <a:t>Error</a:t>
            </a:r>
          </a:p>
        </p:txBody>
      </p:sp>
      <p:sp>
        <p:nvSpPr>
          <p:cNvPr id="9" name="Tekstvak 6">
            <a:extLst>
              <a:ext uri="{FF2B5EF4-FFF2-40B4-BE49-F238E27FC236}">
                <a16:creationId xmlns:a16="http://schemas.microsoft.com/office/drawing/2014/main" id="{DCF63EBE-4644-73FA-5DEE-F8F694BB154E}"/>
              </a:ext>
            </a:extLst>
          </p:cNvPr>
          <p:cNvSpPr txBox="1"/>
          <p:nvPr/>
        </p:nvSpPr>
        <p:spPr>
          <a:xfrm>
            <a:off x="8227402" y="5003493"/>
            <a:ext cx="3625801" cy="461665"/>
          </a:xfrm>
          <a:prstGeom prst="rect">
            <a:avLst/>
          </a:prstGeom>
          <a:noFill/>
        </p:spPr>
        <p:txBody>
          <a:bodyPr wrap="none" rtlCol="0">
            <a:spAutoFit/>
          </a:bodyPr>
          <a:lstStyle/>
          <a:p>
            <a:r>
              <a:rPr lang="nl-NL" sz="2400" dirty="0"/>
              <a:t>Total error = bias + </a:t>
            </a:r>
            <a:r>
              <a:rPr lang="nl-NL" sz="2400" dirty="0" err="1"/>
              <a:t>variance</a:t>
            </a:r>
            <a:endParaRPr lang="nl-NL" sz="2400" dirty="0"/>
          </a:p>
        </p:txBody>
      </p:sp>
    </p:spTree>
    <p:extLst>
      <p:ext uri="{BB962C8B-B14F-4D97-AF65-F5344CB8AC3E}">
        <p14:creationId xmlns:p14="http://schemas.microsoft.com/office/powerpoint/2010/main" val="14005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6951-6659-3179-6032-C005705DBF30}"/>
              </a:ext>
            </a:extLst>
          </p:cNvPr>
          <p:cNvSpPr>
            <a:spLocks noGrp="1"/>
          </p:cNvSpPr>
          <p:nvPr>
            <p:ph type="title"/>
          </p:nvPr>
        </p:nvSpPr>
        <p:spPr/>
        <p:txBody>
          <a:bodyPr/>
          <a:lstStyle/>
          <a:p>
            <a:r>
              <a:rPr lang="en-US" dirty="0"/>
              <a:t>Model Performance</a:t>
            </a:r>
            <a:endParaRPr lang="en-NL" dirty="0"/>
          </a:p>
        </p:txBody>
      </p:sp>
      <p:sp>
        <p:nvSpPr>
          <p:cNvPr id="3" name="Content Placeholder 2">
            <a:extLst>
              <a:ext uri="{FF2B5EF4-FFF2-40B4-BE49-F238E27FC236}">
                <a16:creationId xmlns:a16="http://schemas.microsoft.com/office/drawing/2014/main" id="{2012F977-0481-152C-AD69-10A4AE7A60E7}"/>
              </a:ext>
            </a:extLst>
          </p:cNvPr>
          <p:cNvSpPr>
            <a:spLocks noGrp="1"/>
          </p:cNvSpPr>
          <p:nvPr>
            <p:ph idx="1"/>
          </p:nvPr>
        </p:nvSpPr>
        <p:spPr/>
        <p:txBody>
          <a:bodyPr/>
          <a:lstStyle/>
          <a:p>
            <a:r>
              <a:rPr lang="en-US" dirty="0"/>
              <a:t>Evaluate performance of predictive models by assessing how good your model fits the data.</a:t>
            </a:r>
          </a:p>
          <a:p>
            <a:r>
              <a:rPr lang="en-US" dirty="0"/>
              <a:t>Use metrics that correctly measure how accurate the model is predicting our problem. </a:t>
            </a:r>
          </a:p>
          <a:p>
            <a:r>
              <a:rPr lang="en-US" dirty="0"/>
              <a:t>We want our model to have the same predictive ability across many different data sets: Results need to be generalizable, comparable, measurable and reproducible.</a:t>
            </a:r>
          </a:p>
          <a:p>
            <a:endParaRPr lang="en-NL" dirty="0"/>
          </a:p>
        </p:txBody>
      </p:sp>
    </p:spTree>
    <p:extLst>
      <p:ext uri="{BB962C8B-B14F-4D97-AF65-F5344CB8AC3E}">
        <p14:creationId xmlns:p14="http://schemas.microsoft.com/office/powerpoint/2010/main" val="2746772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4B89F-2A32-C4B8-CA7A-3A796E97EF2E}"/>
              </a:ext>
            </a:extLst>
          </p:cNvPr>
          <p:cNvSpPr>
            <a:spLocks noGrp="1"/>
          </p:cNvSpPr>
          <p:nvPr>
            <p:ph type="title"/>
          </p:nvPr>
        </p:nvSpPr>
        <p:spPr/>
        <p:txBody>
          <a:bodyPr/>
          <a:lstStyle/>
          <a:p>
            <a:r>
              <a:rPr lang="en-US" dirty="0"/>
              <a:t>Model Performance</a:t>
            </a:r>
            <a:endParaRPr lang="en-NL" dirty="0"/>
          </a:p>
        </p:txBody>
      </p:sp>
      <p:sp>
        <p:nvSpPr>
          <p:cNvPr id="4" name="TextBox 3">
            <a:extLst>
              <a:ext uri="{FF2B5EF4-FFF2-40B4-BE49-F238E27FC236}">
                <a16:creationId xmlns:a16="http://schemas.microsoft.com/office/drawing/2014/main" id="{A2A77F5A-26A4-BDBB-20F6-DDA5A8CBF307}"/>
              </a:ext>
            </a:extLst>
          </p:cNvPr>
          <p:cNvSpPr txBox="1"/>
          <p:nvPr/>
        </p:nvSpPr>
        <p:spPr>
          <a:xfrm>
            <a:off x="433137" y="2638044"/>
            <a:ext cx="4999121" cy="3416320"/>
          </a:xfrm>
          <a:prstGeom prst="rect">
            <a:avLst/>
          </a:prstGeom>
          <a:noFill/>
        </p:spPr>
        <p:txBody>
          <a:bodyPr wrap="square" rtlCol="0">
            <a:spAutoFit/>
          </a:bodyPr>
          <a:lstStyle/>
          <a:p>
            <a:r>
              <a:rPr lang="en-US" b="1" dirty="0"/>
              <a:t>True positives (TP)</a:t>
            </a:r>
            <a:r>
              <a:rPr lang="en-US" dirty="0"/>
              <a:t>: Predicted positive and are actually positive.</a:t>
            </a:r>
          </a:p>
          <a:p>
            <a:endParaRPr lang="en-US" dirty="0"/>
          </a:p>
          <a:p>
            <a:r>
              <a:rPr lang="en-US" b="1" dirty="0"/>
              <a:t>False positives (FP)</a:t>
            </a:r>
            <a:r>
              <a:rPr lang="en-US" dirty="0"/>
              <a:t>: Predicted positive and are actually negative.</a:t>
            </a:r>
          </a:p>
          <a:p>
            <a:endParaRPr lang="en-US" dirty="0"/>
          </a:p>
          <a:p>
            <a:r>
              <a:rPr lang="en-US" b="1" dirty="0"/>
              <a:t>True negatives (TN)</a:t>
            </a:r>
            <a:r>
              <a:rPr lang="en-US" dirty="0"/>
              <a:t>: Predicted negative and are actually negative.</a:t>
            </a:r>
          </a:p>
          <a:p>
            <a:endParaRPr lang="en-US" dirty="0"/>
          </a:p>
          <a:p>
            <a:r>
              <a:rPr lang="en-US" b="1" dirty="0"/>
              <a:t>False negatives (FN)</a:t>
            </a:r>
            <a:r>
              <a:rPr lang="en-US" dirty="0"/>
              <a:t>: Predicted negative and are actually positive.</a:t>
            </a:r>
          </a:p>
          <a:p>
            <a:endParaRPr lang="en-US" dirty="0"/>
          </a:p>
        </p:txBody>
      </p:sp>
      <p:pic>
        <p:nvPicPr>
          <p:cNvPr id="5" name="Picture 4">
            <a:extLst>
              <a:ext uri="{FF2B5EF4-FFF2-40B4-BE49-F238E27FC236}">
                <a16:creationId xmlns:a16="http://schemas.microsoft.com/office/drawing/2014/main" id="{4CFB1256-5D95-A0F1-D10C-D740EAB7C03F}"/>
              </a:ext>
            </a:extLst>
          </p:cNvPr>
          <p:cNvPicPr>
            <a:picLocks noChangeAspect="1"/>
          </p:cNvPicPr>
          <p:nvPr/>
        </p:nvPicPr>
        <p:blipFill>
          <a:blip r:embed="rId2"/>
          <a:stretch>
            <a:fillRect/>
          </a:stretch>
        </p:blipFill>
        <p:spPr>
          <a:xfrm>
            <a:off x="5813550" y="2539255"/>
            <a:ext cx="5386075" cy="3224944"/>
          </a:xfrm>
          <a:prstGeom prst="rect">
            <a:avLst/>
          </a:prstGeom>
        </p:spPr>
      </p:pic>
    </p:spTree>
    <p:extLst>
      <p:ext uri="{BB962C8B-B14F-4D97-AF65-F5344CB8AC3E}">
        <p14:creationId xmlns:p14="http://schemas.microsoft.com/office/powerpoint/2010/main" val="3801585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5C8E9-1254-D417-29CF-F38D3E819F23}"/>
              </a:ext>
            </a:extLst>
          </p:cNvPr>
          <p:cNvSpPr>
            <a:spLocks noGrp="1"/>
          </p:cNvSpPr>
          <p:nvPr>
            <p:ph type="title"/>
          </p:nvPr>
        </p:nvSpPr>
        <p:spPr/>
        <p:txBody>
          <a:bodyPr/>
          <a:lstStyle/>
          <a:p>
            <a:r>
              <a:rPr lang="en-US" dirty="0"/>
              <a:t>Accuracy</a:t>
            </a:r>
            <a:endParaRPr lang="en-NL" dirty="0"/>
          </a:p>
        </p:txBody>
      </p:sp>
      <p:sp>
        <p:nvSpPr>
          <p:cNvPr id="4" name="TextBox 3">
            <a:extLst>
              <a:ext uri="{FF2B5EF4-FFF2-40B4-BE49-F238E27FC236}">
                <a16:creationId xmlns:a16="http://schemas.microsoft.com/office/drawing/2014/main" id="{4A7FE19C-4816-FD49-D674-13A7CE6E3C3E}"/>
              </a:ext>
            </a:extLst>
          </p:cNvPr>
          <p:cNvSpPr txBox="1"/>
          <p:nvPr/>
        </p:nvSpPr>
        <p:spPr>
          <a:xfrm>
            <a:off x="1019908" y="2508879"/>
            <a:ext cx="5978769" cy="3785652"/>
          </a:xfrm>
          <a:prstGeom prst="rect">
            <a:avLst/>
          </a:prstGeom>
          <a:noFill/>
        </p:spPr>
        <p:txBody>
          <a:bodyPr wrap="square" rtlCol="0">
            <a:spAutoFit/>
          </a:bodyPr>
          <a:lstStyle/>
          <a:p>
            <a:r>
              <a:rPr lang="en-US" sz="2000" dirty="0"/>
              <a:t>Accuracy is the ratio of number of correct predictions to the total number of input samples.</a:t>
            </a:r>
          </a:p>
          <a:p>
            <a:endParaRPr lang="en-US" sz="2000" dirty="0"/>
          </a:p>
          <a:p>
            <a:r>
              <a:rPr lang="en-US" sz="2000" dirty="0"/>
              <a:t>Accuracy = </a:t>
            </a:r>
            <a:r>
              <a:rPr lang="en-US" sz="2000" u="sng" dirty="0"/>
              <a:t>number of correct predictions</a:t>
            </a:r>
          </a:p>
          <a:p>
            <a:r>
              <a:rPr lang="en-US" sz="2000" dirty="0"/>
              <a:t>		        total number of predictions</a:t>
            </a:r>
          </a:p>
          <a:p>
            <a:endParaRPr lang="en-US" sz="2000" dirty="0"/>
          </a:p>
          <a:p>
            <a:endParaRPr lang="en-US" sz="2000" dirty="0"/>
          </a:p>
          <a:p>
            <a:r>
              <a:rPr lang="en-US" sz="2000" b="1" dirty="0"/>
              <a:t>Accuracy</a:t>
            </a:r>
            <a:r>
              <a:rPr lang="en-US" sz="2000" dirty="0"/>
              <a:t> = </a:t>
            </a:r>
            <a:r>
              <a:rPr lang="en-US" sz="2000" u="sng" dirty="0"/>
              <a:t>          TP + TN		   </a:t>
            </a:r>
          </a:p>
          <a:p>
            <a:r>
              <a:rPr lang="en-US" sz="2000" dirty="0"/>
              <a:t>	                TP + FP + TN + FN</a:t>
            </a:r>
          </a:p>
          <a:p>
            <a:endParaRPr lang="en-US" sz="2000" dirty="0"/>
          </a:p>
          <a:p>
            <a:r>
              <a:rPr lang="en-US" sz="2000" dirty="0"/>
              <a:t>Caution if data sets are unbalanced!</a:t>
            </a:r>
          </a:p>
          <a:p>
            <a:endParaRPr lang="en-US" sz="2000" dirty="0"/>
          </a:p>
        </p:txBody>
      </p:sp>
      <p:pic>
        <p:nvPicPr>
          <p:cNvPr id="5" name="Picture 4">
            <a:extLst>
              <a:ext uri="{FF2B5EF4-FFF2-40B4-BE49-F238E27FC236}">
                <a16:creationId xmlns:a16="http://schemas.microsoft.com/office/drawing/2014/main" id="{AF1B1EC0-0B95-3078-838B-6A9EF9E1E214}"/>
              </a:ext>
            </a:extLst>
          </p:cNvPr>
          <p:cNvPicPr>
            <a:picLocks noChangeAspect="1"/>
          </p:cNvPicPr>
          <p:nvPr/>
        </p:nvPicPr>
        <p:blipFill>
          <a:blip r:embed="rId2"/>
          <a:stretch>
            <a:fillRect/>
          </a:stretch>
        </p:blipFill>
        <p:spPr>
          <a:xfrm>
            <a:off x="7758892" y="2638044"/>
            <a:ext cx="3946880" cy="2960161"/>
          </a:xfrm>
          <a:prstGeom prst="rect">
            <a:avLst/>
          </a:prstGeom>
        </p:spPr>
      </p:pic>
    </p:spTree>
    <p:extLst>
      <p:ext uri="{BB962C8B-B14F-4D97-AF65-F5344CB8AC3E}">
        <p14:creationId xmlns:p14="http://schemas.microsoft.com/office/powerpoint/2010/main" val="3999001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0897B-8322-84CF-73C2-71D45C4E7CF0}"/>
              </a:ext>
            </a:extLst>
          </p:cNvPr>
          <p:cNvSpPr>
            <a:spLocks noGrp="1"/>
          </p:cNvSpPr>
          <p:nvPr>
            <p:ph type="title"/>
          </p:nvPr>
        </p:nvSpPr>
        <p:spPr/>
        <p:txBody>
          <a:bodyPr/>
          <a:lstStyle/>
          <a:p>
            <a:r>
              <a:rPr lang="en-US" dirty="0"/>
              <a:t>Precision</a:t>
            </a:r>
            <a:endParaRPr lang="en-NL" dirty="0"/>
          </a:p>
        </p:txBody>
      </p:sp>
      <p:sp>
        <p:nvSpPr>
          <p:cNvPr id="5" name="TextBox 4">
            <a:extLst>
              <a:ext uri="{FF2B5EF4-FFF2-40B4-BE49-F238E27FC236}">
                <a16:creationId xmlns:a16="http://schemas.microsoft.com/office/drawing/2014/main" id="{A1FD0280-4FD3-1428-CACE-73F2D56CA222}"/>
              </a:ext>
            </a:extLst>
          </p:cNvPr>
          <p:cNvSpPr txBox="1"/>
          <p:nvPr/>
        </p:nvSpPr>
        <p:spPr>
          <a:xfrm>
            <a:off x="562707" y="2515894"/>
            <a:ext cx="6241151" cy="3477875"/>
          </a:xfrm>
          <a:prstGeom prst="rect">
            <a:avLst/>
          </a:prstGeom>
          <a:noFill/>
        </p:spPr>
        <p:txBody>
          <a:bodyPr wrap="square" rtlCol="0">
            <a:spAutoFit/>
          </a:bodyPr>
          <a:lstStyle/>
          <a:p>
            <a:r>
              <a:rPr lang="en-US" sz="2000" dirty="0"/>
              <a:t>Precision is the positive predictive value</a:t>
            </a:r>
          </a:p>
          <a:p>
            <a:endParaRPr lang="en-US" sz="2000" dirty="0"/>
          </a:p>
          <a:p>
            <a:r>
              <a:rPr lang="en-US" sz="2000" dirty="0"/>
              <a:t>Precision = </a:t>
            </a:r>
            <a:r>
              <a:rPr lang="en-US" sz="2000" u="sng" dirty="0"/>
              <a:t>number of correct predictions</a:t>
            </a:r>
          </a:p>
          <a:p>
            <a:r>
              <a:rPr lang="en-US" sz="2000" dirty="0"/>
              <a:t>	      total number of positive predictions</a:t>
            </a:r>
          </a:p>
          <a:p>
            <a:endParaRPr lang="en-US" sz="2000" dirty="0"/>
          </a:p>
          <a:p>
            <a:endParaRPr lang="en-US" sz="2000" dirty="0"/>
          </a:p>
          <a:p>
            <a:r>
              <a:rPr lang="en-US" sz="2000" b="1" dirty="0"/>
              <a:t>Precision</a:t>
            </a:r>
            <a:r>
              <a:rPr lang="en-US" sz="2000" dirty="0"/>
              <a:t> = </a:t>
            </a:r>
            <a:r>
              <a:rPr lang="en-US" sz="2000" u="sng" dirty="0"/>
              <a:t>             TP 		   </a:t>
            </a:r>
          </a:p>
          <a:p>
            <a:r>
              <a:rPr lang="en-US" sz="2000" dirty="0"/>
              <a:t>		    			TP + FP</a:t>
            </a:r>
          </a:p>
          <a:p>
            <a:endParaRPr lang="en-US" sz="2000" dirty="0"/>
          </a:p>
          <a:p>
            <a:endParaRPr lang="en-US" sz="2000" b="1" dirty="0"/>
          </a:p>
          <a:p>
            <a:r>
              <a:rPr lang="en-US" sz="2000" b="1" dirty="0"/>
              <a:t>How many retrieved items are relevant?</a:t>
            </a:r>
          </a:p>
        </p:txBody>
      </p:sp>
      <p:pic>
        <p:nvPicPr>
          <p:cNvPr id="6" name="Picture 5">
            <a:extLst>
              <a:ext uri="{FF2B5EF4-FFF2-40B4-BE49-F238E27FC236}">
                <a16:creationId xmlns:a16="http://schemas.microsoft.com/office/drawing/2014/main" id="{67D5815C-B2B0-2676-35DB-0BE287138566}"/>
              </a:ext>
            </a:extLst>
          </p:cNvPr>
          <p:cNvPicPr>
            <a:picLocks noChangeAspect="1"/>
          </p:cNvPicPr>
          <p:nvPr/>
        </p:nvPicPr>
        <p:blipFill rotWithShape="1">
          <a:blip r:embed="rId2"/>
          <a:srcRect b="30274"/>
          <a:stretch/>
        </p:blipFill>
        <p:spPr>
          <a:xfrm>
            <a:off x="8571892" y="2439275"/>
            <a:ext cx="3170059" cy="3863376"/>
          </a:xfrm>
          <a:prstGeom prst="rect">
            <a:avLst/>
          </a:prstGeom>
        </p:spPr>
      </p:pic>
      <p:pic>
        <p:nvPicPr>
          <p:cNvPr id="4" name="Picture 3">
            <a:extLst>
              <a:ext uri="{FF2B5EF4-FFF2-40B4-BE49-F238E27FC236}">
                <a16:creationId xmlns:a16="http://schemas.microsoft.com/office/drawing/2014/main" id="{0D612CA8-7C8C-707F-AAA0-A9991A263459}"/>
              </a:ext>
            </a:extLst>
          </p:cNvPr>
          <p:cNvPicPr>
            <a:picLocks noChangeAspect="1"/>
          </p:cNvPicPr>
          <p:nvPr/>
        </p:nvPicPr>
        <p:blipFill rotWithShape="1">
          <a:blip r:embed="rId2"/>
          <a:srcRect t="69726"/>
          <a:stretch/>
        </p:blipFill>
        <p:spPr>
          <a:xfrm>
            <a:off x="5307613" y="3840988"/>
            <a:ext cx="2992489" cy="1583454"/>
          </a:xfrm>
          <a:prstGeom prst="rect">
            <a:avLst/>
          </a:prstGeom>
        </p:spPr>
      </p:pic>
    </p:spTree>
    <p:extLst>
      <p:ext uri="{BB962C8B-B14F-4D97-AF65-F5344CB8AC3E}">
        <p14:creationId xmlns:p14="http://schemas.microsoft.com/office/powerpoint/2010/main" val="16992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44ED0-A556-EA9D-46C9-BE921C53486A}"/>
              </a:ext>
            </a:extLst>
          </p:cNvPr>
          <p:cNvSpPr>
            <a:spLocks noGrp="1"/>
          </p:cNvSpPr>
          <p:nvPr>
            <p:ph type="title"/>
          </p:nvPr>
        </p:nvSpPr>
        <p:spPr/>
        <p:txBody>
          <a:bodyPr/>
          <a:lstStyle/>
          <a:p>
            <a:r>
              <a:rPr lang="en-US" dirty="0"/>
              <a:t>Agenda</a:t>
            </a:r>
            <a:endParaRPr lang="en-NL" dirty="0"/>
          </a:p>
        </p:txBody>
      </p:sp>
      <p:graphicFrame>
        <p:nvGraphicFramePr>
          <p:cNvPr id="5" name="Table 4">
            <a:extLst>
              <a:ext uri="{FF2B5EF4-FFF2-40B4-BE49-F238E27FC236}">
                <a16:creationId xmlns:a16="http://schemas.microsoft.com/office/drawing/2014/main" id="{A2B0EA2F-AD3C-3F7F-853E-8E97B3E532D6}"/>
              </a:ext>
            </a:extLst>
          </p:cNvPr>
          <p:cNvGraphicFramePr>
            <a:graphicFrameLocks noGrp="1"/>
          </p:cNvGraphicFramePr>
          <p:nvPr>
            <p:extLst>
              <p:ext uri="{D42A27DB-BD31-4B8C-83A1-F6EECF244321}">
                <p14:modId xmlns:p14="http://schemas.microsoft.com/office/powerpoint/2010/main" val="4200243042"/>
              </p:ext>
            </p:extLst>
          </p:nvPr>
        </p:nvGraphicFramePr>
        <p:xfrm>
          <a:off x="1652154" y="2286462"/>
          <a:ext cx="8887691" cy="4287520"/>
        </p:xfrm>
        <a:graphic>
          <a:graphicData uri="http://schemas.openxmlformats.org/drawingml/2006/table">
            <a:tbl>
              <a:tblPr firstRow="1" bandRow="1">
                <a:tableStyleId>{5940675A-B579-460E-94D1-54222C63F5DA}</a:tableStyleId>
              </a:tblPr>
              <a:tblGrid>
                <a:gridCol w="1388888">
                  <a:extLst>
                    <a:ext uri="{9D8B030D-6E8A-4147-A177-3AD203B41FA5}">
                      <a16:colId xmlns:a16="http://schemas.microsoft.com/office/drawing/2014/main" val="1594811678"/>
                    </a:ext>
                  </a:extLst>
                </a:gridCol>
                <a:gridCol w="7498803">
                  <a:extLst>
                    <a:ext uri="{9D8B030D-6E8A-4147-A177-3AD203B41FA5}">
                      <a16:colId xmlns:a16="http://schemas.microsoft.com/office/drawing/2014/main" val="3783252082"/>
                    </a:ext>
                  </a:extLst>
                </a:gridCol>
              </a:tblGrid>
              <a:tr h="370840">
                <a:tc>
                  <a:txBody>
                    <a:bodyPr/>
                    <a:lstStyle/>
                    <a:p>
                      <a:pPr algn="ctr"/>
                      <a:r>
                        <a:rPr lang="en-US" sz="1600" b="1" dirty="0">
                          <a:solidFill>
                            <a:srgbClr val="000000"/>
                          </a:solidFill>
                          <a:effectLst/>
                        </a:rPr>
                        <a:t> 8:30 - 9:30</a:t>
                      </a:r>
                      <a:endParaRPr lang="en-NL" sz="1600" dirty="0"/>
                    </a:p>
                  </a:txBody>
                  <a:tcPr/>
                </a:tc>
                <a:tc>
                  <a:txBody>
                    <a:bodyPr/>
                    <a:lstStyle/>
                    <a:p>
                      <a:pPr marL="285750" indent="-285750" algn="just" rtl="0" fontAlgn="base">
                        <a:buFont typeface="Arial" panose="020B0604020202020204" pitchFamily="34" charset="0"/>
                        <a:buChar char="•"/>
                      </a:pPr>
                      <a:r>
                        <a:rPr lang="en-US" sz="1600" b="0" dirty="0">
                          <a:solidFill>
                            <a:srgbClr val="000000"/>
                          </a:solidFill>
                          <a:effectLst/>
                        </a:rPr>
                        <a:t>Applications of machine learning to support movement biomechanics analysis</a:t>
                      </a:r>
                    </a:p>
                    <a:p>
                      <a:pPr marL="285750" indent="-285750" algn="just" rtl="0" fontAlgn="base">
                        <a:buFont typeface="Arial" panose="020B0604020202020204" pitchFamily="34" charset="0"/>
                        <a:buChar char="•"/>
                      </a:pPr>
                      <a:r>
                        <a:rPr lang="en-US" sz="1600" b="0" dirty="0">
                          <a:solidFill>
                            <a:srgbClr val="000000"/>
                          </a:solidFill>
                          <a:effectLst/>
                        </a:rPr>
                        <a:t>Basics of machine learning/ statistics </a:t>
                      </a:r>
                      <a:endParaRPr lang="en-US" sz="1600" b="0" i="0" dirty="0">
                        <a:solidFill>
                          <a:srgbClr val="000000"/>
                        </a:solidFill>
                        <a:effectLst/>
                        <a:latin typeface="Arial" panose="020B0604020202020204" pitchFamily="34" charset="0"/>
                      </a:endParaRPr>
                    </a:p>
                  </a:txBody>
                  <a:tcPr/>
                </a:tc>
                <a:extLst>
                  <a:ext uri="{0D108BD9-81ED-4DB2-BD59-A6C34878D82A}">
                    <a16:rowId xmlns:a16="http://schemas.microsoft.com/office/drawing/2014/main" val="329254197"/>
                  </a:ext>
                </a:extLst>
              </a:tr>
              <a:tr h="370840">
                <a:tc>
                  <a:txBody>
                    <a:bodyPr/>
                    <a:lstStyle/>
                    <a:p>
                      <a:pPr algn="ctr"/>
                      <a:r>
                        <a:rPr lang="en-US" sz="1600" b="1" dirty="0">
                          <a:solidFill>
                            <a:srgbClr val="000000"/>
                          </a:solidFill>
                          <a:effectLst/>
                        </a:rPr>
                        <a:t> 9:30 - 10:00</a:t>
                      </a:r>
                      <a:endParaRPr lang="en-NL" sz="1600" dirty="0"/>
                    </a:p>
                  </a:txBody>
                  <a:tcPr/>
                </a:tc>
                <a:tc>
                  <a:txBody>
                    <a:bodyPr/>
                    <a:lstStyle/>
                    <a:p>
                      <a:r>
                        <a:rPr lang="en-US" sz="1600" b="0" dirty="0">
                          <a:solidFill>
                            <a:srgbClr val="000000"/>
                          </a:solidFill>
                          <a:effectLst/>
                        </a:rPr>
                        <a:t>Introduction to the data set</a:t>
                      </a:r>
                      <a:endParaRPr lang="en-NL" sz="1600" dirty="0"/>
                    </a:p>
                  </a:txBody>
                  <a:tcPr/>
                </a:tc>
                <a:extLst>
                  <a:ext uri="{0D108BD9-81ED-4DB2-BD59-A6C34878D82A}">
                    <a16:rowId xmlns:a16="http://schemas.microsoft.com/office/drawing/2014/main" val="995084913"/>
                  </a:ext>
                </a:extLst>
              </a:tr>
              <a:tr h="370840">
                <a:tc gridSpan="2">
                  <a:txBody>
                    <a:bodyPr/>
                    <a:lstStyle/>
                    <a:p>
                      <a:pPr algn="ctr"/>
                      <a:r>
                        <a:rPr lang="en-US" sz="1600" dirty="0"/>
                        <a:t>15 mins coffee break</a:t>
                      </a:r>
                      <a:endParaRPr lang="en-NL" sz="1600" dirty="0"/>
                    </a:p>
                  </a:txBody>
                  <a:tcPr/>
                </a:tc>
                <a:tc hMerge="1">
                  <a:txBody>
                    <a:bodyPr/>
                    <a:lstStyle/>
                    <a:p>
                      <a:endParaRPr lang="en-NL" dirty="0"/>
                    </a:p>
                  </a:txBody>
                  <a:tcPr/>
                </a:tc>
                <a:extLst>
                  <a:ext uri="{0D108BD9-81ED-4DB2-BD59-A6C34878D82A}">
                    <a16:rowId xmlns:a16="http://schemas.microsoft.com/office/drawing/2014/main" val="682896449"/>
                  </a:ext>
                </a:extLst>
              </a:tr>
              <a:tr h="370840">
                <a:tc>
                  <a:txBody>
                    <a:bodyPr/>
                    <a:lstStyle/>
                    <a:p>
                      <a:pPr algn="ctr"/>
                      <a:r>
                        <a:rPr lang="en-US" sz="1600" b="1" dirty="0">
                          <a:solidFill>
                            <a:srgbClr val="000000"/>
                          </a:solidFill>
                          <a:effectLst/>
                        </a:rPr>
                        <a:t>10:15 - 12:30</a:t>
                      </a:r>
                      <a:endParaRPr lang="en-NL" sz="1600" dirty="0"/>
                    </a:p>
                  </a:txBody>
                  <a:tcPr/>
                </a:tc>
                <a:tc>
                  <a:txBody>
                    <a:bodyPr/>
                    <a:lstStyle/>
                    <a:p>
                      <a:r>
                        <a:rPr lang="en-US" sz="1600" dirty="0"/>
                        <a:t>Hands On</a:t>
                      </a:r>
                    </a:p>
                    <a:p>
                      <a:pPr marL="285750" indent="-285750">
                        <a:buFont typeface="Arial" panose="020B0604020202020204" pitchFamily="34" charset="0"/>
                        <a:buChar char="•"/>
                      </a:pPr>
                      <a:r>
                        <a:rPr lang="en-US" sz="1600" dirty="0"/>
                        <a:t>Pose estimation</a:t>
                      </a:r>
                    </a:p>
                    <a:p>
                      <a:pPr marL="285750" indent="-285750">
                        <a:buFont typeface="Arial" panose="020B0604020202020204" pitchFamily="34" charset="0"/>
                        <a:buChar char="•"/>
                      </a:pPr>
                      <a:r>
                        <a:rPr lang="en-US" sz="1600" dirty="0"/>
                        <a:t>Regression</a:t>
                      </a:r>
                      <a:endParaRPr lang="en-NL" sz="1600" dirty="0"/>
                    </a:p>
                  </a:txBody>
                  <a:tcPr/>
                </a:tc>
                <a:extLst>
                  <a:ext uri="{0D108BD9-81ED-4DB2-BD59-A6C34878D82A}">
                    <a16:rowId xmlns:a16="http://schemas.microsoft.com/office/drawing/2014/main" val="3706332383"/>
                  </a:ext>
                </a:extLst>
              </a:tr>
              <a:tr h="370840">
                <a:tc gridSpan="2">
                  <a:txBody>
                    <a:bodyPr/>
                    <a:lstStyle/>
                    <a:p>
                      <a:pPr algn="ctr"/>
                      <a:r>
                        <a:rPr lang="en-US" sz="1600" dirty="0"/>
                        <a:t>60 mins lunch break</a:t>
                      </a:r>
                      <a:endParaRPr lang="en-NL" sz="1600" dirty="0"/>
                    </a:p>
                  </a:txBody>
                  <a:tcPr/>
                </a:tc>
                <a:tc hMerge="1">
                  <a:txBody>
                    <a:bodyPr/>
                    <a:lstStyle/>
                    <a:p>
                      <a:endParaRPr lang="en-NL" dirty="0"/>
                    </a:p>
                  </a:txBody>
                  <a:tcPr/>
                </a:tc>
                <a:extLst>
                  <a:ext uri="{0D108BD9-81ED-4DB2-BD59-A6C34878D82A}">
                    <a16:rowId xmlns:a16="http://schemas.microsoft.com/office/drawing/2014/main" val="1120280463"/>
                  </a:ext>
                </a:extLst>
              </a:tr>
              <a:tr h="370840">
                <a:tc>
                  <a:txBody>
                    <a:bodyPr/>
                    <a:lstStyle/>
                    <a:p>
                      <a:pPr algn="ctr"/>
                      <a:r>
                        <a:rPr lang="en-US" sz="1600" b="1" dirty="0">
                          <a:solidFill>
                            <a:srgbClr val="000000"/>
                          </a:solidFill>
                          <a:effectLst/>
                        </a:rPr>
                        <a:t>13:30 - 16:00</a:t>
                      </a:r>
                      <a:endParaRPr lang="en-NL" sz="1600" dirty="0"/>
                    </a:p>
                  </a:txBody>
                  <a:tcPr/>
                </a:tc>
                <a:tc>
                  <a:txBody>
                    <a:bodyPr/>
                    <a:lstStyle/>
                    <a:p>
                      <a:r>
                        <a:rPr lang="en-US" sz="1600" dirty="0"/>
                        <a:t>Hands On</a:t>
                      </a:r>
                    </a:p>
                    <a:p>
                      <a:pPr marL="285750" indent="-285750">
                        <a:buFont typeface="Arial" panose="020B0604020202020204" pitchFamily="34" charset="0"/>
                        <a:buChar char="•"/>
                      </a:pPr>
                      <a:r>
                        <a:rPr lang="en-US" sz="1600" dirty="0"/>
                        <a:t>Classification</a:t>
                      </a:r>
                    </a:p>
                    <a:p>
                      <a:pPr marL="285750" indent="-285750">
                        <a:buFont typeface="Arial" panose="020B0604020202020204" pitchFamily="34" charset="0"/>
                        <a:buChar char="•"/>
                      </a:pPr>
                      <a:r>
                        <a:rPr lang="en-US" sz="1600" dirty="0"/>
                        <a:t>Clustering and Dimensionality reduction</a:t>
                      </a:r>
                      <a:endParaRPr lang="en-NL" sz="1600" dirty="0"/>
                    </a:p>
                  </a:txBody>
                  <a:tcPr/>
                </a:tc>
                <a:extLst>
                  <a:ext uri="{0D108BD9-81ED-4DB2-BD59-A6C34878D82A}">
                    <a16:rowId xmlns:a16="http://schemas.microsoft.com/office/drawing/2014/main" val="3721931813"/>
                  </a:ext>
                </a:extLst>
              </a:tr>
              <a:tr h="370840">
                <a:tc gridSpan="2">
                  <a:txBody>
                    <a:bodyPr/>
                    <a:lstStyle/>
                    <a:p>
                      <a:pPr algn="ctr"/>
                      <a:r>
                        <a:rPr lang="en-US" sz="1600" dirty="0"/>
                        <a:t>15 mis coffee break</a:t>
                      </a:r>
                      <a:endParaRPr lang="en-NL" sz="1600" dirty="0"/>
                    </a:p>
                  </a:txBody>
                  <a:tcPr/>
                </a:tc>
                <a:tc hMerge="1">
                  <a:txBody>
                    <a:bodyPr/>
                    <a:lstStyle/>
                    <a:p>
                      <a:endParaRPr lang="en-NL" dirty="0"/>
                    </a:p>
                  </a:txBody>
                  <a:tcPr/>
                </a:tc>
                <a:extLst>
                  <a:ext uri="{0D108BD9-81ED-4DB2-BD59-A6C34878D82A}">
                    <a16:rowId xmlns:a16="http://schemas.microsoft.com/office/drawing/2014/main" val="3034850330"/>
                  </a:ext>
                </a:extLst>
              </a:tr>
              <a:tr h="370840">
                <a:tc>
                  <a:txBody>
                    <a:bodyPr/>
                    <a:lstStyle/>
                    <a:p>
                      <a:pPr algn="ctr"/>
                      <a:r>
                        <a:rPr lang="en-US" sz="1600" b="1" dirty="0">
                          <a:solidFill>
                            <a:srgbClr val="000000"/>
                          </a:solidFill>
                          <a:effectLst/>
                        </a:rPr>
                        <a:t>16:15 - 17:00</a:t>
                      </a:r>
                      <a:endParaRPr lang="en-NL" sz="1600" dirty="0"/>
                    </a:p>
                  </a:txBody>
                  <a:tcPr/>
                </a:tc>
                <a:tc>
                  <a:txBody>
                    <a:bodyPr/>
                    <a:lstStyle/>
                    <a:p>
                      <a:r>
                        <a:rPr lang="en-US" sz="1600" dirty="0"/>
                        <a:t>Pros and Con of machine learning in biomechanics</a:t>
                      </a:r>
                    </a:p>
                    <a:p>
                      <a:r>
                        <a:rPr lang="en-US" sz="1600" dirty="0"/>
                        <a:t>Challenges and reporting requirements</a:t>
                      </a:r>
                      <a:endParaRPr lang="en-NL" sz="1600" dirty="0"/>
                    </a:p>
                  </a:txBody>
                  <a:tcPr/>
                </a:tc>
                <a:extLst>
                  <a:ext uri="{0D108BD9-81ED-4DB2-BD59-A6C34878D82A}">
                    <a16:rowId xmlns:a16="http://schemas.microsoft.com/office/drawing/2014/main" val="2253143791"/>
                  </a:ext>
                </a:extLst>
              </a:tr>
            </a:tbl>
          </a:graphicData>
        </a:graphic>
      </p:graphicFrame>
    </p:spTree>
    <p:extLst>
      <p:ext uri="{BB962C8B-B14F-4D97-AF65-F5344CB8AC3E}">
        <p14:creationId xmlns:p14="http://schemas.microsoft.com/office/powerpoint/2010/main" val="448915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97E2C-3C56-88FC-7A95-01B018403DEC}"/>
              </a:ext>
            </a:extLst>
          </p:cNvPr>
          <p:cNvSpPr>
            <a:spLocks noGrp="1"/>
          </p:cNvSpPr>
          <p:nvPr>
            <p:ph type="title"/>
          </p:nvPr>
        </p:nvSpPr>
        <p:spPr/>
        <p:txBody>
          <a:bodyPr/>
          <a:lstStyle/>
          <a:p>
            <a:r>
              <a:rPr lang="en-US" dirty="0"/>
              <a:t>Recall</a:t>
            </a:r>
            <a:endParaRPr lang="en-NL" dirty="0"/>
          </a:p>
        </p:txBody>
      </p:sp>
      <p:sp>
        <p:nvSpPr>
          <p:cNvPr id="4" name="TextBox 3">
            <a:extLst>
              <a:ext uri="{FF2B5EF4-FFF2-40B4-BE49-F238E27FC236}">
                <a16:creationId xmlns:a16="http://schemas.microsoft.com/office/drawing/2014/main" id="{BA9AA386-4C11-F688-1504-E347BC912BBB}"/>
              </a:ext>
            </a:extLst>
          </p:cNvPr>
          <p:cNvSpPr txBox="1"/>
          <p:nvPr/>
        </p:nvSpPr>
        <p:spPr>
          <a:xfrm>
            <a:off x="562707" y="2459182"/>
            <a:ext cx="6911820" cy="3785652"/>
          </a:xfrm>
          <a:prstGeom prst="rect">
            <a:avLst/>
          </a:prstGeom>
          <a:noFill/>
        </p:spPr>
        <p:txBody>
          <a:bodyPr wrap="square" rtlCol="0">
            <a:spAutoFit/>
          </a:bodyPr>
          <a:lstStyle/>
          <a:p>
            <a:r>
              <a:rPr lang="en-US" sz="2000" dirty="0"/>
              <a:t>Recall is the sensitivity or true positive rate.</a:t>
            </a:r>
          </a:p>
          <a:p>
            <a:endParaRPr lang="en-US" sz="2000" dirty="0"/>
          </a:p>
          <a:p>
            <a:r>
              <a:rPr lang="en-US" sz="2000" dirty="0"/>
              <a:t>Recall = </a:t>
            </a:r>
            <a:r>
              <a:rPr lang="en-US" sz="2000" u="sng" dirty="0"/>
              <a:t>number of correct predictions</a:t>
            </a:r>
          </a:p>
          <a:p>
            <a:r>
              <a:rPr lang="en-US" sz="2000" dirty="0"/>
              <a:t>	         total number of positives</a:t>
            </a:r>
          </a:p>
          <a:p>
            <a:endParaRPr lang="en-US" sz="2000" dirty="0"/>
          </a:p>
          <a:p>
            <a:endParaRPr lang="en-US" sz="2000" dirty="0"/>
          </a:p>
          <a:p>
            <a:r>
              <a:rPr lang="en-US" sz="2000" b="1" dirty="0"/>
              <a:t>Recall</a:t>
            </a:r>
            <a:r>
              <a:rPr lang="en-US" sz="2000" dirty="0"/>
              <a:t> = </a:t>
            </a:r>
            <a:r>
              <a:rPr lang="en-US" sz="2000" u="sng" dirty="0"/>
              <a:t>             TP 		   </a:t>
            </a:r>
          </a:p>
          <a:p>
            <a:r>
              <a:rPr lang="en-US" sz="2000" dirty="0"/>
              <a:t>	                TP + FN</a:t>
            </a:r>
          </a:p>
          <a:p>
            <a:endParaRPr lang="en-US" sz="2000" dirty="0"/>
          </a:p>
          <a:p>
            <a:endParaRPr lang="en-US" sz="2000" dirty="0"/>
          </a:p>
          <a:p>
            <a:r>
              <a:rPr lang="en-US" sz="2000" b="1" dirty="0"/>
              <a:t>How many relevant items are retrieved?</a:t>
            </a:r>
          </a:p>
          <a:p>
            <a:endParaRPr lang="en-US" sz="2000" dirty="0"/>
          </a:p>
        </p:txBody>
      </p:sp>
      <p:pic>
        <p:nvPicPr>
          <p:cNvPr id="5" name="Picture 4">
            <a:extLst>
              <a:ext uri="{FF2B5EF4-FFF2-40B4-BE49-F238E27FC236}">
                <a16:creationId xmlns:a16="http://schemas.microsoft.com/office/drawing/2014/main" id="{36939254-660D-DB9C-EDFE-47DD32408B00}"/>
              </a:ext>
            </a:extLst>
          </p:cNvPr>
          <p:cNvPicPr>
            <a:picLocks noChangeAspect="1"/>
          </p:cNvPicPr>
          <p:nvPr/>
        </p:nvPicPr>
        <p:blipFill rotWithShape="1">
          <a:blip r:embed="rId2"/>
          <a:srcRect l="50710" t="67458" r="-50710" b="2268"/>
          <a:stretch/>
        </p:blipFill>
        <p:spPr>
          <a:xfrm>
            <a:off x="6037188" y="3313915"/>
            <a:ext cx="3923676" cy="2076185"/>
          </a:xfrm>
          <a:prstGeom prst="rect">
            <a:avLst/>
          </a:prstGeom>
        </p:spPr>
      </p:pic>
      <p:pic>
        <p:nvPicPr>
          <p:cNvPr id="6" name="Picture 5">
            <a:extLst>
              <a:ext uri="{FF2B5EF4-FFF2-40B4-BE49-F238E27FC236}">
                <a16:creationId xmlns:a16="http://schemas.microsoft.com/office/drawing/2014/main" id="{4A333FF1-9821-283E-A85A-53F73CBAD1CD}"/>
              </a:ext>
            </a:extLst>
          </p:cNvPr>
          <p:cNvPicPr>
            <a:picLocks noChangeAspect="1"/>
          </p:cNvPicPr>
          <p:nvPr/>
        </p:nvPicPr>
        <p:blipFill rotWithShape="1">
          <a:blip r:embed="rId2"/>
          <a:srcRect b="30274"/>
          <a:stretch/>
        </p:blipFill>
        <p:spPr>
          <a:xfrm>
            <a:off x="8426476" y="2348345"/>
            <a:ext cx="3202817" cy="3903299"/>
          </a:xfrm>
          <a:prstGeom prst="rect">
            <a:avLst/>
          </a:prstGeom>
        </p:spPr>
      </p:pic>
    </p:spTree>
    <p:extLst>
      <p:ext uri="{BB962C8B-B14F-4D97-AF65-F5344CB8AC3E}">
        <p14:creationId xmlns:p14="http://schemas.microsoft.com/office/powerpoint/2010/main" val="136944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885D4-13BD-0FD3-3299-E8D193851DC9}"/>
              </a:ext>
            </a:extLst>
          </p:cNvPr>
          <p:cNvSpPr>
            <a:spLocks noGrp="1"/>
          </p:cNvSpPr>
          <p:nvPr>
            <p:ph type="title"/>
          </p:nvPr>
        </p:nvSpPr>
        <p:spPr/>
        <p:txBody>
          <a:bodyPr/>
          <a:lstStyle/>
          <a:p>
            <a:r>
              <a:rPr lang="en-US" dirty="0"/>
              <a:t>Accuracy-Precision-recall</a:t>
            </a:r>
            <a:endParaRPr lang="en-NL" dirty="0"/>
          </a:p>
        </p:txBody>
      </p:sp>
      <p:sp>
        <p:nvSpPr>
          <p:cNvPr id="3" name="Content Placeholder 2">
            <a:extLst>
              <a:ext uri="{FF2B5EF4-FFF2-40B4-BE49-F238E27FC236}">
                <a16:creationId xmlns:a16="http://schemas.microsoft.com/office/drawing/2014/main" id="{7414B857-DE35-45D3-93E3-889B648C6498}"/>
              </a:ext>
            </a:extLst>
          </p:cNvPr>
          <p:cNvSpPr>
            <a:spLocks noGrp="1"/>
          </p:cNvSpPr>
          <p:nvPr>
            <p:ph idx="1"/>
          </p:nvPr>
        </p:nvSpPr>
        <p:spPr>
          <a:xfrm>
            <a:off x="1881031" y="2721171"/>
            <a:ext cx="8429937" cy="3101983"/>
          </a:xfrm>
        </p:spPr>
        <p:txBody>
          <a:bodyPr>
            <a:normAutofit/>
          </a:bodyPr>
          <a:lstStyle/>
          <a:p>
            <a:r>
              <a:rPr lang="en-US" sz="2400" b="1" i="0" dirty="0">
                <a:solidFill>
                  <a:schemeClr val="tx1"/>
                </a:solidFill>
                <a:effectLst/>
                <a:latin typeface="Google Sans"/>
              </a:rPr>
              <a:t>Accuracy</a:t>
            </a:r>
            <a:r>
              <a:rPr lang="en-US" sz="2400" b="0" i="0" dirty="0">
                <a:solidFill>
                  <a:srgbClr val="202124"/>
                </a:solidFill>
                <a:effectLst/>
                <a:latin typeface="Google Sans"/>
              </a:rPr>
              <a:t>: how often a classification ML model is correct overall?</a:t>
            </a:r>
          </a:p>
          <a:p>
            <a:r>
              <a:rPr lang="en-US" sz="2400" b="1" i="0" dirty="0">
                <a:solidFill>
                  <a:srgbClr val="202124"/>
                </a:solidFill>
                <a:effectLst/>
                <a:latin typeface="Google Sans"/>
              </a:rPr>
              <a:t>Precision</a:t>
            </a:r>
            <a:r>
              <a:rPr lang="en-US" sz="2400" b="0" i="0" dirty="0">
                <a:solidFill>
                  <a:srgbClr val="202124"/>
                </a:solidFill>
                <a:effectLst/>
                <a:latin typeface="Google Sans"/>
              </a:rPr>
              <a:t>: how often an ML model is predicting the correct target class? </a:t>
            </a:r>
          </a:p>
          <a:p>
            <a:r>
              <a:rPr lang="en-US" sz="2400" b="1" i="0" dirty="0">
                <a:solidFill>
                  <a:srgbClr val="202124"/>
                </a:solidFill>
                <a:effectLst/>
                <a:latin typeface="Google Sans"/>
              </a:rPr>
              <a:t>Recall:</a:t>
            </a:r>
            <a:r>
              <a:rPr lang="en-US" sz="2400" b="0" i="0" dirty="0">
                <a:solidFill>
                  <a:srgbClr val="202124"/>
                </a:solidFill>
                <a:effectLst/>
                <a:latin typeface="Google Sans"/>
              </a:rPr>
              <a:t> can an ML model find all objects of the target class? </a:t>
            </a:r>
            <a:endParaRPr lang="en-NL" sz="2400" dirty="0"/>
          </a:p>
        </p:txBody>
      </p:sp>
    </p:spTree>
    <p:extLst>
      <p:ext uri="{BB962C8B-B14F-4D97-AF65-F5344CB8AC3E}">
        <p14:creationId xmlns:p14="http://schemas.microsoft.com/office/powerpoint/2010/main" val="1978097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ED48E-2928-A986-7645-7C2E6093E588}"/>
              </a:ext>
            </a:extLst>
          </p:cNvPr>
          <p:cNvSpPr>
            <a:spLocks noGrp="1"/>
          </p:cNvSpPr>
          <p:nvPr>
            <p:ph type="title"/>
          </p:nvPr>
        </p:nvSpPr>
        <p:spPr/>
        <p:txBody>
          <a:bodyPr/>
          <a:lstStyle/>
          <a:p>
            <a:r>
              <a:rPr lang="en-US" dirty="0"/>
              <a:t>Classification</a:t>
            </a:r>
            <a:endParaRPr lang="en-NL" dirty="0"/>
          </a:p>
        </p:txBody>
      </p:sp>
      <p:sp>
        <p:nvSpPr>
          <p:cNvPr id="3" name="Content Placeholder 2">
            <a:extLst>
              <a:ext uri="{FF2B5EF4-FFF2-40B4-BE49-F238E27FC236}">
                <a16:creationId xmlns:a16="http://schemas.microsoft.com/office/drawing/2014/main" id="{FAA4B65F-156E-9132-F566-4FEB163F55DB}"/>
              </a:ext>
            </a:extLst>
          </p:cNvPr>
          <p:cNvSpPr>
            <a:spLocks noGrp="1"/>
          </p:cNvSpPr>
          <p:nvPr>
            <p:ph idx="1"/>
          </p:nvPr>
        </p:nvSpPr>
        <p:spPr>
          <a:xfrm>
            <a:off x="1050036" y="2787341"/>
            <a:ext cx="5547614" cy="3101983"/>
          </a:xfrm>
        </p:spPr>
        <p:txBody>
          <a:bodyPr/>
          <a:lstStyle/>
          <a:p>
            <a:r>
              <a:rPr lang="en-US" dirty="0"/>
              <a:t>K-Nearest Neighbors</a:t>
            </a:r>
          </a:p>
          <a:p>
            <a:r>
              <a:rPr lang="en-US" dirty="0"/>
              <a:t>Step 1: start with a dataset with know attributes.</a:t>
            </a:r>
          </a:p>
          <a:p>
            <a:r>
              <a:rPr lang="en-US" dirty="0"/>
              <a:t>Step 2: add a new datapoint to the data set.</a:t>
            </a:r>
          </a:p>
          <a:p>
            <a:r>
              <a:rPr lang="en-US" dirty="0"/>
              <a:t>Step 3: depending on the K, the K-number of closest datapoints are used to define the category of the new data point</a:t>
            </a:r>
          </a:p>
          <a:p>
            <a:r>
              <a:rPr lang="en-US" dirty="0">
                <a:sym typeface="Wingdings" panose="05000000000000000000" pitchFamily="2" charset="2"/>
              </a:rPr>
              <a:t> if K = 1: category = green</a:t>
            </a:r>
          </a:p>
          <a:p>
            <a:r>
              <a:rPr lang="en-US" dirty="0">
                <a:sym typeface="Wingdings" panose="05000000000000000000" pitchFamily="2" charset="2"/>
              </a:rPr>
              <a:t> if K = 7: category = green</a:t>
            </a:r>
            <a:endParaRPr lang="en-NL" dirty="0"/>
          </a:p>
        </p:txBody>
      </p:sp>
      <p:pic>
        <p:nvPicPr>
          <p:cNvPr id="5" name="Picture 4">
            <a:extLst>
              <a:ext uri="{FF2B5EF4-FFF2-40B4-BE49-F238E27FC236}">
                <a16:creationId xmlns:a16="http://schemas.microsoft.com/office/drawing/2014/main" id="{D2F5CA8B-E1B9-6329-8DE6-FF9AD7F4CC12}"/>
              </a:ext>
            </a:extLst>
          </p:cNvPr>
          <p:cNvPicPr>
            <a:picLocks noChangeAspect="1"/>
          </p:cNvPicPr>
          <p:nvPr/>
        </p:nvPicPr>
        <p:blipFill>
          <a:blip r:embed="rId2"/>
          <a:stretch>
            <a:fillRect/>
          </a:stretch>
        </p:blipFill>
        <p:spPr>
          <a:xfrm>
            <a:off x="6917925" y="2317441"/>
            <a:ext cx="3957894" cy="4113218"/>
          </a:xfrm>
          <a:prstGeom prst="rect">
            <a:avLst/>
          </a:prstGeom>
        </p:spPr>
      </p:pic>
      <p:sp>
        <p:nvSpPr>
          <p:cNvPr id="6" name="Oval 5">
            <a:extLst>
              <a:ext uri="{FF2B5EF4-FFF2-40B4-BE49-F238E27FC236}">
                <a16:creationId xmlns:a16="http://schemas.microsoft.com/office/drawing/2014/main" id="{DD75D647-B843-ECE7-2A1D-9A0A9797E8E2}"/>
              </a:ext>
            </a:extLst>
          </p:cNvPr>
          <p:cNvSpPr/>
          <p:nvPr/>
        </p:nvSpPr>
        <p:spPr>
          <a:xfrm>
            <a:off x="9559636" y="3281363"/>
            <a:ext cx="228600" cy="23076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939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ED48E-2928-A986-7645-7C2E6093E588}"/>
              </a:ext>
            </a:extLst>
          </p:cNvPr>
          <p:cNvSpPr>
            <a:spLocks noGrp="1"/>
          </p:cNvSpPr>
          <p:nvPr>
            <p:ph type="title"/>
          </p:nvPr>
        </p:nvSpPr>
        <p:spPr/>
        <p:txBody>
          <a:bodyPr/>
          <a:lstStyle/>
          <a:p>
            <a:r>
              <a:rPr lang="en-US" dirty="0"/>
              <a:t>Classification</a:t>
            </a:r>
            <a:endParaRPr lang="en-NL" dirty="0"/>
          </a:p>
        </p:txBody>
      </p:sp>
      <p:sp>
        <p:nvSpPr>
          <p:cNvPr id="3" name="Content Placeholder 2">
            <a:extLst>
              <a:ext uri="{FF2B5EF4-FFF2-40B4-BE49-F238E27FC236}">
                <a16:creationId xmlns:a16="http://schemas.microsoft.com/office/drawing/2014/main" id="{FAA4B65F-156E-9132-F566-4FEB163F55DB}"/>
              </a:ext>
            </a:extLst>
          </p:cNvPr>
          <p:cNvSpPr>
            <a:spLocks noGrp="1"/>
          </p:cNvSpPr>
          <p:nvPr>
            <p:ph idx="1"/>
          </p:nvPr>
        </p:nvSpPr>
        <p:spPr>
          <a:xfrm>
            <a:off x="1050036" y="2787341"/>
            <a:ext cx="5547614" cy="3101983"/>
          </a:xfrm>
        </p:spPr>
        <p:txBody>
          <a:bodyPr>
            <a:normAutofit fontScale="85000" lnSpcReduction="20000"/>
          </a:bodyPr>
          <a:lstStyle/>
          <a:p>
            <a:r>
              <a:rPr lang="en-US" dirty="0"/>
              <a:t>K-Nearest Neighbors</a:t>
            </a:r>
          </a:p>
          <a:p>
            <a:r>
              <a:rPr lang="en-US" dirty="0"/>
              <a:t>If K = 11, several categories are possible</a:t>
            </a:r>
          </a:p>
          <a:p>
            <a:r>
              <a:rPr lang="en-US" dirty="0"/>
              <a:t>7 nearest neighbors are red</a:t>
            </a:r>
          </a:p>
          <a:p>
            <a:r>
              <a:rPr lang="en-US" dirty="0"/>
              <a:t>3 nearest neighbors are orange</a:t>
            </a:r>
          </a:p>
          <a:p>
            <a:r>
              <a:rPr lang="en-US" dirty="0"/>
              <a:t>1 nearest neighbors is green</a:t>
            </a:r>
          </a:p>
          <a:p>
            <a:r>
              <a:rPr lang="en-US" dirty="0">
                <a:sym typeface="Wingdings" panose="05000000000000000000" pitchFamily="2" charset="2"/>
              </a:rPr>
              <a:t> category = red as it got the most votes</a:t>
            </a:r>
          </a:p>
          <a:p>
            <a:pPr marL="0" indent="0">
              <a:buNone/>
            </a:pPr>
            <a:endParaRPr lang="en-US" dirty="0">
              <a:sym typeface="Wingdings" panose="05000000000000000000" pitchFamily="2" charset="2"/>
            </a:endParaRPr>
          </a:p>
          <a:p>
            <a:pPr marL="0" indent="0">
              <a:buNone/>
            </a:pPr>
            <a:r>
              <a:rPr lang="en-US" dirty="0">
                <a:sym typeface="Wingdings" panose="05000000000000000000" pitchFamily="2" charset="2"/>
              </a:rPr>
              <a:t>How to choose K?</a:t>
            </a:r>
          </a:p>
          <a:p>
            <a:pPr marL="0" indent="0">
              <a:buNone/>
            </a:pPr>
            <a:r>
              <a:rPr lang="en-US" dirty="0">
                <a:sym typeface="Wingdings" panose="05000000000000000000" pitchFamily="2" charset="2"/>
              </a:rPr>
              <a:t>Split your data set into train and test and test different Ks to find the best one!</a:t>
            </a:r>
          </a:p>
        </p:txBody>
      </p:sp>
      <p:pic>
        <p:nvPicPr>
          <p:cNvPr id="5" name="Picture 4">
            <a:extLst>
              <a:ext uri="{FF2B5EF4-FFF2-40B4-BE49-F238E27FC236}">
                <a16:creationId xmlns:a16="http://schemas.microsoft.com/office/drawing/2014/main" id="{D2F5CA8B-E1B9-6329-8DE6-FF9AD7F4CC12}"/>
              </a:ext>
            </a:extLst>
          </p:cNvPr>
          <p:cNvPicPr>
            <a:picLocks noChangeAspect="1"/>
          </p:cNvPicPr>
          <p:nvPr/>
        </p:nvPicPr>
        <p:blipFill>
          <a:blip r:embed="rId2"/>
          <a:stretch>
            <a:fillRect/>
          </a:stretch>
        </p:blipFill>
        <p:spPr>
          <a:xfrm>
            <a:off x="6917925" y="2317441"/>
            <a:ext cx="3957894" cy="4113218"/>
          </a:xfrm>
          <a:prstGeom prst="rect">
            <a:avLst/>
          </a:prstGeom>
        </p:spPr>
      </p:pic>
      <p:sp>
        <p:nvSpPr>
          <p:cNvPr id="6" name="Oval 5">
            <a:extLst>
              <a:ext uri="{FF2B5EF4-FFF2-40B4-BE49-F238E27FC236}">
                <a16:creationId xmlns:a16="http://schemas.microsoft.com/office/drawing/2014/main" id="{DD75D647-B843-ECE7-2A1D-9A0A9797E8E2}"/>
              </a:ext>
            </a:extLst>
          </p:cNvPr>
          <p:cNvSpPr/>
          <p:nvPr/>
        </p:nvSpPr>
        <p:spPr>
          <a:xfrm>
            <a:off x="8896872" y="3198236"/>
            <a:ext cx="228600" cy="23076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16945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5EB88-36E0-28C8-0540-C544641E9260}"/>
              </a:ext>
            </a:extLst>
          </p:cNvPr>
          <p:cNvSpPr>
            <a:spLocks noGrp="1"/>
          </p:cNvSpPr>
          <p:nvPr>
            <p:ph type="title"/>
          </p:nvPr>
        </p:nvSpPr>
        <p:spPr/>
        <p:txBody>
          <a:bodyPr/>
          <a:lstStyle/>
          <a:p>
            <a:r>
              <a:rPr lang="en-US" dirty="0"/>
              <a:t>Clustering</a:t>
            </a:r>
            <a:endParaRPr lang="en-NL" dirty="0"/>
          </a:p>
        </p:txBody>
      </p:sp>
      <p:sp>
        <p:nvSpPr>
          <p:cNvPr id="4" name="TextBox 3">
            <a:extLst>
              <a:ext uri="{FF2B5EF4-FFF2-40B4-BE49-F238E27FC236}">
                <a16:creationId xmlns:a16="http://schemas.microsoft.com/office/drawing/2014/main" id="{223F2D97-9498-05B8-D747-963ECEAAB438}"/>
              </a:ext>
            </a:extLst>
          </p:cNvPr>
          <p:cNvSpPr txBox="1"/>
          <p:nvPr/>
        </p:nvSpPr>
        <p:spPr>
          <a:xfrm>
            <a:off x="5165424" y="2621113"/>
            <a:ext cx="6134100" cy="3139321"/>
          </a:xfrm>
          <a:prstGeom prst="rect">
            <a:avLst/>
          </a:prstGeom>
          <a:noFill/>
        </p:spPr>
        <p:txBody>
          <a:bodyPr wrap="square" rtlCol="0">
            <a:spAutoFit/>
          </a:bodyPr>
          <a:lstStyle/>
          <a:p>
            <a:r>
              <a:rPr lang="en-GB" dirty="0"/>
              <a:t>Step 1: determine the number of clusters</a:t>
            </a:r>
          </a:p>
          <a:p>
            <a:r>
              <a:rPr lang="en-GB" dirty="0"/>
              <a:t>Step 2: Randomly select 3 distinct data points (=initial clusters)</a:t>
            </a:r>
          </a:p>
          <a:p>
            <a:r>
              <a:rPr lang="en-GB" dirty="0"/>
              <a:t>Step 3: Measure distance between a randomly selected data point and the 3 initial clusters, do this for all data points. </a:t>
            </a:r>
          </a:p>
          <a:p>
            <a:r>
              <a:rPr lang="en-GB" dirty="0"/>
              <a:t>Step 4: Assign all data points to a cluster according to their distances </a:t>
            </a:r>
          </a:p>
          <a:p>
            <a:r>
              <a:rPr lang="en-GB" dirty="0"/>
              <a:t>Step 5: calculate the mean of each cluster, and repeat Step 3 and 4, now with the distance of the data point to the mean of the cluster.</a:t>
            </a:r>
          </a:p>
          <a:p>
            <a:r>
              <a:rPr lang="en-GB" dirty="0"/>
              <a:t>…continue steps 4 and 5 until there are no changes in the clustering anymore.</a:t>
            </a:r>
          </a:p>
        </p:txBody>
      </p:sp>
      <p:grpSp>
        <p:nvGrpSpPr>
          <p:cNvPr id="5" name="Group 4">
            <a:extLst>
              <a:ext uri="{FF2B5EF4-FFF2-40B4-BE49-F238E27FC236}">
                <a16:creationId xmlns:a16="http://schemas.microsoft.com/office/drawing/2014/main" id="{DEB9C7DC-91AD-D26B-CBF3-A2AC6381F4E4}"/>
              </a:ext>
            </a:extLst>
          </p:cNvPr>
          <p:cNvGrpSpPr/>
          <p:nvPr/>
        </p:nvGrpSpPr>
        <p:grpSpPr>
          <a:xfrm>
            <a:off x="698500" y="2881083"/>
            <a:ext cx="3790950" cy="3398851"/>
            <a:chOff x="952500" y="3028950"/>
            <a:chExt cx="2702360" cy="2702360"/>
          </a:xfrm>
        </p:grpSpPr>
        <p:cxnSp>
          <p:nvCxnSpPr>
            <p:cNvPr id="6" name="Straight Connector 5">
              <a:extLst>
                <a:ext uri="{FF2B5EF4-FFF2-40B4-BE49-F238E27FC236}">
                  <a16:creationId xmlns:a16="http://schemas.microsoft.com/office/drawing/2014/main" id="{44727C29-346A-E574-9C31-F8816412FD3C}"/>
                </a:ext>
              </a:extLst>
            </p:cNvPr>
            <p:cNvCxnSpPr/>
            <p:nvPr/>
          </p:nvCxnSpPr>
          <p:spPr>
            <a:xfrm>
              <a:off x="952500" y="3028950"/>
              <a:ext cx="0" cy="270236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82F50D2-9575-7088-705F-D860CC8F3854}"/>
                </a:ext>
              </a:extLst>
            </p:cNvPr>
            <p:cNvCxnSpPr>
              <a:cxnSpLocks/>
            </p:cNvCxnSpPr>
            <p:nvPr/>
          </p:nvCxnSpPr>
          <p:spPr>
            <a:xfrm rot="5400000">
              <a:off x="2303680" y="4380130"/>
              <a:ext cx="0" cy="2702360"/>
            </a:xfrm>
            <a:prstGeom prst="line">
              <a:avLst/>
            </a:prstGeom>
          </p:spPr>
          <p:style>
            <a:lnRef idx="1">
              <a:schemeClr val="accent1"/>
            </a:lnRef>
            <a:fillRef idx="0">
              <a:schemeClr val="accent1"/>
            </a:fillRef>
            <a:effectRef idx="0">
              <a:schemeClr val="accent1"/>
            </a:effectRef>
            <a:fontRef idx="minor">
              <a:schemeClr val="tx1"/>
            </a:fontRef>
          </p:style>
        </p:cxnSp>
      </p:grpSp>
      <p:sp>
        <p:nvSpPr>
          <p:cNvPr id="8" name="Oval 7">
            <a:extLst>
              <a:ext uri="{FF2B5EF4-FFF2-40B4-BE49-F238E27FC236}">
                <a16:creationId xmlns:a16="http://schemas.microsoft.com/office/drawing/2014/main" id="{3AAC13DD-0673-04BD-9F91-1382206F2A86}"/>
              </a:ext>
            </a:extLst>
          </p:cNvPr>
          <p:cNvSpPr/>
          <p:nvPr/>
        </p:nvSpPr>
        <p:spPr>
          <a:xfrm>
            <a:off x="1339850" y="3399775"/>
            <a:ext cx="127000" cy="12699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sp>
        <p:nvSpPr>
          <p:cNvPr id="9" name="Oval 8">
            <a:extLst>
              <a:ext uri="{FF2B5EF4-FFF2-40B4-BE49-F238E27FC236}">
                <a16:creationId xmlns:a16="http://schemas.microsoft.com/office/drawing/2014/main" id="{205DA526-797D-EFDD-4642-5E3C2DD48162}"/>
              </a:ext>
            </a:extLst>
          </p:cNvPr>
          <p:cNvSpPr/>
          <p:nvPr/>
        </p:nvSpPr>
        <p:spPr>
          <a:xfrm>
            <a:off x="1585437" y="4237121"/>
            <a:ext cx="127000" cy="12699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E45C0430-579F-AF35-1BFE-C1D3CC2490F5}"/>
              </a:ext>
            </a:extLst>
          </p:cNvPr>
          <p:cNvSpPr/>
          <p:nvPr/>
        </p:nvSpPr>
        <p:spPr>
          <a:xfrm>
            <a:off x="1872933" y="3641074"/>
            <a:ext cx="127000" cy="12699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5DBA0376-5593-31F2-9E80-F084459BE95B}"/>
              </a:ext>
            </a:extLst>
          </p:cNvPr>
          <p:cNvSpPr/>
          <p:nvPr/>
        </p:nvSpPr>
        <p:spPr>
          <a:xfrm>
            <a:off x="1674337" y="3937610"/>
            <a:ext cx="127000" cy="12699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D9CB73C6-54D9-4C84-09F6-4656BA397BC7}"/>
              </a:ext>
            </a:extLst>
          </p:cNvPr>
          <p:cNvSpPr/>
          <p:nvPr/>
        </p:nvSpPr>
        <p:spPr>
          <a:xfrm>
            <a:off x="2189322" y="4143786"/>
            <a:ext cx="127000" cy="12699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sp>
        <p:nvSpPr>
          <p:cNvPr id="13" name="Oval 12">
            <a:extLst>
              <a:ext uri="{FF2B5EF4-FFF2-40B4-BE49-F238E27FC236}">
                <a16:creationId xmlns:a16="http://schemas.microsoft.com/office/drawing/2014/main" id="{1A01254A-7501-0021-14EE-C7D328416BFB}"/>
              </a:ext>
            </a:extLst>
          </p:cNvPr>
          <p:cNvSpPr/>
          <p:nvPr/>
        </p:nvSpPr>
        <p:spPr>
          <a:xfrm>
            <a:off x="2105662" y="4699400"/>
            <a:ext cx="127000" cy="12699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sp>
        <p:nvSpPr>
          <p:cNvPr id="14" name="Oval 13">
            <a:extLst>
              <a:ext uri="{FF2B5EF4-FFF2-40B4-BE49-F238E27FC236}">
                <a16:creationId xmlns:a16="http://schemas.microsoft.com/office/drawing/2014/main" id="{209CD587-C572-9DDC-0D5D-2968359B7184}"/>
              </a:ext>
            </a:extLst>
          </p:cNvPr>
          <p:cNvSpPr/>
          <p:nvPr/>
        </p:nvSpPr>
        <p:spPr>
          <a:xfrm>
            <a:off x="1931988" y="4393975"/>
            <a:ext cx="127000" cy="12699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sp>
        <p:nvSpPr>
          <p:cNvPr id="15" name="Oval 14">
            <a:extLst>
              <a:ext uri="{FF2B5EF4-FFF2-40B4-BE49-F238E27FC236}">
                <a16:creationId xmlns:a16="http://schemas.microsoft.com/office/drawing/2014/main" id="{FE8230E6-0448-CEF8-8BD1-4FE6393D583D}"/>
              </a:ext>
            </a:extLst>
          </p:cNvPr>
          <p:cNvSpPr/>
          <p:nvPr/>
        </p:nvSpPr>
        <p:spPr>
          <a:xfrm>
            <a:off x="2505075" y="3175611"/>
            <a:ext cx="127000" cy="12699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20FD330F-29F3-F2F1-A3E8-C1E0E6815A58}"/>
              </a:ext>
            </a:extLst>
          </p:cNvPr>
          <p:cNvSpPr/>
          <p:nvPr/>
        </p:nvSpPr>
        <p:spPr>
          <a:xfrm>
            <a:off x="3042288" y="3098090"/>
            <a:ext cx="127000" cy="12699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sp>
        <p:nvSpPr>
          <p:cNvPr id="17" name="Oval 16">
            <a:extLst>
              <a:ext uri="{FF2B5EF4-FFF2-40B4-BE49-F238E27FC236}">
                <a16:creationId xmlns:a16="http://schemas.microsoft.com/office/drawing/2014/main" id="{3AECEA5F-E179-BE8E-38D7-3A0A0FBE96F8}"/>
              </a:ext>
            </a:extLst>
          </p:cNvPr>
          <p:cNvSpPr/>
          <p:nvPr/>
        </p:nvSpPr>
        <p:spPr>
          <a:xfrm>
            <a:off x="2809875" y="3480411"/>
            <a:ext cx="127000" cy="12699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D13EF124-704A-1103-3A46-BF7453D77A3D}"/>
              </a:ext>
            </a:extLst>
          </p:cNvPr>
          <p:cNvSpPr/>
          <p:nvPr/>
        </p:nvSpPr>
        <p:spPr>
          <a:xfrm>
            <a:off x="2929574" y="3906940"/>
            <a:ext cx="127000" cy="12699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8D8DA917-A99F-5B98-D7BC-6805788F246F}"/>
              </a:ext>
            </a:extLst>
          </p:cNvPr>
          <p:cNvSpPr/>
          <p:nvPr/>
        </p:nvSpPr>
        <p:spPr>
          <a:xfrm>
            <a:off x="3114675" y="3785211"/>
            <a:ext cx="127000" cy="12699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A1AAC369-B996-D173-8797-5771F1577D35}"/>
              </a:ext>
            </a:extLst>
          </p:cNvPr>
          <p:cNvSpPr/>
          <p:nvPr/>
        </p:nvSpPr>
        <p:spPr>
          <a:xfrm>
            <a:off x="3496629" y="3937610"/>
            <a:ext cx="127000" cy="12699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13451694-F208-3D78-BC55-CD6CBE285B57}"/>
              </a:ext>
            </a:extLst>
          </p:cNvPr>
          <p:cNvSpPr/>
          <p:nvPr/>
        </p:nvSpPr>
        <p:spPr>
          <a:xfrm>
            <a:off x="3419475" y="4090011"/>
            <a:ext cx="127000" cy="12699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6628E4D1-975B-FCD7-11AC-50CCC6AD626B}"/>
              </a:ext>
            </a:extLst>
          </p:cNvPr>
          <p:cNvSpPr/>
          <p:nvPr/>
        </p:nvSpPr>
        <p:spPr>
          <a:xfrm>
            <a:off x="2493327" y="3764362"/>
            <a:ext cx="127000" cy="12699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C83B7D67-1916-BC20-8E4A-8A65DD0CBC2F}"/>
              </a:ext>
            </a:extLst>
          </p:cNvPr>
          <p:cNvSpPr/>
          <p:nvPr/>
        </p:nvSpPr>
        <p:spPr>
          <a:xfrm>
            <a:off x="2599374" y="4114576"/>
            <a:ext cx="127000" cy="12699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DA8A0FDD-F180-3623-E863-9E2F9DC7B6D2}"/>
              </a:ext>
            </a:extLst>
          </p:cNvPr>
          <p:cNvSpPr/>
          <p:nvPr/>
        </p:nvSpPr>
        <p:spPr>
          <a:xfrm>
            <a:off x="2751774" y="4266976"/>
            <a:ext cx="127000" cy="12699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A55C9C0F-1836-E114-C0B9-E1BADA946A51}"/>
              </a:ext>
            </a:extLst>
          </p:cNvPr>
          <p:cNvSpPr/>
          <p:nvPr/>
        </p:nvSpPr>
        <p:spPr>
          <a:xfrm>
            <a:off x="3114675" y="4762899"/>
            <a:ext cx="127000" cy="12699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1995F182-82A5-87B7-E860-5BC15FBB86F1}"/>
              </a:ext>
            </a:extLst>
          </p:cNvPr>
          <p:cNvSpPr/>
          <p:nvPr/>
        </p:nvSpPr>
        <p:spPr>
          <a:xfrm>
            <a:off x="3564811" y="4627496"/>
            <a:ext cx="127000" cy="12699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4CB62233-1002-0C3C-46DB-A26C49C93009}"/>
              </a:ext>
            </a:extLst>
          </p:cNvPr>
          <p:cNvSpPr/>
          <p:nvPr/>
        </p:nvSpPr>
        <p:spPr>
          <a:xfrm>
            <a:off x="3041969" y="5108772"/>
            <a:ext cx="127000" cy="12699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2A2CEBB8-7428-55E7-5807-E20B23A03196}"/>
              </a:ext>
            </a:extLst>
          </p:cNvPr>
          <p:cNvSpPr/>
          <p:nvPr/>
        </p:nvSpPr>
        <p:spPr>
          <a:xfrm>
            <a:off x="3361374" y="4876576"/>
            <a:ext cx="127000" cy="12699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sp>
        <p:nvSpPr>
          <p:cNvPr id="29" name="TextBox 28">
            <a:extLst>
              <a:ext uri="{FF2B5EF4-FFF2-40B4-BE49-F238E27FC236}">
                <a16:creationId xmlns:a16="http://schemas.microsoft.com/office/drawing/2014/main" id="{2813DEE6-3238-EAB8-DB15-926EA081BC6D}"/>
              </a:ext>
            </a:extLst>
          </p:cNvPr>
          <p:cNvSpPr txBox="1"/>
          <p:nvPr/>
        </p:nvSpPr>
        <p:spPr>
          <a:xfrm>
            <a:off x="1466850" y="2418065"/>
            <a:ext cx="2612390" cy="369332"/>
          </a:xfrm>
          <a:prstGeom prst="rect">
            <a:avLst/>
          </a:prstGeom>
          <a:noFill/>
        </p:spPr>
        <p:txBody>
          <a:bodyPr wrap="square" rtlCol="0">
            <a:spAutoFit/>
          </a:bodyPr>
          <a:lstStyle/>
          <a:p>
            <a:r>
              <a:rPr lang="en-GB" dirty="0"/>
              <a:t>Number of clusters k = 3</a:t>
            </a:r>
            <a:endParaRPr lang="en-NL" dirty="0"/>
          </a:p>
        </p:txBody>
      </p:sp>
      <p:grpSp>
        <p:nvGrpSpPr>
          <p:cNvPr id="30" name="Group 29">
            <a:extLst>
              <a:ext uri="{FF2B5EF4-FFF2-40B4-BE49-F238E27FC236}">
                <a16:creationId xmlns:a16="http://schemas.microsoft.com/office/drawing/2014/main" id="{937BB057-2A5C-6D9C-C093-EB44C291B8D9}"/>
              </a:ext>
            </a:extLst>
          </p:cNvPr>
          <p:cNvGrpSpPr/>
          <p:nvPr/>
        </p:nvGrpSpPr>
        <p:grpSpPr>
          <a:xfrm>
            <a:off x="1403350" y="3161590"/>
            <a:ext cx="2161461" cy="1965781"/>
            <a:chOff x="1403350" y="3161590"/>
            <a:chExt cx="2161461" cy="1965781"/>
          </a:xfrm>
        </p:grpSpPr>
        <p:cxnSp>
          <p:nvCxnSpPr>
            <p:cNvPr id="31" name="Straight Arrow Connector 30">
              <a:extLst>
                <a:ext uri="{FF2B5EF4-FFF2-40B4-BE49-F238E27FC236}">
                  <a16:creationId xmlns:a16="http://schemas.microsoft.com/office/drawing/2014/main" id="{DA5221AD-B53B-748C-2344-0EC0BD4400E8}"/>
                </a:ext>
              </a:extLst>
            </p:cNvPr>
            <p:cNvCxnSpPr>
              <a:stCxn id="15" idx="6"/>
              <a:endCxn id="16" idx="2"/>
            </p:cNvCxnSpPr>
            <p:nvPr/>
          </p:nvCxnSpPr>
          <p:spPr>
            <a:xfrm flipV="1">
              <a:off x="2632075" y="3161590"/>
              <a:ext cx="410213" cy="7752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06DE1CD-03CD-0525-C717-CA80BC191B2F}"/>
                </a:ext>
              </a:extLst>
            </p:cNvPr>
            <p:cNvCxnSpPr>
              <a:stCxn id="17" idx="0"/>
              <a:endCxn id="16" idx="3"/>
            </p:cNvCxnSpPr>
            <p:nvPr/>
          </p:nvCxnSpPr>
          <p:spPr>
            <a:xfrm flipV="1">
              <a:off x="2873375" y="3206490"/>
              <a:ext cx="187512" cy="27392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2ACDC93-044F-5C29-937D-3B13EE0D0FA6}"/>
                </a:ext>
              </a:extLst>
            </p:cNvPr>
            <p:cNvCxnSpPr>
              <a:cxnSpLocks/>
              <a:stCxn id="8" idx="6"/>
              <a:endCxn id="10" idx="2"/>
            </p:cNvCxnSpPr>
            <p:nvPr/>
          </p:nvCxnSpPr>
          <p:spPr>
            <a:xfrm>
              <a:off x="1466850" y="3463275"/>
              <a:ext cx="406083" cy="24129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33B5729-A177-9FC5-DF24-3504A53422BE}"/>
                </a:ext>
              </a:extLst>
            </p:cNvPr>
            <p:cNvCxnSpPr>
              <a:cxnSpLocks/>
              <a:endCxn id="8" idx="4"/>
            </p:cNvCxnSpPr>
            <p:nvPr/>
          </p:nvCxnSpPr>
          <p:spPr>
            <a:xfrm flipH="1" flipV="1">
              <a:off x="1403350" y="3526774"/>
              <a:ext cx="260957" cy="7211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BFF89D6-23AE-2AB2-0C57-D2724FA72EC2}"/>
                </a:ext>
              </a:extLst>
            </p:cNvPr>
            <p:cNvCxnSpPr>
              <a:cxnSpLocks/>
              <a:endCxn id="8" idx="5"/>
            </p:cNvCxnSpPr>
            <p:nvPr/>
          </p:nvCxnSpPr>
          <p:spPr>
            <a:xfrm flipH="1" flipV="1">
              <a:off x="1448251" y="3508175"/>
              <a:ext cx="240440" cy="43588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FA0476D-252D-1909-596B-548A1DB83329}"/>
                </a:ext>
              </a:extLst>
            </p:cNvPr>
            <p:cNvCxnSpPr>
              <a:cxnSpLocks/>
              <a:stCxn id="27" idx="7"/>
            </p:cNvCxnSpPr>
            <p:nvPr/>
          </p:nvCxnSpPr>
          <p:spPr>
            <a:xfrm flipV="1">
              <a:off x="3150370" y="4896098"/>
              <a:ext cx="30851" cy="23127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0EAF9E0-81F5-462F-A82D-DF0ED18F679A}"/>
                </a:ext>
              </a:extLst>
            </p:cNvPr>
            <p:cNvCxnSpPr>
              <a:cxnSpLocks/>
              <a:endCxn id="28" idx="1"/>
            </p:cNvCxnSpPr>
            <p:nvPr/>
          </p:nvCxnSpPr>
          <p:spPr>
            <a:xfrm>
              <a:off x="3241792" y="4852810"/>
              <a:ext cx="138181" cy="4236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1DAE8BF-6759-67BF-99F9-B9436D420640}"/>
                </a:ext>
              </a:extLst>
            </p:cNvPr>
            <p:cNvCxnSpPr>
              <a:cxnSpLocks/>
              <a:endCxn id="26" idx="2"/>
            </p:cNvCxnSpPr>
            <p:nvPr/>
          </p:nvCxnSpPr>
          <p:spPr>
            <a:xfrm flipV="1">
              <a:off x="3198719" y="4690996"/>
              <a:ext cx="366092" cy="6852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217F3898-DBE3-A574-9771-3BDD5D4DD01D}"/>
              </a:ext>
            </a:extLst>
          </p:cNvPr>
          <p:cNvGrpSpPr/>
          <p:nvPr/>
        </p:nvGrpSpPr>
        <p:grpSpPr>
          <a:xfrm>
            <a:off x="1949917" y="3540284"/>
            <a:ext cx="1317161" cy="1011707"/>
            <a:chOff x="1949917" y="2991659"/>
            <a:chExt cx="1317161" cy="1011707"/>
          </a:xfrm>
        </p:grpSpPr>
        <p:sp>
          <p:nvSpPr>
            <p:cNvPr id="40" name="Rectangle 39">
              <a:extLst>
                <a:ext uri="{FF2B5EF4-FFF2-40B4-BE49-F238E27FC236}">
                  <a16:creationId xmlns:a16="http://schemas.microsoft.com/office/drawing/2014/main" id="{5376F143-604D-AB00-938C-37F7933C8493}"/>
                </a:ext>
              </a:extLst>
            </p:cNvPr>
            <p:cNvSpPr/>
            <p:nvPr/>
          </p:nvSpPr>
          <p:spPr>
            <a:xfrm>
              <a:off x="1949917" y="3341900"/>
              <a:ext cx="116708" cy="12699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NL"/>
            </a:p>
          </p:txBody>
        </p:sp>
        <p:sp>
          <p:nvSpPr>
            <p:cNvPr id="41" name="Rectangle 40">
              <a:extLst>
                <a:ext uri="{FF2B5EF4-FFF2-40B4-BE49-F238E27FC236}">
                  <a16:creationId xmlns:a16="http://schemas.microsoft.com/office/drawing/2014/main" id="{5AA8D77E-3513-72A3-8481-55F16F58EC9F}"/>
                </a:ext>
              </a:extLst>
            </p:cNvPr>
            <p:cNvSpPr/>
            <p:nvPr/>
          </p:nvSpPr>
          <p:spPr>
            <a:xfrm>
              <a:off x="3150370" y="3876367"/>
              <a:ext cx="116708" cy="12699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NL"/>
            </a:p>
          </p:txBody>
        </p:sp>
        <p:sp>
          <p:nvSpPr>
            <p:cNvPr id="42" name="Rectangle 41">
              <a:extLst>
                <a:ext uri="{FF2B5EF4-FFF2-40B4-BE49-F238E27FC236}">
                  <a16:creationId xmlns:a16="http://schemas.microsoft.com/office/drawing/2014/main" id="{6DA2DA7D-EA5E-C050-B092-F8F3443F7B74}"/>
                </a:ext>
              </a:extLst>
            </p:cNvPr>
            <p:cNvSpPr/>
            <p:nvPr/>
          </p:nvSpPr>
          <p:spPr>
            <a:xfrm>
              <a:off x="2908777" y="2991659"/>
              <a:ext cx="116708" cy="12699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0827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mph" presetSubtype="2" fill="hold" nodeType="withEffect">
                                  <p:stCondLst>
                                    <p:cond delay="0"/>
                                  </p:stCondLst>
                                  <p:childTnLst>
                                    <p:animClr clrSpc="rgb" dir="cw">
                                      <p:cBhvr>
                                        <p:cTn id="16" dur="500" fill="hold"/>
                                        <p:tgtEl>
                                          <p:spTgt spid="16"/>
                                        </p:tgtEl>
                                        <p:attrNameLst>
                                          <p:attrName>fillcolor</p:attrName>
                                        </p:attrNameLst>
                                      </p:cBhvr>
                                      <p:to>
                                        <a:schemeClr val="accent2"/>
                                      </p:to>
                                    </p:animClr>
                                    <p:set>
                                      <p:cBhvr>
                                        <p:cTn id="17" dur="500" fill="hold"/>
                                        <p:tgtEl>
                                          <p:spTgt spid="16"/>
                                        </p:tgtEl>
                                        <p:attrNameLst>
                                          <p:attrName>fill.type</p:attrName>
                                        </p:attrNameLst>
                                      </p:cBhvr>
                                      <p:to>
                                        <p:strVal val="solid"/>
                                      </p:to>
                                    </p:set>
                                    <p:set>
                                      <p:cBhvr>
                                        <p:cTn id="18" dur="500" fill="hold"/>
                                        <p:tgtEl>
                                          <p:spTgt spid="16"/>
                                        </p:tgtEl>
                                        <p:attrNameLst>
                                          <p:attrName>fill.on</p:attrName>
                                        </p:attrNameLst>
                                      </p:cBhvr>
                                      <p:to>
                                        <p:strVal val="true"/>
                                      </p:to>
                                    </p:set>
                                  </p:childTnLst>
                                </p:cTn>
                              </p:par>
                              <p:par>
                                <p:cTn id="19" presetID="1" presetClass="emph" presetSubtype="2" fill="hold" nodeType="withEffect">
                                  <p:stCondLst>
                                    <p:cond delay="0"/>
                                  </p:stCondLst>
                                  <p:childTnLst>
                                    <p:animClr clrSpc="rgb" dir="cw">
                                      <p:cBhvr>
                                        <p:cTn id="20" dur="500" fill="hold"/>
                                        <p:tgtEl>
                                          <p:spTgt spid="28"/>
                                        </p:tgtEl>
                                        <p:attrNameLst>
                                          <p:attrName>fillcolor</p:attrName>
                                        </p:attrNameLst>
                                      </p:cBhvr>
                                      <p:to>
                                        <a:schemeClr val="accent1"/>
                                      </p:to>
                                    </p:animClr>
                                    <p:set>
                                      <p:cBhvr>
                                        <p:cTn id="21" dur="500" fill="hold"/>
                                        <p:tgtEl>
                                          <p:spTgt spid="28"/>
                                        </p:tgtEl>
                                        <p:attrNameLst>
                                          <p:attrName>fill.type</p:attrName>
                                        </p:attrNameLst>
                                      </p:cBhvr>
                                      <p:to>
                                        <p:strVal val="solid"/>
                                      </p:to>
                                    </p:set>
                                    <p:set>
                                      <p:cBhvr>
                                        <p:cTn id="22" dur="500" fill="hold"/>
                                        <p:tgtEl>
                                          <p:spTgt spid="28"/>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500" fill="hold"/>
                                        <p:tgtEl>
                                          <p:spTgt spid="11"/>
                                        </p:tgtEl>
                                        <p:attrNameLst>
                                          <p:attrName>fillcolor</p:attrName>
                                        </p:attrNameLst>
                                      </p:cBhvr>
                                      <p:to>
                                        <a:srgbClr val="3DE160"/>
                                      </p:to>
                                    </p:animClr>
                                    <p:set>
                                      <p:cBhvr>
                                        <p:cTn id="25" dur="500" fill="hold"/>
                                        <p:tgtEl>
                                          <p:spTgt spid="11"/>
                                        </p:tgtEl>
                                        <p:attrNameLst>
                                          <p:attrName>fill.type</p:attrName>
                                        </p:attrNameLst>
                                      </p:cBhvr>
                                      <p:to>
                                        <p:strVal val="solid"/>
                                      </p:to>
                                    </p:set>
                                    <p:set>
                                      <p:cBhvr>
                                        <p:cTn id="26" dur="500" fill="hold"/>
                                        <p:tgtEl>
                                          <p:spTgt spid="11"/>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500" fill="hold"/>
                                        <p:tgtEl>
                                          <p:spTgt spid="9"/>
                                        </p:tgtEl>
                                        <p:attrNameLst>
                                          <p:attrName>fillcolor</p:attrName>
                                        </p:attrNameLst>
                                      </p:cBhvr>
                                      <p:to>
                                        <a:srgbClr val="3DE160"/>
                                      </p:to>
                                    </p:animClr>
                                    <p:set>
                                      <p:cBhvr>
                                        <p:cTn id="43" dur="500" fill="hold"/>
                                        <p:tgtEl>
                                          <p:spTgt spid="9"/>
                                        </p:tgtEl>
                                        <p:attrNameLst>
                                          <p:attrName>fill.type</p:attrName>
                                        </p:attrNameLst>
                                      </p:cBhvr>
                                      <p:to>
                                        <p:strVal val="solid"/>
                                      </p:to>
                                    </p:set>
                                    <p:set>
                                      <p:cBhvr>
                                        <p:cTn id="44" dur="500" fill="hold"/>
                                        <p:tgtEl>
                                          <p:spTgt spid="9"/>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500" fill="hold"/>
                                        <p:tgtEl>
                                          <p:spTgt spid="10"/>
                                        </p:tgtEl>
                                        <p:attrNameLst>
                                          <p:attrName>fillcolor</p:attrName>
                                        </p:attrNameLst>
                                      </p:cBhvr>
                                      <p:to>
                                        <a:srgbClr val="3DE160"/>
                                      </p:to>
                                    </p:animClr>
                                    <p:set>
                                      <p:cBhvr>
                                        <p:cTn id="47" dur="500" fill="hold"/>
                                        <p:tgtEl>
                                          <p:spTgt spid="10"/>
                                        </p:tgtEl>
                                        <p:attrNameLst>
                                          <p:attrName>fill.type</p:attrName>
                                        </p:attrNameLst>
                                      </p:cBhvr>
                                      <p:to>
                                        <p:strVal val="solid"/>
                                      </p:to>
                                    </p:set>
                                    <p:set>
                                      <p:cBhvr>
                                        <p:cTn id="48" dur="500" fill="hold"/>
                                        <p:tgtEl>
                                          <p:spTgt spid="10"/>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14"/>
                                        </p:tgtEl>
                                        <p:attrNameLst>
                                          <p:attrName>fillcolor</p:attrName>
                                        </p:attrNameLst>
                                      </p:cBhvr>
                                      <p:to>
                                        <a:srgbClr val="3DE160"/>
                                      </p:to>
                                    </p:animClr>
                                    <p:set>
                                      <p:cBhvr>
                                        <p:cTn id="51" dur="500" fill="hold"/>
                                        <p:tgtEl>
                                          <p:spTgt spid="14"/>
                                        </p:tgtEl>
                                        <p:attrNameLst>
                                          <p:attrName>fill.type</p:attrName>
                                        </p:attrNameLst>
                                      </p:cBhvr>
                                      <p:to>
                                        <p:strVal val="solid"/>
                                      </p:to>
                                    </p:set>
                                    <p:set>
                                      <p:cBhvr>
                                        <p:cTn id="52" dur="500" fill="hold"/>
                                        <p:tgtEl>
                                          <p:spTgt spid="14"/>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500" fill="hold"/>
                                        <p:tgtEl>
                                          <p:spTgt spid="12"/>
                                        </p:tgtEl>
                                        <p:attrNameLst>
                                          <p:attrName>fillcolor</p:attrName>
                                        </p:attrNameLst>
                                      </p:cBhvr>
                                      <p:to>
                                        <a:srgbClr val="3DE160"/>
                                      </p:to>
                                    </p:animClr>
                                    <p:set>
                                      <p:cBhvr>
                                        <p:cTn id="55" dur="500" fill="hold"/>
                                        <p:tgtEl>
                                          <p:spTgt spid="12"/>
                                        </p:tgtEl>
                                        <p:attrNameLst>
                                          <p:attrName>fill.type</p:attrName>
                                        </p:attrNameLst>
                                      </p:cBhvr>
                                      <p:to>
                                        <p:strVal val="solid"/>
                                      </p:to>
                                    </p:set>
                                    <p:set>
                                      <p:cBhvr>
                                        <p:cTn id="56" dur="500" fill="hold"/>
                                        <p:tgtEl>
                                          <p:spTgt spid="12"/>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500" fill="hold"/>
                                        <p:tgtEl>
                                          <p:spTgt spid="13"/>
                                        </p:tgtEl>
                                        <p:attrNameLst>
                                          <p:attrName>fillcolor</p:attrName>
                                        </p:attrNameLst>
                                      </p:cBhvr>
                                      <p:to>
                                        <a:srgbClr val="3DE160"/>
                                      </p:to>
                                    </p:animClr>
                                    <p:set>
                                      <p:cBhvr>
                                        <p:cTn id="59" dur="500" fill="hold"/>
                                        <p:tgtEl>
                                          <p:spTgt spid="13"/>
                                        </p:tgtEl>
                                        <p:attrNameLst>
                                          <p:attrName>fill.type</p:attrName>
                                        </p:attrNameLst>
                                      </p:cBhvr>
                                      <p:to>
                                        <p:strVal val="solid"/>
                                      </p:to>
                                    </p:set>
                                    <p:set>
                                      <p:cBhvr>
                                        <p:cTn id="60" dur="500" fill="hold"/>
                                        <p:tgtEl>
                                          <p:spTgt spid="13"/>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500" fill="hold"/>
                                        <p:tgtEl>
                                          <p:spTgt spid="23"/>
                                        </p:tgtEl>
                                        <p:attrNameLst>
                                          <p:attrName>fillcolor</p:attrName>
                                        </p:attrNameLst>
                                      </p:cBhvr>
                                      <p:to>
                                        <a:srgbClr val="3DE160"/>
                                      </p:to>
                                    </p:animClr>
                                    <p:set>
                                      <p:cBhvr>
                                        <p:cTn id="63" dur="500" fill="hold"/>
                                        <p:tgtEl>
                                          <p:spTgt spid="23"/>
                                        </p:tgtEl>
                                        <p:attrNameLst>
                                          <p:attrName>fill.type</p:attrName>
                                        </p:attrNameLst>
                                      </p:cBhvr>
                                      <p:to>
                                        <p:strVal val="solid"/>
                                      </p:to>
                                    </p:set>
                                    <p:set>
                                      <p:cBhvr>
                                        <p:cTn id="64" dur="500" fill="hold"/>
                                        <p:tgtEl>
                                          <p:spTgt spid="23"/>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500" fill="hold"/>
                                        <p:tgtEl>
                                          <p:spTgt spid="8"/>
                                        </p:tgtEl>
                                        <p:attrNameLst>
                                          <p:attrName>fillcolor</p:attrName>
                                        </p:attrNameLst>
                                      </p:cBhvr>
                                      <p:to>
                                        <a:srgbClr val="3DE160"/>
                                      </p:to>
                                    </p:animClr>
                                    <p:set>
                                      <p:cBhvr>
                                        <p:cTn id="67" dur="500" fill="hold"/>
                                        <p:tgtEl>
                                          <p:spTgt spid="8"/>
                                        </p:tgtEl>
                                        <p:attrNameLst>
                                          <p:attrName>fill.type</p:attrName>
                                        </p:attrNameLst>
                                      </p:cBhvr>
                                      <p:to>
                                        <p:strVal val="solid"/>
                                      </p:to>
                                    </p:set>
                                    <p:set>
                                      <p:cBhvr>
                                        <p:cTn id="68" dur="500" fill="hold"/>
                                        <p:tgtEl>
                                          <p:spTgt spid="8"/>
                                        </p:tgtEl>
                                        <p:attrNameLst>
                                          <p:attrName>fill.on</p:attrName>
                                        </p:attrNameLst>
                                      </p:cBhvr>
                                      <p:to>
                                        <p:strVal val="true"/>
                                      </p:to>
                                    </p:set>
                                  </p:childTnLst>
                                </p:cTn>
                              </p:par>
                            </p:childTnLst>
                          </p:cTn>
                        </p:par>
                      </p:childTnLst>
                    </p:cTn>
                  </p:par>
                  <p:par>
                    <p:cTn id="69" fill="hold">
                      <p:stCondLst>
                        <p:cond delay="indefinite"/>
                      </p:stCondLst>
                      <p:childTnLst>
                        <p:par>
                          <p:cTn id="70" fill="hold">
                            <p:stCondLst>
                              <p:cond delay="0"/>
                            </p:stCondLst>
                            <p:childTnLst>
                              <p:par>
                                <p:cTn id="71" presetID="1" presetClass="emph" presetSubtype="2" fill="hold" nodeType="clickEffect">
                                  <p:stCondLst>
                                    <p:cond delay="0"/>
                                  </p:stCondLst>
                                  <p:childTnLst>
                                    <p:animClr clrSpc="rgb" dir="cw">
                                      <p:cBhvr>
                                        <p:cTn id="72" dur="500" fill="hold"/>
                                        <p:tgtEl>
                                          <p:spTgt spid="15"/>
                                        </p:tgtEl>
                                        <p:attrNameLst>
                                          <p:attrName>fillcolor</p:attrName>
                                        </p:attrNameLst>
                                      </p:cBhvr>
                                      <p:to>
                                        <a:schemeClr val="accent2"/>
                                      </p:to>
                                    </p:animClr>
                                    <p:set>
                                      <p:cBhvr>
                                        <p:cTn id="73" dur="500" fill="hold"/>
                                        <p:tgtEl>
                                          <p:spTgt spid="15"/>
                                        </p:tgtEl>
                                        <p:attrNameLst>
                                          <p:attrName>fill.type</p:attrName>
                                        </p:attrNameLst>
                                      </p:cBhvr>
                                      <p:to>
                                        <p:strVal val="solid"/>
                                      </p:to>
                                    </p:set>
                                    <p:set>
                                      <p:cBhvr>
                                        <p:cTn id="74" dur="500" fill="hold"/>
                                        <p:tgtEl>
                                          <p:spTgt spid="15"/>
                                        </p:tgtEl>
                                        <p:attrNameLst>
                                          <p:attrName>fill.on</p:attrName>
                                        </p:attrNameLst>
                                      </p:cBhvr>
                                      <p:to>
                                        <p:strVal val="true"/>
                                      </p:to>
                                    </p:set>
                                  </p:childTnLst>
                                </p:cTn>
                              </p:par>
                              <p:par>
                                <p:cTn id="75" presetID="1" presetClass="emph" presetSubtype="2" fill="hold" nodeType="withEffect">
                                  <p:stCondLst>
                                    <p:cond delay="0"/>
                                  </p:stCondLst>
                                  <p:childTnLst>
                                    <p:animClr clrSpc="rgb" dir="cw">
                                      <p:cBhvr>
                                        <p:cTn id="76" dur="500" fill="hold"/>
                                        <p:tgtEl>
                                          <p:spTgt spid="17"/>
                                        </p:tgtEl>
                                        <p:attrNameLst>
                                          <p:attrName>fillcolor</p:attrName>
                                        </p:attrNameLst>
                                      </p:cBhvr>
                                      <p:to>
                                        <a:schemeClr val="accent2"/>
                                      </p:to>
                                    </p:animClr>
                                    <p:set>
                                      <p:cBhvr>
                                        <p:cTn id="77" dur="500" fill="hold"/>
                                        <p:tgtEl>
                                          <p:spTgt spid="17"/>
                                        </p:tgtEl>
                                        <p:attrNameLst>
                                          <p:attrName>fill.type</p:attrName>
                                        </p:attrNameLst>
                                      </p:cBhvr>
                                      <p:to>
                                        <p:strVal val="solid"/>
                                      </p:to>
                                    </p:set>
                                    <p:set>
                                      <p:cBhvr>
                                        <p:cTn id="78" dur="500" fill="hold"/>
                                        <p:tgtEl>
                                          <p:spTgt spid="17"/>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500" fill="hold"/>
                                        <p:tgtEl>
                                          <p:spTgt spid="22"/>
                                        </p:tgtEl>
                                        <p:attrNameLst>
                                          <p:attrName>fillcolor</p:attrName>
                                        </p:attrNameLst>
                                      </p:cBhvr>
                                      <p:to>
                                        <a:schemeClr val="accent2"/>
                                      </p:to>
                                    </p:animClr>
                                    <p:set>
                                      <p:cBhvr>
                                        <p:cTn id="81" dur="500" fill="hold"/>
                                        <p:tgtEl>
                                          <p:spTgt spid="22"/>
                                        </p:tgtEl>
                                        <p:attrNameLst>
                                          <p:attrName>fill.type</p:attrName>
                                        </p:attrNameLst>
                                      </p:cBhvr>
                                      <p:to>
                                        <p:strVal val="solid"/>
                                      </p:to>
                                    </p:set>
                                    <p:set>
                                      <p:cBhvr>
                                        <p:cTn id="82" dur="500" fill="hold"/>
                                        <p:tgtEl>
                                          <p:spTgt spid="22"/>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500" fill="hold"/>
                                        <p:tgtEl>
                                          <p:spTgt spid="18"/>
                                        </p:tgtEl>
                                        <p:attrNameLst>
                                          <p:attrName>fillcolor</p:attrName>
                                        </p:attrNameLst>
                                      </p:cBhvr>
                                      <p:to>
                                        <a:schemeClr val="accent2"/>
                                      </p:to>
                                    </p:animClr>
                                    <p:set>
                                      <p:cBhvr>
                                        <p:cTn id="85" dur="500" fill="hold"/>
                                        <p:tgtEl>
                                          <p:spTgt spid="18"/>
                                        </p:tgtEl>
                                        <p:attrNameLst>
                                          <p:attrName>fill.type</p:attrName>
                                        </p:attrNameLst>
                                      </p:cBhvr>
                                      <p:to>
                                        <p:strVal val="solid"/>
                                      </p:to>
                                    </p:set>
                                    <p:set>
                                      <p:cBhvr>
                                        <p:cTn id="86" dur="500" fill="hold"/>
                                        <p:tgtEl>
                                          <p:spTgt spid="18"/>
                                        </p:tgtEl>
                                        <p:attrNameLst>
                                          <p:attrName>fill.on</p:attrName>
                                        </p:attrNameLst>
                                      </p:cBhvr>
                                      <p:to>
                                        <p:strVal val="true"/>
                                      </p:to>
                                    </p:set>
                                  </p:childTnLst>
                                </p:cTn>
                              </p:par>
                              <p:par>
                                <p:cTn id="87" presetID="1" presetClass="emph" presetSubtype="2" fill="hold" nodeType="withEffect">
                                  <p:stCondLst>
                                    <p:cond delay="0"/>
                                  </p:stCondLst>
                                  <p:childTnLst>
                                    <p:animClr clrSpc="rgb" dir="cw">
                                      <p:cBhvr>
                                        <p:cTn id="88" dur="500" fill="hold"/>
                                        <p:tgtEl>
                                          <p:spTgt spid="19"/>
                                        </p:tgtEl>
                                        <p:attrNameLst>
                                          <p:attrName>fillcolor</p:attrName>
                                        </p:attrNameLst>
                                      </p:cBhvr>
                                      <p:to>
                                        <a:schemeClr val="accent2"/>
                                      </p:to>
                                    </p:animClr>
                                    <p:set>
                                      <p:cBhvr>
                                        <p:cTn id="89" dur="500" fill="hold"/>
                                        <p:tgtEl>
                                          <p:spTgt spid="19"/>
                                        </p:tgtEl>
                                        <p:attrNameLst>
                                          <p:attrName>fill.type</p:attrName>
                                        </p:attrNameLst>
                                      </p:cBhvr>
                                      <p:to>
                                        <p:strVal val="solid"/>
                                      </p:to>
                                    </p:set>
                                    <p:set>
                                      <p:cBhvr>
                                        <p:cTn id="90" dur="500" fill="hold"/>
                                        <p:tgtEl>
                                          <p:spTgt spid="19"/>
                                        </p:tgtEl>
                                        <p:attrNameLst>
                                          <p:attrName>fill.on</p:attrName>
                                        </p:attrNameLst>
                                      </p:cBhvr>
                                      <p:to>
                                        <p:strVal val="true"/>
                                      </p:to>
                                    </p:set>
                                  </p:childTnLst>
                                </p:cTn>
                              </p:par>
                            </p:childTnLst>
                          </p:cTn>
                        </p:par>
                      </p:childTnLst>
                    </p:cTn>
                  </p:par>
                  <p:par>
                    <p:cTn id="91" fill="hold">
                      <p:stCondLst>
                        <p:cond delay="indefinite"/>
                      </p:stCondLst>
                      <p:childTnLst>
                        <p:par>
                          <p:cTn id="92" fill="hold">
                            <p:stCondLst>
                              <p:cond delay="0"/>
                            </p:stCondLst>
                            <p:childTnLst>
                              <p:par>
                                <p:cTn id="93" presetID="1" presetClass="emph" presetSubtype="2" fill="hold" nodeType="clickEffect">
                                  <p:stCondLst>
                                    <p:cond delay="0"/>
                                  </p:stCondLst>
                                  <p:childTnLst>
                                    <p:animClr clrSpc="rgb" dir="cw">
                                      <p:cBhvr>
                                        <p:cTn id="94" dur="500" fill="hold"/>
                                        <p:tgtEl>
                                          <p:spTgt spid="24"/>
                                        </p:tgtEl>
                                        <p:attrNameLst>
                                          <p:attrName>fillcolor</p:attrName>
                                        </p:attrNameLst>
                                      </p:cBhvr>
                                      <p:to>
                                        <a:schemeClr val="accent1"/>
                                      </p:to>
                                    </p:animClr>
                                    <p:set>
                                      <p:cBhvr>
                                        <p:cTn id="95" dur="500" fill="hold"/>
                                        <p:tgtEl>
                                          <p:spTgt spid="24"/>
                                        </p:tgtEl>
                                        <p:attrNameLst>
                                          <p:attrName>fill.type</p:attrName>
                                        </p:attrNameLst>
                                      </p:cBhvr>
                                      <p:to>
                                        <p:strVal val="solid"/>
                                      </p:to>
                                    </p:set>
                                    <p:set>
                                      <p:cBhvr>
                                        <p:cTn id="96" dur="500" fill="hold"/>
                                        <p:tgtEl>
                                          <p:spTgt spid="24"/>
                                        </p:tgtEl>
                                        <p:attrNameLst>
                                          <p:attrName>fill.on</p:attrName>
                                        </p:attrNameLst>
                                      </p:cBhvr>
                                      <p:to>
                                        <p:strVal val="true"/>
                                      </p:to>
                                    </p:set>
                                  </p:childTnLst>
                                </p:cTn>
                              </p:par>
                              <p:par>
                                <p:cTn id="97" presetID="1" presetClass="emph" presetSubtype="2" fill="hold" nodeType="withEffect">
                                  <p:stCondLst>
                                    <p:cond delay="0"/>
                                  </p:stCondLst>
                                  <p:childTnLst>
                                    <p:animClr clrSpc="rgb" dir="cw">
                                      <p:cBhvr>
                                        <p:cTn id="98" dur="500" fill="hold"/>
                                        <p:tgtEl>
                                          <p:spTgt spid="27"/>
                                        </p:tgtEl>
                                        <p:attrNameLst>
                                          <p:attrName>fillcolor</p:attrName>
                                        </p:attrNameLst>
                                      </p:cBhvr>
                                      <p:to>
                                        <a:schemeClr val="accent1"/>
                                      </p:to>
                                    </p:animClr>
                                    <p:set>
                                      <p:cBhvr>
                                        <p:cTn id="99" dur="500" fill="hold"/>
                                        <p:tgtEl>
                                          <p:spTgt spid="27"/>
                                        </p:tgtEl>
                                        <p:attrNameLst>
                                          <p:attrName>fill.type</p:attrName>
                                        </p:attrNameLst>
                                      </p:cBhvr>
                                      <p:to>
                                        <p:strVal val="solid"/>
                                      </p:to>
                                    </p:set>
                                    <p:set>
                                      <p:cBhvr>
                                        <p:cTn id="100" dur="500" fill="hold"/>
                                        <p:tgtEl>
                                          <p:spTgt spid="27"/>
                                        </p:tgtEl>
                                        <p:attrNameLst>
                                          <p:attrName>fill.on</p:attrName>
                                        </p:attrNameLst>
                                      </p:cBhvr>
                                      <p:to>
                                        <p:strVal val="true"/>
                                      </p:to>
                                    </p:set>
                                  </p:childTnLst>
                                </p:cTn>
                              </p:par>
                              <p:par>
                                <p:cTn id="101" presetID="1" presetClass="emph" presetSubtype="2" fill="hold" nodeType="withEffect">
                                  <p:stCondLst>
                                    <p:cond delay="0"/>
                                  </p:stCondLst>
                                  <p:childTnLst>
                                    <p:animClr clrSpc="rgb" dir="cw">
                                      <p:cBhvr>
                                        <p:cTn id="102" dur="500" fill="hold"/>
                                        <p:tgtEl>
                                          <p:spTgt spid="25"/>
                                        </p:tgtEl>
                                        <p:attrNameLst>
                                          <p:attrName>fillcolor</p:attrName>
                                        </p:attrNameLst>
                                      </p:cBhvr>
                                      <p:to>
                                        <a:schemeClr val="accent1"/>
                                      </p:to>
                                    </p:animClr>
                                    <p:set>
                                      <p:cBhvr>
                                        <p:cTn id="103" dur="500" fill="hold"/>
                                        <p:tgtEl>
                                          <p:spTgt spid="25"/>
                                        </p:tgtEl>
                                        <p:attrNameLst>
                                          <p:attrName>fill.type</p:attrName>
                                        </p:attrNameLst>
                                      </p:cBhvr>
                                      <p:to>
                                        <p:strVal val="solid"/>
                                      </p:to>
                                    </p:set>
                                    <p:set>
                                      <p:cBhvr>
                                        <p:cTn id="104" dur="500" fill="hold"/>
                                        <p:tgtEl>
                                          <p:spTgt spid="25"/>
                                        </p:tgtEl>
                                        <p:attrNameLst>
                                          <p:attrName>fill.on</p:attrName>
                                        </p:attrNameLst>
                                      </p:cBhvr>
                                      <p:to>
                                        <p:strVal val="true"/>
                                      </p:to>
                                    </p:set>
                                  </p:childTnLst>
                                </p:cTn>
                              </p:par>
                              <p:par>
                                <p:cTn id="105" presetID="1" presetClass="emph" presetSubtype="2" fill="hold" nodeType="withEffect">
                                  <p:stCondLst>
                                    <p:cond delay="0"/>
                                  </p:stCondLst>
                                  <p:childTnLst>
                                    <p:animClr clrSpc="rgb" dir="cw">
                                      <p:cBhvr>
                                        <p:cTn id="106" dur="500" fill="hold"/>
                                        <p:tgtEl>
                                          <p:spTgt spid="26"/>
                                        </p:tgtEl>
                                        <p:attrNameLst>
                                          <p:attrName>fillcolor</p:attrName>
                                        </p:attrNameLst>
                                      </p:cBhvr>
                                      <p:to>
                                        <a:schemeClr val="accent1"/>
                                      </p:to>
                                    </p:animClr>
                                    <p:set>
                                      <p:cBhvr>
                                        <p:cTn id="107" dur="500" fill="hold"/>
                                        <p:tgtEl>
                                          <p:spTgt spid="26"/>
                                        </p:tgtEl>
                                        <p:attrNameLst>
                                          <p:attrName>fill.type</p:attrName>
                                        </p:attrNameLst>
                                      </p:cBhvr>
                                      <p:to>
                                        <p:strVal val="solid"/>
                                      </p:to>
                                    </p:set>
                                    <p:set>
                                      <p:cBhvr>
                                        <p:cTn id="108" dur="500" fill="hold"/>
                                        <p:tgtEl>
                                          <p:spTgt spid="26"/>
                                        </p:tgtEl>
                                        <p:attrNameLst>
                                          <p:attrName>fill.on</p:attrName>
                                        </p:attrNameLst>
                                      </p:cBhvr>
                                      <p:to>
                                        <p:strVal val="true"/>
                                      </p:to>
                                    </p:set>
                                  </p:childTnLst>
                                </p:cTn>
                              </p:par>
                              <p:par>
                                <p:cTn id="109" presetID="1" presetClass="emph" presetSubtype="2" fill="hold" nodeType="withEffect">
                                  <p:stCondLst>
                                    <p:cond delay="0"/>
                                  </p:stCondLst>
                                  <p:childTnLst>
                                    <p:animClr clrSpc="rgb" dir="cw">
                                      <p:cBhvr>
                                        <p:cTn id="110" dur="500" fill="hold"/>
                                        <p:tgtEl>
                                          <p:spTgt spid="21"/>
                                        </p:tgtEl>
                                        <p:attrNameLst>
                                          <p:attrName>fillcolor</p:attrName>
                                        </p:attrNameLst>
                                      </p:cBhvr>
                                      <p:to>
                                        <a:schemeClr val="accent1"/>
                                      </p:to>
                                    </p:animClr>
                                    <p:set>
                                      <p:cBhvr>
                                        <p:cTn id="111" dur="500" fill="hold"/>
                                        <p:tgtEl>
                                          <p:spTgt spid="21"/>
                                        </p:tgtEl>
                                        <p:attrNameLst>
                                          <p:attrName>fill.type</p:attrName>
                                        </p:attrNameLst>
                                      </p:cBhvr>
                                      <p:to>
                                        <p:strVal val="solid"/>
                                      </p:to>
                                    </p:set>
                                    <p:set>
                                      <p:cBhvr>
                                        <p:cTn id="112" dur="500" fill="hold"/>
                                        <p:tgtEl>
                                          <p:spTgt spid="21"/>
                                        </p:tgtEl>
                                        <p:attrNameLst>
                                          <p:attrName>fill.on</p:attrName>
                                        </p:attrNameLst>
                                      </p:cBhvr>
                                      <p:to>
                                        <p:strVal val="true"/>
                                      </p:to>
                                    </p:set>
                                  </p:childTnLst>
                                </p:cTn>
                              </p:par>
                              <p:par>
                                <p:cTn id="113" presetID="1" presetClass="emph" presetSubtype="2" fill="hold" nodeType="withEffect">
                                  <p:stCondLst>
                                    <p:cond delay="0"/>
                                  </p:stCondLst>
                                  <p:childTnLst>
                                    <p:animClr clrSpc="rgb" dir="cw">
                                      <p:cBhvr>
                                        <p:cTn id="114" dur="500" fill="hold"/>
                                        <p:tgtEl>
                                          <p:spTgt spid="20"/>
                                        </p:tgtEl>
                                        <p:attrNameLst>
                                          <p:attrName>fillcolor</p:attrName>
                                        </p:attrNameLst>
                                      </p:cBhvr>
                                      <p:to>
                                        <a:schemeClr val="accent1"/>
                                      </p:to>
                                    </p:animClr>
                                    <p:set>
                                      <p:cBhvr>
                                        <p:cTn id="115" dur="500" fill="hold"/>
                                        <p:tgtEl>
                                          <p:spTgt spid="20"/>
                                        </p:tgtEl>
                                        <p:attrNameLst>
                                          <p:attrName>fill.type</p:attrName>
                                        </p:attrNameLst>
                                      </p:cBhvr>
                                      <p:to>
                                        <p:strVal val="solid"/>
                                      </p:to>
                                    </p:set>
                                    <p:set>
                                      <p:cBhvr>
                                        <p:cTn id="116" dur="500" fill="hold"/>
                                        <p:tgtEl>
                                          <p:spTgt spid="20"/>
                                        </p:tgtEl>
                                        <p:attrNameLst>
                                          <p:attrName>fill.on</p:attrName>
                                        </p:attrNameLst>
                                      </p:cBhvr>
                                      <p:to>
                                        <p:strVal val="tru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nodeType="clickEffect">
                                  <p:stCondLst>
                                    <p:cond delay="0"/>
                                  </p:stCondLst>
                                  <p:childTnLst>
                                    <p:set>
                                      <p:cBhvr>
                                        <p:cTn id="120" dur="1" fill="hold">
                                          <p:stCondLst>
                                            <p:cond delay="0"/>
                                          </p:stCondLst>
                                        </p:cTn>
                                        <p:tgtEl>
                                          <p:spTgt spid="30"/>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39"/>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D3E4C-AA43-3378-A55B-D75AF6B384E5}"/>
              </a:ext>
            </a:extLst>
          </p:cNvPr>
          <p:cNvSpPr>
            <a:spLocks noGrp="1"/>
          </p:cNvSpPr>
          <p:nvPr>
            <p:ph type="title"/>
          </p:nvPr>
        </p:nvSpPr>
        <p:spPr/>
        <p:txBody>
          <a:bodyPr/>
          <a:lstStyle/>
          <a:p>
            <a:r>
              <a:rPr lang="en-US" dirty="0"/>
              <a:t>Clustering</a:t>
            </a:r>
            <a:endParaRPr lang="en-NL" dirty="0"/>
          </a:p>
        </p:txBody>
      </p:sp>
      <p:sp>
        <p:nvSpPr>
          <p:cNvPr id="4" name="Content Placeholder 2">
            <a:extLst>
              <a:ext uri="{FF2B5EF4-FFF2-40B4-BE49-F238E27FC236}">
                <a16:creationId xmlns:a16="http://schemas.microsoft.com/office/drawing/2014/main" id="{989DCA49-71F8-9AC6-67C1-9D7967045E4E}"/>
              </a:ext>
            </a:extLst>
          </p:cNvPr>
          <p:cNvSpPr txBox="1">
            <a:spLocks/>
          </p:cNvSpPr>
          <p:nvPr/>
        </p:nvSpPr>
        <p:spPr>
          <a:xfrm>
            <a:off x="594644" y="3001281"/>
            <a:ext cx="6027537" cy="302239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b="1" i="1" dirty="0"/>
              <a:t>K</a:t>
            </a:r>
            <a:r>
              <a:rPr lang="en-US" b="1" dirty="0"/>
              <a:t>-means clustering</a:t>
            </a:r>
          </a:p>
          <a:p>
            <a:pPr marL="0" indent="0">
              <a:buFont typeface="Arial" panose="020B0604020202020204" pitchFamily="34" charset="0"/>
              <a:buNone/>
            </a:pPr>
            <a:r>
              <a:rPr lang="en-US" dirty="0"/>
              <a:t>Clustering algorithm in action (changes with each iteration):</a:t>
            </a:r>
          </a:p>
          <a:p>
            <a:pPr marL="0" indent="0">
              <a:buFont typeface="Arial" panose="020B0604020202020204" pitchFamily="34" charset="0"/>
              <a:buNone/>
            </a:pPr>
            <a:endParaRPr lang="en-US" dirty="0"/>
          </a:p>
          <a:p>
            <a:pPr marL="0" indent="0">
              <a:buFont typeface="Arial" panose="020B0604020202020204" pitchFamily="34" charset="0"/>
              <a:buNone/>
            </a:pPr>
            <a:r>
              <a:rPr lang="en-US" sz="2000" dirty="0"/>
              <a:t>Important:</a:t>
            </a:r>
          </a:p>
          <a:p>
            <a:pPr marL="0" indent="0">
              <a:buFont typeface="Arial" panose="020B0604020202020204" pitchFamily="34" charset="0"/>
              <a:buNone/>
            </a:pPr>
            <a:r>
              <a:rPr lang="en-US" sz="2000" dirty="0"/>
              <a:t>As the starting point initiates the clusters, the whole procedure is repeated with different starting points, the one with the least variation per cluster will be the winner </a:t>
            </a:r>
          </a:p>
        </p:txBody>
      </p:sp>
      <p:pic>
        <p:nvPicPr>
          <p:cNvPr id="5" name="Picture 4">
            <a:extLst>
              <a:ext uri="{FF2B5EF4-FFF2-40B4-BE49-F238E27FC236}">
                <a16:creationId xmlns:a16="http://schemas.microsoft.com/office/drawing/2014/main" id="{28C68332-4756-9574-4CE1-B13153F52EA1}"/>
              </a:ext>
            </a:extLst>
          </p:cNvPr>
          <p:cNvPicPr>
            <a:picLocks noChangeAspect="1"/>
          </p:cNvPicPr>
          <p:nvPr/>
        </p:nvPicPr>
        <p:blipFill>
          <a:blip r:embed="rId2"/>
          <a:stretch>
            <a:fillRect/>
          </a:stretch>
        </p:blipFill>
        <p:spPr>
          <a:xfrm>
            <a:off x="6824391" y="2727605"/>
            <a:ext cx="4772965" cy="3579724"/>
          </a:xfrm>
          <a:prstGeom prst="rect">
            <a:avLst/>
          </a:prstGeom>
        </p:spPr>
      </p:pic>
    </p:spTree>
    <p:extLst>
      <p:ext uri="{BB962C8B-B14F-4D97-AF65-F5344CB8AC3E}">
        <p14:creationId xmlns:p14="http://schemas.microsoft.com/office/powerpoint/2010/main" val="278495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112DA-E876-2F72-C060-6F8E3EB0E98F}"/>
              </a:ext>
            </a:extLst>
          </p:cNvPr>
          <p:cNvSpPr>
            <a:spLocks noGrp="1"/>
          </p:cNvSpPr>
          <p:nvPr>
            <p:ph type="title"/>
          </p:nvPr>
        </p:nvSpPr>
        <p:spPr/>
        <p:txBody>
          <a:bodyPr/>
          <a:lstStyle/>
          <a:p>
            <a:r>
              <a:rPr lang="en-US" dirty="0"/>
              <a:t>clustering</a:t>
            </a:r>
            <a:endParaRPr lang="en-NL" dirty="0"/>
          </a:p>
        </p:txBody>
      </p:sp>
      <p:sp>
        <p:nvSpPr>
          <p:cNvPr id="4" name="Content Placeholder 2">
            <a:extLst>
              <a:ext uri="{FF2B5EF4-FFF2-40B4-BE49-F238E27FC236}">
                <a16:creationId xmlns:a16="http://schemas.microsoft.com/office/drawing/2014/main" id="{2858169C-49F6-91C7-1337-A3115C171234}"/>
              </a:ext>
            </a:extLst>
          </p:cNvPr>
          <p:cNvSpPr txBox="1">
            <a:spLocks/>
          </p:cNvSpPr>
          <p:nvPr/>
        </p:nvSpPr>
        <p:spPr>
          <a:xfrm>
            <a:off x="934453" y="2232863"/>
            <a:ext cx="10515600" cy="462513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fontAlgn="base">
              <a:buFont typeface="Arial" panose="020B0604020202020204" pitchFamily="34" charset="0"/>
              <a:buNone/>
            </a:pPr>
            <a:r>
              <a:rPr lang="en-US" b="1" dirty="0"/>
              <a:t>Considerations for </a:t>
            </a:r>
            <a:r>
              <a:rPr lang="en-US" b="1" i="1" dirty="0"/>
              <a:t>k</a:t>
            </a:r>
            <a:r>
              <a:rPr lang="en-US" b="1" dirty="0"/>
              <a:t>-means clustering</a:t>
            </a:r>
          </a:p>
          <a:p>
            <a:pPr fontAlgn="base"/>
            <a:r>
              <a:rPr lang="en-US" dirty="0"/>
              <a:t>Estimating the optimal number of clusters (k): </a:t>
            </a:r>
            <a:r>
              <a:rPr lang="en-US" b="1" dirty="0"/>
              <a:t>scree plot and silhouette coefficient plot</a:t>
            </a:r>
          </a:p>
        </p:txBody>
      </p:sp>
      <p:pic>
        <p:nvPicPr>
          <p:cNvPr id="6" name="Picture 5">
            <a:extLst>
              <a:ext uri="{FF2B5EF4-FFF2-40B4-BE49-F238E27FC236}">
                <a16:creationId xmlns:a16="http://schemas.microsoft.com/office/drawing/2014/main" id="{38352DFE-0797-5835-0EBF-1F4F1BCE746A}"/>
              </a:ext>
            </a:extLst>
          </p:cNvPr>
          <p:cNvPicPr>
            <a:picLocks noChangeAspect="1"/>
          </p:cNvPicPr>
          <p:nvPr/>
        </p:nvPicPr>
        <p:blipFill>
          <a:blip r:embed="rId2"/>
          <a:stretch>
            <a:fillRect/>
          </a:stretch>
        </p:blipFill>
        <p:spPr>
          <a:xfrm>
            <a:off x="1764846" y="3403191"/>
            <a:ext cx="8231804" cy="2805105"/>
          </a:xfrm>
          <a:prstGeom prst="rect">
            <a:avLst/>
          </a:prstGeom>
        </p:spPr>
      </p:pic>
    </p:spTree>
    <p:extLst>
      <p:ext uri="{BB962C8B-B14F-4D97-AF65-F5344CB8AC3E}">
        <p14:creationId xmlns:p14="http://schemas.microsoft.com/office/powerpoint/2010/main" val="390549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549E-6F25-A593-A181-0A735C8F2DAD}"/>
              </a:ext>
            </a:extLst>
          </p:cNvPr>
          <p:cNvSpPr>
            <a:spLocks noGrp="1"/>
          </p:cNvSpPr>
          <p:nvPr>
            <p:ph type="title"/>
          </p:nvPr>
        </p:nvSpPr>
        <p:spPr/>
        <p:txBody>
          <a:bodyPr/>
          <a:lstStyle/>
          <a:p>
            <a:r>
              <a:rPr lang="en-US" dirty="0"/>
              <a:t>Dimensionality reduction - PCA</a:t>
            </a:r>
            <a:endParaRPr lang="en-NL" dirty="0"/>
          </a:p>
        </p:txBody>
      </p:sp>
      <p:graphicFrame>
        <p:nvGraphicFramePr>
          <p:cNvPr id="4" name="Content Placeholder 4">
            <a:extLst>
              <a:ext uri="{FF2B5EF4-FFF2-40B4-BE49-F238E27FC236}">
                <a16:creationId xmlns:a16="http://schemas.microsoft.com/office/drawing/2014/main" id="{DA3502FD-A394-6789-95FA-EC4144CA3398}"/>
              </a:ext>
            </a:extLst>
          </p:cNvPr>
          <p:cNvGraphicFramePr>
            <a:graphicFrameLocks/>
          </p:cNvGraphicFramePr>
          <p:nvPr>
            <p:extLst>
              <p:ext uri="{D42A27DB-BD31-4B8C-83A1-F6EECF244321}">
                <p14:modId xmlns:p14="http://schemas.microsoft.com/office/powerpoint/2010/main" val="243237278"/>
              </p:ext>
            </p:extLst>
          </p:nvPr>
        </p:nvGraphicFramePr>
        <p:xfrm>
          <a:off x="2092325" y="2713411"/>
          <a:ext cx="8007349" cy="1483360"/>
        </p:xfrm>
        <a:graphic>
          <a:graphicData uri="http://schemas.openxmlformats.org/drawingml/2006/table">
            <a:tbl>
              <a:tblPr firstRow="1" bandRow="1">
                <a:tableStyleId>{5940675A-B579-460E-94D1-54222C63F5DA}</a:tableStyleId>
              </a:tblPr>
              <a:tblGrid>
                <a:gridCol w="1143907">
                  <a:extLst>
                    <a:ext uri="{9D8B030D-6E8A-4147-A177-3AD203B41FA5}">
                      <a16:colId xmlns:a16="http://schemas.microsoft.com/office/drawing/2014/main" val="3591905119"/>
                    </a:ext>
                  </a:extLst>
                </a:gridCol>
                <a:gridCol w="1143907">
                  <a:extLst>
                    <a:ext uri="{9D8B030D-6E8A-4147-A177-3AD203B41FA5}">
                      <a16:colId xmlns:a16="http://schemas.microsoft.com/office/drawing/2014/main" val="3494532231"/>
                    </a:ext>
                  </a:extLst>
                </a:gridCol>
                <a:gridCol w="1143907">
                  <a:extLst>
                    <a:ext uri="{9D8B030D-6E8A-4147-A177-3AD203B41FA5}">
                      <a16:colId xmlns:a16="http://schemas.microsoft.com/office/drawing/2014/main" val="473644954"/>
                    </a:ext>
                  </a:extLst>
                </a:gridCol>
                <a:gridCol w="1143907">
                  <a:extLst>
                    <a:ext uri="{9D8B030D-6E8A-4147-A177-3AD203B41FA5}">
                      <a16:colId xmlns:a16="http://schemas.microsoft.com/office/drawing/2014/main" val="3029751983"/>
                    </a:ext>
                  </a:extLst>
                </a:gridCol>
                <a:gridCol w="1143907">
                  <a:extLst>
                    <a:ext uri="{9D8B030D-6E8A-4147-A177-3AD203B41FA5}">
                      <a16:colId xmlns:a16="http://schemas.microsoft.com/office/drawing/2014/main" val="2640103417"/>
                    </a:ext>
                  </a:extLst>
                </a:gridCol>
                <a:gridCol w="1143907">
                  <a:extLst>
                    <a:ext uri="{9D8B030D-6E8A-4147-A177-3AD203B41FA5}">
                      <a16:colId xmlns:a16="http://schemas.microsoft.com/office/drawing/2014/main" val="4264950181"/>
                    </a:ext>
                  </a:extLst>
                </a:gridCol>
                <a:gridCol w="1143907">
                  <a:extLst>
                    <a:ext uri="{9D8B030D-6E8A-4147-A177-3AD203B41FA5}">
                      <a16:colId xmlns:a16="http://schemas.microsoft.com/office/drawing/2014/main" val="1553126176"/>
                    </a:ext>
                  </a:extLst>
                </a:gridCol>
              </a:tblGrid>
              <a:tr h="370840">
                <a:tc>
                  <a:txBody>
                    <a:bodyPr/>
                    <a:lstStyle/>
                    <a:p>
                      <a:endParaRPr lang="en-NL"/>
                    </a:p>
                  </a:txBody>
                  <a:tcPr/>
                </a:tc>
                <a:tc>
                  <a:txBody>
                    <a:bodyPr/>
                    <a:lstStyle/>
                    <a:p>
                      <a:r>
                        <a:rPr lang="en-GB" dirty="0"/>
                        <a:t>Athlete 1</a:t>
                      </a:r>
                      <a:endParaRPr lang="en-NL" dirty="0"/>
                    </a:p>
                  </a:txBody>
                  <a:tcPr/>
                </a:tc>
                <a:tc>
                  <a:txBody>
                    <a:bodyPr/>
                    <a:lstStyle/>
                    <a:p>
                      <a:r>
                        <a:rPr lang="en-GB" dirty="0"/>
                        <a:t>Athlete 2</a:t>
                      </a:r>
                      <a:endParaRPr lang="en-NL" dirty="0"/>
                    </a:p>
                  </a:txBody>
                  <a:tcPr/>
                </a:tc>
                <a:tc>
                  <a:txBody>
                    <a:bodyPr/>
                    <a:lstStyle/>
                    <a:p>
                      <a:r>
                        <a:rPr lang="en-GB" dirty="0"/>
                        <a:t>Athlete 3</a:t>
                      </a:r>
                      <a:endParaRPr lang="en-NL" dirty="0"/>
                    </a:p>
                  </a:txBody>
                  <a:tcPr/>
                </a:tc>
                <a:tc>
                  <a:txBody>
                    <a:bodyPr/>
                    <a:lstStyle/>
                    <a:p>
                      <a:r>
                        <a:rPr lang="en-GB" dirty="0"/>
                        <a:t>Athlete 4</a:t>
                      </a:r>
                      <a:endParaRPr lang="en-NL" dirty="0"/>
                    </a:p>
                  </a:txBody>
                  <a:tcPr/>
                </a:tc>
                <a:tc>
                  <a:txBody>
                    <a:bodyPr/>
                    <a:lstStyle/>
                    <a:p>
                      <a:r>
                        <a:rPr lang="en-GB" dirty="0"/>
                        <a:t>Athlete 5</a:t>
                      </a:r>
                      <a:endParaRPr lang="en-NL" dirty="0"/>
                    </a:p>
                  </a:txBody>
                  <a:tcPr/>
                </a:tc>
                <a:tc>
                  <a:txBody>
                    <a:bodyPr/>
                    <a:lstStyle/>
                    <a:p>
                      <a:r>
                        <a:rPr lang="en-GB" dirty="0"/>
                        <a:t>Athlete 6</a:t>
                      </a:r>
                      <a:endParaRPr lang="en-NL" dirty="0"/>
                    </a:p>
                  </a:txBody>
                  <a:tcPr/>
                </a:tc>
                <a:extLst>
                  <a:ext uri="{0D108BD9-81ED-4DB2-BD59-A6C34878D82A}">
                    <a16:rowId xmlns:a16="http://schemas.microsoft.com/office/drawing/2014/main" val="513249715"/>
                  </a:ext>
                </a:extLst>
              </a:tr>
              <a:tr h="370840">
                <a:tc>
                  <a:txBody>
                    <a:bodyPr/>
                    <a:lstStyle/>
                    <a:p>
                      <a:r>
                        <a:rPr lang="en-GB" dirty="0"/>
                        <a:t>Age</a:t>
                      </a:r>
                      <a:endParaRPr lang="en-NL" dirty="0"/>
                    </a:p>
                  </a:txBody>
                  <a:tcPr/>
                </a:tc>
                <a:tc>
                  <a:txBody>
                    <a:bodyPr/>
                    <a:lstStyle/>
                    <a:p>
                      <a:r>
                        <a:rPr lang="en-GB" dirty="0"/>
                        <a:t>24</a:t>
                      </a:r>
                      <a:endParaRPr lang="en-NL" dirty="0"/>
                    </a:p>
                  </a:txBody>
                  <a:tcPr/>
                </a:tc>
                <a:tc>
                  <a:txBody>
                    <a:bodyPr/>
                    <a:lstStyle/>
                    <a:p>
                      <a:r>
                        <a:rPr lang="en-GB" dirty="0"/>
                        <a:t>23</a:t>
                      </a:r>
                      <a:endParaRPr lang="en-NL" dirty="0"/>
                    </a:p>
                  </a:txBody>
                  <a:tcPr/>
                </a:tc>
                <a:tc>
                  <a:txBody>
                    <a:bodyPr/>
                    <a:lstStyle/>
                    <a:p>
                      <a:r>
                        <a:rPr lang="en-GB" dirty="0"/>
                        <a:t>21</a:t>
                      </a:r>
                      <a:endParaRPr lang="en-NL" dirty="0"/>
                    </a:p>
                  </a:txBody>
                  <a:tcPr/>
                </a:tc>
                <a:tc>
                  <a:txBody>
                    <a:bodyPr/>
                    <a:lstStyle/>
                    <a:p>
                      <a:r>
                        <a:rPr lang="en-GB" dirty="0"/>
                        <a:t>31</a:t>
                      </a:r>
                      <a:endParaRPr lang="en-NL" dirty="0"/>
                    </a:p>
                  </a:txBody>
                  <a:tcPr/>
                </a:tc>
                <a:tc>
                  <a:txBody>
                    <a:bodyPr/>
                    <a:lstStyle/>
                    <a:p>
                      <a:r>
                        <a:rPr lang="en-GB" dirty="0"/>
                        <a:t>30</a:t>
                      </a:r>
                      <a:endParaRPr lang="en-NL" dirty="0"/>
                    </a:p>
                  </a:txBody>
                  <a:tcPr/>
                </a:tc>
                <a:tc>
                  <a:txBody>
                    <a:bodyPr/>
                    <a:lstStyle/>
                    <a:p>
                      <a:r>
                        <a:rPr lang="en-GB" dirty="0"/>
                        <a:t>32</a:t>
                      </a:r>
                      <a:endParaRPr lang="en-NL" dirty="0"/>
                    </a:p>
                  </a:txBody>
                  <a:tcPr/>
                </a:tc>
                <a:extLst>
                  <a:ext uri="{0D108BD9-81ED-4DB2-BD59-A6C34878D82A}">
                    <a16:rowId xmlns:a16="http://schemas.microsoft.com/office/drawing/2014/main" val="1600109980"/>
                  </a:ext>
                </a:extLst>
              </a:tr>
              <a:tr h="370840">
                <a:tc>
                  <a:txBody>
                    <a:bodyPr/>
                    <a:lstStyle/>
                    <a:p>
                      <a:r>
                        <a:rPr lang="en-GB" dirty="0"/>
                        <a:t>Height</a:t>
                      </a:r>
                      <a:endParaRPr lang="en-NL" dirty="0"/>
                    </a:p>
                  </a:txBody>
                  <a:tcPr/>
                </a:tc>
                <a:tc>
                  <a:txBody>
                    <a:bodyPr/>
                    <a:lstStyle/>
                    <a:p>
                      <a:r>
                        <a:rPr lang="en-GB" dirty="0"/>
                        <a:t>180</a:t>
                      </a:r>
                      <a:endParaRPr lang="en-NL" dirty="0"/>
                    </a:p>
                  </a:txBody>
                  <a:tcPr/>
                </a:tc>
                <a:tc>
                  <a:txBody>
                    <a:bodyPr/>
                    <a:lstStyle/>
                    <a:p>
                      <a:r>
                        <a:rPr lang="en-GB" dirty="0"/>
                        <a:t>170</a:t>
                      </a:r>
                      <a:endParaRPr lang="en-NL" dirty="0"/>
                    </a:p>
                  </a:txBody>
                  <a:tcPr/>
                </a:tc>
                <a:tc>
                  <a:txBody>
                    <a:bodyPr/>
                    <a:lstStyle/>
                    <a:p>
                      <a:r>
                        <a:rPr lang="en-GB" dirty="0"/>
                        <a:t>185</a:t>
                      </a:r>
                      <a:endParaRPr lang="en-NL" dirty="0"/>
                    </a:p>
                  </a:txBody>
                  <a:tcPr/>
                </a:tc>
                <a:tc>
                  <a:txBody>
                    <a:bodyPr/>
                    <a:lstStyle/>
                    <a:p>
                      <a:r>
                        <a:rPr lang="en-GB" dirty="0"/>
                        <a:t>188</a:t>
                      </a:r>
                      <a:endParaRPr lang="en-NL" dirty="0"/>
                    </a:p>
                  </a:txBody>
                  <a:tcPr/>
                </a:tc>
                <a:tc>
                  <a:txBody>
                    <a:bodyPr/>
                    <a:lstStyle/>
                    <a:p>
                      <a:r>
                        <a:rPr lang="en-GB" dirty="0"/>
                        <a:t>159</a:t>
                      </a:r>
                      <a:endParaRPr lang="en-NL" dirty="0"/>
                    </a:p>
                  </a:txBody>
                  <a:tcPr/>
                </a:tc>
                <a:tc>
                  <a:txBody>
                    <a:bodyPr/>
                    <a:lstStyle/>
                    <a:p>
                      <a:r>
                        <a:rPr lang="en-GB" dirty="0"/>
                        <a:t>171</a:t>
                      </a:r>
                      <a:endParaRPr lang="en-NL" dirty="0"/>
                    </a:p>
                  </a:txBody>
                  <a:tcPr/>
                </a:tc>
                <a:extLst>
                  <a:ext uri="{0D108BD9-81ED-4DB2-BD59-A6C34878D82A}">
                    <a16:rowId xmlns:a16="http://schemas.microsoft.com/office/drawing/2014/main" val="411094304"/>
                  </a:ext>
                </a:extLst>
              </a:tr>
              <a:tr h="370840">
                <a:tc>
                  <a:txBody>
                    <a:bodyPr/>
                    <a:lstStyle/>
                    <a:p>
                      <a:r>
                        <a:rPr lang="en-GB" dirty="0"/>
                        <a:t>Weight</a:t>
                      </a:r>
                      <a:endParaRPr lang="en-NL" dirty="0"/>
                    </a:p>
                  </a:txBody>
                  <a:tcPr/>
                </a:tc>
                <a:tc>
                  <a:txBody>
                    <a:bodyPr/>
                    <a:lstStyle/>
                    <a:p>
                      <a:r>
                        <a:rPr lang="en-GB" dirty="0"/>
                        <a:t>80</a:t>
                      </a:r>
                      <a:endParaRPr lang="en-NL" dirty="0"/>
                    </a:p>
                  </a:txBody>
                  <a:tcPr/>
                </a:tc>
                <a:tc>
                  <a:txBody>
                    <a:bodyPr/>
                    <a:lstStyle/>
                    <a:p>
                      <a:r>
                        <a:rPr lang="en-GB" dirty="0"/>
                        <a:t>60</a:t>
                      </a:r>
                      <a:endParaRPr lang="en-NL" dirty="0"/>
                    </a:p>
                  </a:txBody>
                  <a:tcPr/>
                </a:tc>
                <a:tc>
                  <a:txBody>
                    <a:bodyPr/>
                    <a:lstStyle/>
                    <a:p>
                      <a:r>
                        <a:rPr lang="en-GB" dirty="0"/>
                        <a:t>82</a:t>
                      </a:r>
                      <a:endParaRPr lang="en-NL" dirty="0"/>
                    </a:p>
                  </a:txBody>
                  <a:tcPr/>
                </a:tc>
                <a:tc>
                  <a:txBody>
                    <a:bodyPr/>
                    <a:lstStyle/>
                    <a:p>
                      <a:r>
                        <a:rPr lang="en-GB" dirty="0"/>
                        <a:t>75</a:t>
                      </a:r>
                      <a:endParaRPr lang="en-NL" dirty="0"/>
                    </a:p>
                  </a:txBody>
                  <a:tcPr/>
                </a:tc>
                <a:tc>
                  <a:txBody>
                    <a:bodyPr/>
                    <a:lstStyle/>
                    <a:p>
                      <a:r>
                        <a:rPr lang="en-GB" dirty="0"/>
                        <a:t>55.5</a:t>
                      </a:r>
                      <a:endParaRPr lang="en-NL" dirty="0"/>
                    </a:p>
                  </a:txBody>
                  <a:tcPr/>
                </a:tc>
                <a:tc>
                  <a:txBody>
                    <a:bodyPr/>
                    <a:lstStyle/>
                    <a:p>
                      <a:r>
                        <a:rPr lang="en-GB" dirty="0"/>
                        <a:t>65</a:t>
                      </a:r>
                      <a:endParaRPr lang="en-NL" dirty="0"/>
                    </a:p>
                  </a:txBody>
                  <a:tcPr/>
                </a:tc>
                <a:extLst>
                  <a:ext uri="{0D108BD9-81ED-4DB2-BD59-A6C34878D82A}">
                    <a16:rowId xmlns:a16="http://schemas.microsoft.com/office/drawing/2014/main" val="3445399096"/>
                  </a:ext>
                </a:extLst>
              </a:tr>
            </a:tbl>
          </a:graphicData>
        </a:graphic>
      </p:graphicFrame>
      <p:grpSp>
        <p:nvGrpSpPr>
          <p:cNvPr id="5" name="Group 4">
            <a:extLst>
              <a:ext uri="{FF2B5EF4-FFF2-40B4-BE49-F238E27FC236}">
                <a16:creationId xmlns:a16="http://schemas.microsoft.com/office/drawing/2014/main" id="{72DAF614-9885-F4C2-AFE6-8BA3FBC84F6E}"/>
              </a:ext>
            </a:extLst>
          </p:cNvPr>
          <p:cNvGrpSpPr/>
          <p:nvPr/>
        </p:nvGrpSpPr>
        <p:grpSpPr>
          <a:xfrm>
            <a:off x="996950" y="4800542"/>
            <a:ext cx="4584589" cy="755970"/>
            <a:chOff x="2651421" y="5320317"/>
            <a:chExt cx="4584589" cy="755970"/>
          </a:xfrm>
        </p:grpSpPr>
        <p:grpSp>
          <p:nvGrpSpPr>
            <p:cNvPr id="6" name="Group 5">
              <a:extLst>
                <a:ext uri="{FF2B5EF4-FFF2-40B4-BE49-F238E27FC236}">
                  <a16:creationId xmlns:a16="http://schemas.microsoft.com/office/drawing/2014/main" id="{CA23D821-4B28-FFD9-5DE1-DD02D8F667E1}"/>
                </a:ext>
              </a:extLst>
            </p:cNvPr>
            <p:cNvGrpSpPr/>
            <p:nvPr/>
          </p:nvGrpSpPr>
          <p:grpSpPr>
            <a:xfrm>
              <a:off x="2651421" y="5320317"/>
              <a:ext cx="4584589" cy="755970"/>
              <a:chOff x="5654971" y="5460744"/>
              <a:chExt cx="4584589" cy="755970"/>
            </a:xfrm>
          </p:grpSpPr>
          <p:pic>
            <p:nvPicPr>
              <p:cNvPr id="8" name="Picture 7">
                <a:extLst>
                  <a:ext uri="{FF2B5EF4-FFF2-40B4-BE49-F238E27FC236}">
                    <a16:creationId xmlns:a16="http://schemas.microsoft.com/office/drawing/2014/main" id="{50F4DE0D-C9AF-E6DF-E720-B0E515DD7C05}"/>
                  </a:ext>
                </a:extLst>
              </p:cNvPr>
              <p:cNvPicPr>
                <a:picLocks noChangeAspect="1"/>
              </p:cNvPicPr>
              <p:nvPr/>
            </p:nvPicPr>
            <p:blipFill>
              <a:blip r:embed="rId2"/>
              <a:stretch>
                <a:fillRect/>
              </a:stretch>
            </p:blipFill>
            <p:spPr>
              <a:xfrm>
                <a:off x="5654971" y="5460744"/>
                <a:ext cx="4584589" cy="755970"/>
              </a:xfrm>
              <a:prstGeom prst="rect">
                <a:avLst/>
              </a:prstGeom>
            </p:spPr>
          </p:pic>
          <p:sp>
            <p:nvSpPr>
              <p:cNvPr id="9" name="Rectangle 8">
                <a:extLst>
                  <a:ext uri="{FF2B5EF4-FFF2-40B4-BE49-F238E27FC236}">
                    <a16:creationId xmlns:a16="http://schemas.microsoft.com/office/drawing/2014/main" id="{446C2B8C-97E2-BA37-BFBB-6DED32A46346}"/>
                  </a:ext>
                </a:extLst>
              </p:cNvPr>
              <p:cNvSpPr/>
              <p:nvPr/>
            </p:nvSpPr>
            <p:spPr>
              <a:xfrm>
                <a:off x="8407399" y="5540310"/>
                <a:ext cx="1492251" cy="4223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7" name="Rectangle 6">
              <a:extLst>
                <a:ext uri="{FF2B5EF4-FFF2-40B4-BE49-F238E27FC236}">
                  <a16:creationId xmlns:a16="http://schemas.microsoft.com/office/drawing/2014/main" id="{A8DFEFE0-E991-FB39-80CB-1F2674F02FF5}"/>
                </a:ext>
              </a:extLst>
            </p:cNvPr>
            <p:cNvSpPr/>
            <p:nvPr/>
          </p:nvSpPr>
          <p:spPr>
            <a:xfrm>
              <a:off x="2695076" y="5390386"/>
              <a:ext cx="1936750" cy="4223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0" name="Group 9">
            <a:extLst>
              <a:ext uri="{FF2B5EF4-FFF2-40B4-BE49-F238E27FC236}">
                <a16:creationId xmlns:a16="http://schemas.microsoft.com/office/drawing/2014/main" id="{53ED8114-FB18-BB06-4159-75E9FF414009}"/>
              </a:ext>
            </a:extLst>
          </p:cNvPr>
          <p:cNvGrpSpPr/>
          <p:nvPr/>
        </p:nvGrpSpPr>
        <p:grpSpPr>
          <a:xfrm>
            <a:off x="6567359" y="4810163"/>
            <a:ext cx="4584589" cy="755970"/>
            <a:chOff x="6745159" y="5427249"/>
            <a:chExt cx="4584589" cy="755970"/>
          </a:xfrm>
        </p:grpSpPr>
        <p:pic>
          <p:nvPicPr>
            <p:cNvPr id="11" name="Picture 10">
              <a:extLst>
                <a:ext uri="{FF2B5EF4-FFF2-40B4-BE49-F238E27FC236}">
                  <a16:creationId xmlns:a16="http://schemas.microsoft.com/office/drawing/2014/main" id="{0D1D9E66-FFF9-D108-3A2B-6084C0634F11}"/>
                </a:ext>
              </a:extLst>
            </p:cNvPr>
            <p:cNvPicPr>
              <a:picLocks noChangeAspect="1"/>
            </p:cNvPicPr>
            <p:nvPr/>
          </p:nvPicPr>
          <p:blipFill>
            <a:blip r:embed="rId3"/>
            <a:stretch>
              <a:fillRect/>
            </a:stretch>
          </p:blipFill>
          <p:spPr>
            <a:xfrm>
              <a:off x="6745159" y="5427249"/>
              <a:ext cx="4584589" cy="755970"/>
            </a:xfrm>
            <a:prstGeom prst="rect">
              <a:avLst/>
            </a:prstGeom>
          </p:spPr>
        </p:pic>
        <p:sp>
          <p:nvSpPr>
            <p:cNvPr id="12" name="Rectangle 11">
              <a:extLst>
                <a:ext uri="{FF2B5EF4-FFF2-40B4-BE49-F238E27FC236}">
                  <a16:creationId xmlns:a16="http://schemas.microsoft.com/office/drawing/2014/main" id="{12213E51-E12A-F007-3B53-B1480350CEBF}"/>
                </a:ext>
              </a:extLst>
            </p:cNvPr>
            <p:cNvSpPr/>
            <p:nvPr/>
          </p:nvSpPr>
          <p:spPr>
            <a:xfrm>
              <a:off x="8470900" y="5556617"/>
              <a:ext cx="590550" cy="3780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ectangle 12">
              <a:extLst>
                <a:ext uri="{FF2B5EF4-FFF2-40B4-BE49-F238E27FC236}">
                  <a16:creationId xmlns:a16="http://schemas.microsoft.com/office/drawing/2014/main" id="{A6745089-66C9-6404-B576-9F80F4775EC3}"/>
                </a:ext>
              </a:extLst>
            </p:cNvPr>
            <p:cNvSpPr/>
            <p:nvPr/>
          </p:nvSpPr>
          <p:spPr>
            <a:xfrm>
              <a:off x="9640396" y="5553736"/>
              <a:ext cx="1376854" cy="3780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93708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D3E88-AD4E-2FE8-E8AA-770ED9EE5FED}"/>
              </a:ext>
            </a:extLst>
          </p:cNvPr>
          <p:cNvSpPr>
            <a:spLocks noGrp="1"/>
          </p:cNvSpPr>
          <p:nvPr>
            <p:ph type="title"/>
          </p:nvPr>
        </p:nvSpPr>
        <p:spPr/>
        <p:txBody>
          <a:bodyPr/>
          <a:lstStyle/>
          <a:p>
            <a:r>
              <a:rPr lang="en-US" dirty="0"/>
              <a:t>Dimensionality reduction - PCA</a:t>
            </a:r>
            <a:endParaRPr lang="en-NL" dirty="0"/>
          </a:p>
        </p:txBody>
      </p:sp>
      <p:grpSp>
        <p:nvGrpSpPr>
          <p:cNvPr id="3" name="Group 2">
            <a:extLst>
              <a:ext uri="{FF2B5EF4-FFF2-40B4-BE49-F238E27FC236}">
                <a16:creationId xmlns:a16="http://schemas.microsoft.com/office/drawing/2014/main" id="{B821C014-0A45-9A99-10C4-A65A231BF441}"/>
              </a:ext>
            </a:extLst>
          </p:cNvPr>
          <p:cNvGrpSpPr/>
          <p:nvPr/>
        </p:nvGrpSpPr>
        <p:grpSpPr>
          <a:xfrm>
            <a:off x="309372" y="2912914"/>
            <a:ext cx="3651972" cy="2607469"/>
            <a:chOff x="870005" y="3429000"/>
            <a:chExt cx="4584589" cy="2755631"/>
          </a:xfrm>
        </p:grpSpPr>
        <p:pic>
          <p:nvPicPr>
            <p:cNvPr id="4" name="Picture 3">
              <a:extLst>
                <a:ext uri="{FF2B5EF4-FFF2-40B4-BE49-F238E27FC236}">
                  <a16:creationId xmlns:a16="http://schemas.microsoft.com/office/drawing/2014/main" id="{9DD4EC37-80CE-0F00-7436-B6F7C9F649E5}"/>
                </a:ext>
              </a:extLst>
            </p:cNvPr>
            <p:cNvPicPr>
              <a:picLocks noChangeAspect="1"/>
            </p:cNvPicPr>
            <p:nvPr/>
          </p:nvPicPr>
          <p:blipFill>
            <a:blip r:embed="rId2"/>
            <a:stretch>
              <a:fillRect/>
            </a:stretch>
          </p:blipFill>
          <p:spPr>
            <a:xfrm>
              <a:off x="870005" y="3429000"/>
              <a:ext cx="4584589" cy="2755631"/>
            </a:xfrm>
            <a:prstGeom prst="rect">
              <a:avLst/>
            </a:prstGeom>
          </p:spPr>
        </p:pic>
        <p:cxnSp>
          <p:nvCxnSpPr>
            <p:cNvPr id="5" name="Straight Connector 4">
              <a:extLst>
                <a:ext uri="{FF2B5EF4-FFF2-40B4-BE49-F238E27FC236}">
                  <a16:creationId xmlns:a16="http://schemas.microsoft.com/office/drawing/2014/main" id="{967EDE5A-0756-4FD3-5FF8-FA249F008328}"/>
                </a:ext>
              </a:extLst>
            </p:cNvPr>
            <p:cNvCxnSpPr/>
            <p:nvPr/>
          </p:nvCxnSpPr>
          <p:spPr>
            <a:xfrm flipV="1">
              <a:off x="1587500" y="3816350"/>
              <a:ext cx="3429000" cy="167005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569637D4-F426-E2C9-9962-AA1248CE4250}"/>
              </a:ext>
            </a:extLst>
          </p:cNvPr>
          <p:cNvGrpSpPr/>
          <p:nvPr/>
        </p:nvGrpSpPr>
        <p:grpSpPr>
          <a:xfrm>
            <a:off x="8171041" y="2912914"/>
            <a:ext cx="3651972" cy="2607469"/>
            <a:chOff x="7016971" y="1487945"/>
            <a:chExt cx="4584589" cy="2755631"/>
          </a:xfrm>
        </p:grpSpPr>
        <p:pic>
          <p:nvPicPr>
            <p:cNvPr id="7" name="Picture 6">
              <a:extLst>
                <a:ext uri="{FF2B5EF4-FFF2-40B4-BE49-F238E27FC236}">
                  <a16:creationId xmlns:a16="http://schemas.microsoft.com/office/drawing/2014/main" id="{E79AF914-0E67-2840-8F69-97B73782B52B}"/>
                </a:ext>
              </a:extLst>
            </p:cNvPr>
            <p:cNvPicPr>
              <a:picLocks noChangeAspect="1"/>
            </p:cNvPicPr>
            <p:nvPr/>
          </p:nvPicPr>
          <p:blipFill>
            <a:blip r:embed="rId3"/>
            <a:stretch>
              <a:fillRect/>
            </a:stretch>
          </p:blipFill>
          <p:spPr>
            <a:xfrm>
              <a:off x="7016971" y="1487945"/>
              <a:ext cx="4584589" cy="2755631"/>
            </a:xfrm>
            <a:prstGeom prst="rect">
              <a:avLst/>
            </a:prstGeom>
          </p:spPr>
        </p:pic>
        <p:cxnSp>
          <p:nvCxnSpPr>
            <p:cNvPr id="8" name="Straight Connector 7">
              <a:extLst>
                <a:ext uri="{FF2B5EF4-FFF2-40B4-BE49-F238E27FC236}">
                  <a16:creationId xmlns:a16="http://schemas.microsoft.com/office/drawing/2014/main" id="{59072910-5FFF-AEBC-5512-F62780D0044C}"/>
                </a:ext>
              </a:extLst>
            </p:cNvPr>
            <p:cNvCxnSpPr/>
            <p:nvPr/>
          </p:nvCxnSpPr>
          <p:spPr>
            <a:xfrm>
              <a:off x="7759700" y="1835602"/>
              <a:ext cx="3498850" cy="159339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F7999729-E389-4C7B-DD25-4770E56FACBB}"/>
              </a:ext>
            </a:extLst>
          </p:cNvPr>
          <p:cNvGrpSpPr/>
          <p:nvPr/>
        </p:nvGrpSpPr>
        <p:grpSpPr>
          <a:xfrm>
            <a:off x="4147252" y="2912914"/>
            <a:ext cx="3651972" cy="2607469"/>
            <a:chOff x="6073665" y="1138395"/>
            <a:chExt cx="4584589" cy="2755631"/>
          </a:xfrm>
        </p:grpSpPr>
        <p:pic>
          <p:nvPicPr>
            <p:cNvPr id="10" name="Picture 9">
              <a:extLst>
                <a:ext uri="{FF2B5EF4-FFF2-40B4-BE49-F238E27FC236}">
                  <a16:creationId xmlns:a16="http://schemas.microsoft.com/office/drawing/2014/main" id="{5D1B308A-F9DA-1B36-8886-FA7C89977496}"/>
                </a:ext>
              </a:extLst>
            </p:cNvPr>
            <p:cNvPicPr>
              <a:picLocks noChangeAspect="1"/>
            </p:cNvPicPr>
            <p:nvPr/>
          </p:nvPicPr>
          <p:blipFill>
            <a:blip r:embed="rId4"/>
            <a:stretch>
              <a:fillRect/>
            </a:stretch>
          </p:blipFill>
          <p:spPr>
            <a:xfrm>
              <a:off x="6073665" y="1138395"/>
              <a:ext cx="4584589" cy="2755631"/>
            </a:xfrm>
            <a:prstGeom prst="rect">
              <a:avLst/>
            </a:prstGeom>
          </p:spPr>
        </p:pic>
        <p:cxnSp>
          <p:nvCxnSpPr>
            <p:cNvPr id="11" name="Straight Connector 10">
              <a:extLst>
                <a:ext uri="{FF2B5EF4-FFF2-40B4-BE49-F238E27FC236}">
                  <a16:creationId xmlns:a16="http://schemas.microsoft.com/office/drawing/2014/main" id="{60D93A5F-C3EB-0AF1-8E43-0481085F8A1C}"/>
                </a:ext>
              </a:extLst>
            </p:cNvPr>
            <p:cNvCxnSpPr>
              <a:cxnSpLocks/>
            </p:cNvCxnSpPr>
            <p:nvPr/>
          </p:nvCxnSpPr>
          <p:spPr>
            <a:xfrm>
              <a:off x="7081530" y="1621038"/>
              <a:ext cx="3034020" cy="145700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8075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227AF85-8BC0-D4A4-4614-9563544A207A}"/>
              </a:ext>
            </a:extLst>
          </p:cNvPr>
          <p:cNvGrpSpPr/>
          <p:nvPr/>
        </p:nvGrpSpPr>
        <p:grpSpPr>
          <a:xfrm>
            <a:off x="1288510" y="2780508"/>
            <a:ext cx="5624321" cy="2959163"/>
            <a:chOff x="1288510" y="2780508"/>
            <a:chExt cx="5624321" cy="2959163"/>
          </a:xfrm>
        </p:grpSpPr>
        <p:grpSp>
          <p:nvGrpSpPr>
            <p:cNvPr id="29" name="Group 28">
              <a:extLst>
                <a:ext uri="{FF2B5EF4-FFF2-40B4-BE49-F238E27FC236}">
                  <a16:creationId xmlns:a16="http://schemas.microsoft.com/office/drawing/2014/main" id="{0160CBBF-9B29-211B-986C-E8EE7807E366}"/>
                </a:ext>
              </a:extLst>
            </p:cNvPr>
            <p:cNvGrpSpPr/>
            <p:nvPr/>
          </p:nvGrpSpPr>
          <p:grpSpPr>
            <a:xfrm>
              <a:off x="1978881" y="2800352"/>
              <a:ext cx="4933950" cy="2939319"/>
              <a:chOff x="2311400" y="2134331"/>
              <a:chExt cx="4933950" cy="2939319"/>
            </a:xfrm>
          </p:grpSpPr>
          <p:cxnSp>
            <p:nvCxnSpPr>
              <p:cNvPr id="40" name="Straight Connector 39">
                <a:extLst>
                  <a:ext uri="{FF2B5EF4-FFF2-40B4-BE49-F238E27FC236}">
                    <a16:creationId xmlns:a16="http://schemas.microsoft.com/office/drawing/2014/main" id="{42C10AC3-28B3-3842-996E-1C2A4EE1BC57}"/>
                  </a:ext>
                </a:extLst>
              </p:cNvPr>
              <p:cNvCxnSpPr/>
              <p:nvPr/>
            </p:nvCxnSpPr>
            <p:spPr>
              <a:xfrm>
                <a:off x="2311400" y="4603750"/>
                <a:ext cx="0" cy="41201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41E83F7-0A07-5E27-5B5C-2FAFCD507237}"/>
                  </a:ext>
                </a:extLst>
              </p:cNvPr>
              <p:cNvCxnSpPr>
                <a:cxnSpLocks/>
              </p:cNvCxnSpPr>
              <p:nvPr/>
            </p:nvCxnSpPr>
            <p:spPr>
              <a:xfrm>
                <a:off x="4191000" y="4191731"/>
                <a:ext cx="0" cy="88191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09F4F8-3716-4C79-16A8-4301E5959D67}"/>
                  </a:ext>
                </a:extLst>
              </p:cNvPr>
              <p:cNvCxnSpPr>
                <a:cxnSpLocks/>
              </p:cNvCxnSpPr>
              <p:nvPr/>
            </p:nvCxnSpPr>
            <p:spPr>
              <a:xfrm>
                <a:off x="4362701" y="3721831"/>
                <a:ext cx="0" cy="129393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0972C2-6718-1C65-4483-B0A4302F61A5}"/>
                  </a:ext>
                </a:extLst>
              </p:cNvPr>
              <p:cNvCxnSpPr>
                <a:cxnSpLocks/>
              </p:cNvCxnSpPr>
              <p:nvPr/>
            </p:nvCxnSpPr>
            <p:spPr>
              <a:xfrm>
                <a:off x="5880100" y="2248631"/>
                <a:ext cx="0" cy="282501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8C3E009-363F-1719-B1C6-B021EA7BA737}"/>
                  </a:ext>
                </a:extLst>
              </p:cNvPr>
              <p:cNvCxnSpPr>
                <a:cxnSpLocks/>
              </p:cNvCxnSpPr>
              <p:nvPr/>
            </p:nvCxnSpPr>
            <p:spPr>
              <a:xfrm>
                <a:off x="6762750" y="2134331"/>
                <a:ext cx="0" cy="293931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C2213BA-947A-8ED2-69E9-EAA1C1442CA8}"/>
                  </a:ext>
                </a:extLst>
              </p:cNvPr>
              <p:cNvCxnSpPr>
                <a:cxnSpLocks/>
              </p:cNvCxnSpPr>
              <p:nvPr/>
            </p:nvCxnSpPr>
            <p:spPr>
              <a:xfrm>
                <a:off x="7245350" y="2779221"/>
                <a:ext cx="0" cy="2294429"/>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34140991-A5B0-5193-F8FC-E5E532026D1C}"/>
                </a:ext>
              </a:extLst>
            </p:cNvPr>
            <p:cNvGrpSpPr/>
            <p:nvPr/>
          </p:nvGrpSpPr>
          <p:grpSpPr>
            <a:xfrm>
              <a:off x="1288510" y="2780508"/>
              <a:ext cx="5586808" cy="2421070"/>
              <a:chOff x="1614092" y="2128343"/>
              <a:chExt cx="5586808" cy="2421070"/>
            </a:xfrm>
          </p:grpSpPr>
          <p:cxnSp>
            <p:nvCxnSpPr>
              <p:cNvPr id="34" name="Straight Connector 33">
                <a:extLst>
                  <a:ext uri="{FF2B5EF4-FFF2-40B4-BE49-F238E27FC236}">
                    <a16:creationId xmlns:a16="http://schemas.microsoft.com/office/drawing/2014/main" id="{842CCB08-0169-7523-1513-2293556232E1}"/>
                  </a:ext>
                </a:extLst>
              </p:cNvPr>
              <p:cNvCxnSpPr>
                <a:cxnSpLocks/>
              </p:cNvCxnSpPr>
              <p:nvPr/>
            </p:nvCxnSpPr>
            <p:spPr>
              <a:xfrm flipH="1">
                <a:off x="1614092" y="4549411"/>
                <a:ext cx="687685" cy="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E1C4A4-5E08-0B2B-D706-702D6A6980D5}"/>
                  </a:ext>
                </a:extLst>
              </p:cNvPr>
              <p:cNvCxnSpPr>
                <a:cxnSpLocks/>
              </p:cNvCxnSpPr>
              <p:nvPr/>
            </p:nvCxnSpPr>
            <p:spPr>
              <a:xfrm flipH="1">
                <a:off x="1614092" y="4123961"/>
                <a:ext cx="253459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8149408-85ED-0414-CB00-22B7743566F7}"/>
                  </a:ext>
                </a:extLst>
              </p:cNvPr>
              <p:cNvCxnSpPr>
                <a:cxnSpLocks/>
              </p:cNvCxnSpPr>
              <p:nvPr/>
            </p:nvCxnSpPr>
            <p:spPr>
              <a:xfrm flipH="1" flipV="1">
                <a:off x="1614092" y="3661140"/>
                <a:ext cx="2716859" cy="916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9EF980-1F1E-4858-A1A3-E8797A4361F8}"/>
                  </a:ext>
                </a:extLst>
              </p:cNvPr>
              <p:cNvCxnSpPr>
                <a:cxnSpLocks/>
              </p:cNvCxnSpPr>
              <p:nvPr/>
            </p:nvCxnSpPr>
            <p:spPr>
              <a:xfrm flipH="1">
                <a:off x="1614092" y="2305412"/>
                <a:ext cx="42342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5492251-591A-A41E-7441-46C79C8CBBF7}"/>
                  </a:ext>
                </a:extLst>
              </p:cNvPr>
              <p:cNvCxnSpPr>
                <a:cxnSpLocks/>
              </p:cNvCxnSpPr>
              <p:nvPr/>
            </p:nvCxnSpPr>
            <p:spPr>
              <a:xfrm flipH="1">
                <a:off x="1614092" y="2128343"/>
                <a:ext cx="5091508" cy="5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49D4C8F-E00A-B0D1-8AAD-01E64013CC84}"/>
                  </a:ext>
                </a:extLst>
              </p:cNvPr>
              <p:cNvCxnSpPr>
                <a:cxnSpLocks/>
              </p:cNvCxnSpPr>
              <p:nvPr/>
            </p:nvCxnSpPr>
            <p:spPr>
              <a:xfrm flipH="1">
                <a:off x="1614092" y="2756079"/>
                <a:ext cx="5586808" cy="299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pic>
        <p:nvPicPr>
          <p:cNvPr id="26" name="Picture 25">
            <a:extLst>
              <a:ext uri="{FF2B5EF4-FFF2-40B4-BE49-F238E27FC236}">
                <a16:creationId xmlns:a16="http://schemas.microsoft.com/office/drawing/2014/main" id="{48C4823C-E3AD-9983-05DF-6709BD8C15FB}"/>
              </a:ext>
            </a:extLst>
          </p:cNvPr>
          <p:cNvPicPr>
            <a:picLocks noChangeAspect="1"/>
          </p:cNvPicPr>
          <p:nvPr/>
        </p:nvPicPr>
        <p:blipFill>
          <a:blip r:embed="rId2"/>
          <a:stretch>
            <a:fillRect/>
          </a:stretch>
        </p:blipFill>
        <p:spPr>
          <a:xfrm>
            <a:off x="385673" y="2266355"/>
            <a:ext cx="7239393" cy="4351338"/>
          </a:xfrm>
          <a:prstGeom prst="rect">
            <a:avLst/>
          </a:prstGeom>
        </p:spPr>
      </p:pic>
      <p:grpSp>
        <p:nvGrpSpPr>
          <p:cNvPr id="50" name="Group 49">
            <a:extLst>
              <a:ext uri="{FF2B5EF4-FFF2-40B4-BE49-F238E27FC236}">
                <a16:creationId xmlns:a16="http://schemas.microsoft.com/office/drawing/2014/main" id="{686467EB-425C-1843-B38D-1CE3AFA2A881}"/>
              </a:ext>
            </a:extLst>
          </p:cNvPr>
          <p:cNvGrpSpPr/>
          <p:nvPr/>
        </p:nvGrpSpPr>
        <p:grpSpPr>
          <a:xfrm>
            <a:off x="206477" y="2231720"/>
            <a:ext cx="7239393" cy="4351338"/>
            <a:chOff x="698307" y="1600334"/>
            <a:chExt cx="7239393" cy="4351338"/>
          </a:xfrm>
        </p:grpSpPr>
        <p:pic>
          <p:nvPicPr>
            <p:cNvPr id="51" name="Picture 50">
              <a:extLst>
                <a:ext uri="{FF2B5EF4-FFF2-40B4-BE49-F238E27FC236}">
                  <a16:creationId xmlns:a16="http://schemas.microsoft.com/office/drawing/2014/main" id="{84AC542C-552F-7C03-27BB-A6ED8000364B}"/>
                </a:ext>
              </a:extLst>
            </p:cNvPr>
            <p:cNvPicPr>
              <a:picLocks noChangeAspect="1"/>
            </p:cNvPicPr>
            <p:nvPr/>
          </p:nvPicPr>
          <p:blipFill>
            <a:blip r:embed="rId3"/>
            <a:stretch>
              <a:fillRect/>
            </a:stretch>
          </p:blipFill>
          <p:spPr>
            <a:xfrm>
              <a:off x="698307" y="1600334"/>
              <a:ext cx="7239393" cy="4351338"/>
            </a:xfrm>
            <a:prstGeom prst="rect">
              <a:avLst/>
            </a:prstGeom>
          </p:spPr>
        </p:pic>
        <p:sp>
          <p:nvSpPr>
            <p:cNvPr id="52" name="Rectangle 51">
              <a:extLst>
                <a:ext uri="{FF2B5EF4-FFF2-40B4-BE49-F238E27FC236}">
                  <a16:creationId xmlns:a16="http://schemas.microsoft.com/office/drawing/2014/main" id="{D91E0B2D-781E-00A2-AE0D-EFDAB9B68557}"/>
                </a:ext>
              </a:extLst>
            </p:cNvPr>
            <p:cNvSpPr/>
            <p:nvPr/>
          </p:nvSpPr>
          <p:spPr>
            <a:xfrm>
              <a:off x="4724202" y="3423156"/>
              <a:ext cx="165545" cy="1732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2" name="Title 1">
            <a:extLst>
              <a:ext uri="{FF2B5EF4-FFF2-40B4-BE49-F238E27FC236}">
                <a16:creationId xmlns:a16="http://schemas.microsoft.com/office/drawing/2014/main" id="{CCD8DE43-550C-E30D-7A40-44ED0EBC11B5}"/>
              </a:ext>
            </a:extLst>
          </p:cNvPr>
          <p:cNvSpPr>
            <a:spLocks noGrp="1"/>
          </p:cNvSpPr>
          <p:nvPr>
            <p:ph type="title"/>
          </p:nvPr>
        </p:nvSpPr>
        <p:spPr/>
        <p:txBody>
          <a:bodyPr/>
          <a:lstStyle/>
          <a:p>
            <a:r>
              <a:rPr lang="en-US" dirty="0"/>
              <a:t>Dimensionality reduction - PCA</a:t>
            </a:r>
            <a:endParaRPr lang="en-NL" dirty="0"/>
          </a:p>
        </p:txBody>
      </p:sp>
      <p:sp>
        <p:nvSpPr>
          <p:cNvPr id="27" name="Content Placeholder 4">
            <a:extLst>
              <a:ext uri="{FF2B5EF4-FFF2-40B4-BE49-F238E27FC236}">
                <a16:creationId xmlns:a16="http://schemas.microsoft.com/office/drawing/2014/main" id="{81D424AB-A821-F903-55F4-937409EDC1AA}"/>
              </a:ext>
            </a:extLst>
          </p:cNvPr>
          <p:cNvSpPr txBox="1">
            <a:spLocks/>
          </p:cNvSpPr>
          <p:nvPr/>
        </p:nvSpPr>
        <p:spPr>
          <a:xfrm>
            <a:off x="7612118" y="2243463"/>
            <a:ext cx="4137759" cy="4351338"/>
          </a:xfrm>
          <a:prstGeom prst="rect">
            <a:avLst/>
          </a:prstGeom>
        </p:spPr>
        <p:txBody>
          <a:bodyPr>
            <a:normAutofit fontScale="850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GB" sz="1600" dirty="0"/>
              <a:t>Step 1: Calculate the mean of Height and Weight </a:t>
            </a:r>
          </a:p>
          <a:p>
            <a:pPr>
              <a:buFont typeface="Wingdings" panose="05000000000000000000" pitchFamily="2" charset="2"/>
              <a:buChar char="à"/>
            </a:pPr>
            <a:r>
              <a:rPr lang="en-GB" sz="1600" dirty="0">
                <a:sym typeface="Wingdings" panose="05000000000000000000" pitchFamily="2" charset="2"/>
              </a:rPr>
              <a:t>Determine the </a:t>
            </a:r>
            <a:r>
              <a:rPr lang="en-GB" sz="1600" dirty="0" err="1">
                <a:sym typeface="Wingdings" panose="05000000000000000000" pitchFamily="2" charset="2"/>
              </a:rPr>
              <a:t>center</a:t>
            </a:r>
            <a:r>
              <a:rPr lang="en-GB" sz="1600" dirty="0">
                <a:sym typeface="Wingdings" panose="05000000000000000000" pitchFamily="2" charset="2"/>
              </a:rPr>
              <a:t> of the data</a:t>
            </a:r>
          </a:p>
          <a:p>
            <a:pPr marL="0" indent="0">
              <a:buFont typeface="Arial" panose="020B0604020202020204" pitchFamily="34" charset="0"/>
              <a:buNone/>
            </a:pPr>
            <a:r>
              <a:rPr lang="en-GB" sz="1600" dirty="0">
                <a:sym typeface="Wingdings" panose="05000000000000000000" pitchFamily="2" charset="2"/>
              </a:rPr>
              <a:t>Step 2: Shift the data so that the </a:t>
            </a:r>
            <a:r>
              <a:rPr lang="en-GB" sz="1600" dirty="0" err="1">
                <a:sym typeface="Wingdings" panose="05000000000000000000" pitchFamily="2" charset="2"/>
              </a:rPr>
              <a:t>center</a:t>
            </a:r>
            <a:r>
              <a:rPr lang="en-GB" sz="1600" dirty="0">
                <a:sym typeface="Wingdings" panose="05000000000000000000" pitchFamily="2" charset="2"/>
              </a:rPr>
              <a:t> is the origin.</a:t>
            </a:r>
          </a:p>
          <a:p>
            <a:pPr marL="0" indent="0">
              <a:buFont typeface="Arial" panose="020B0604020202020204" pitchFamily="34" charset="0"/>
              <a:buNone/>
            </a:pPr>
            <a:r>
              <a:rPr lang="en-GB" sz="1600" dirty="0">
                <a:sym typeface="Wingdings" panose="05000000000000000000" pitchFamily="2" charset="2"/>
              </a:rPr>
              <a:t>Step 3: Find best-fitting line through origin and data points</a:t>
            </a:r>
          </a:p>
          <a:p>
            <a:pPr marL="0" indent="0">
              <a:buNone/>
            </a:pPr>
            <a:r>
              <a:rPr lang="en-GB" sz="1600" dirty="0">
                <a:sym typeface="Wingdings" panose="05000000000000000000" pitchFamily="2" charset="2"/>
              </a:rPr>
              <a:t>Principle component 1 (PC1): slope 0.8</a:t>
            </a:r>
          </a:p>
          <a:p>
            <a:pPr>
              <a:buFont typeface="Wingdings" panose="05000000000000000000" pitchFamily="2" charset="2"/>
              <a:buChar char="à"/>
            </a:pPr>
            <a:r>
              <a:rPr lang="en-GB" sz="1600" dirty="0">
                <a:sym typeface="Wingdings" panose="05000000000000000000" pitchFamily="2" charset="2"/>
              </a:rPr>
              <a:t>For 1 unit on the Height axis, the Weight changes for 0.8 units.</a:t>
            </a:r>
          </a:p>
          <a:p>
            <a:pPr>
              <a:buFont typeface="Wingdings" panose="05000000000000000000" pitchFamily="2" charset="2"/>
              <a:buChar char="à"/>
            </a:pPr>
            <a:r>
              <a:rPr lang="en-GB" sz="1600" dirty="0">
                <a:sym typeface="Wingdings" panose="05000000000000000000" pitchFamily="2" charset="2"/>
              </a:rPr>
              <a:t>Most of the variance is explained by PC1</a:t>
            </a:r>
          </a:p>
          <a:p>
            <a:pPr>
              <a:buFont typeface="Wingdings" panose="05000000000000000000" pitchFamily="2" charset="2"/>
              <a:buChar char="à"/>
            </a:pPr>
            <a:r>
              <a:rPr lang="en-GB" sz="1600" dirty="0">
                <a:sym typeface="Wingdings" panose="05000000000000000000" pitchFamily="2" charset="2"/>
              </a:rPr>
              <a:t>Height is more important to cluster the data than Weight</a:t>
            </a:r>
          </a:p>
          <a:p>
            <a:pPr>
              <a:buFont typeface="Wingdings" panose="05000000000000000000" pitchFamily="2" charset="2"/>
              <a:buChar char="à"/>
            </a:pPr>
            <a:r>
              <a:rPr lang="en-GB" sz="1600" dirty="0">
                <a:sym typeface="Wingdings" panose="05000000000000000000" pitchFamily="2" charset="2"/>
              </a:rPr>
              <a:t>PC1 is a </a:t>
            </a:r>
            <a:r>
              <a:rPr lang="en-GB" sz="1600" b="1" dirty="0">
                <a:sym typeface="Wingdings" panose="05000000000000000000" pitchFamily="2" charset="2"/>
              </a:rPr>
              <a:t>linear combination </a:t>
            </a:r>
            <a:r>
              <a:rPr lang="en-GB" sz="1600" dirty="0">
                <a:sym typeface="Wingdings" panose="05000000000000000000" pitchFamily="2" charset="2"/>
              </a:rPr>
              <a:t>of Height and Weight</a:t>
            </a:r>
          </a:p>
          <a:p>
            <a:pPr>
              <a:buFont typeface="Wingdings" panose="05000000000000000000" pitchFamily="2" charset="2"/>
              <a:buChar char="à"/>
            </a:pPr>
            <a:r>
              <a:rPr lang="en-GB" sz="1600" dirty="0">
                <a:sym typeface="Wingdings" panose="05000000000000000000" pitchFamily="2" charset="2"/>
              </a:rPr>
              <a:t>The </a:t>
            </a:r>
            <a:r>
              <a:rPr lang="en-GB" sz="1600" b="1" dirty="0">
                <a:sym typeface="Wingdings" panose="05000000000000000000" pitchFamily="2" charset="2"/>
              </a:rPr>
              <a:t>Eigenvector</a:t>
            </a:r>
            <a:r>
              <a:rPr lang="en-GB" sz="1600" dirty="0">
                <a:sym typeface="Wingdings" panose="05000000000000000000" pitchFamily="2" charset="2"/>
              </a:rPr>
              <a:t> of PC1 is the unit vector of the distances to the datapoints </a:t>
            </a:r>
          </a:p>
          <a:p>
            <a:pPr marL="0" indent="0">
              <a:buNone/>
            </a:pPr>
            <a:r>
              <a:rPr lang="en-GB" sz="1600" dirty="0">
                <a:sym typeface="Wingdings" panose="05000000000000000000" pitchFamily="2" charset="2"/>
              </a:rPr>
              <a:t> The scaled parts of Height and weight are called the</a:t>
            </a:r>
            <a:r>
              <a:rPr lang="en-GB" sz="1600" b="1" dirty="0">
                <a:sym typeface="Wingdings" panose="05000000000000000000" pitchFamily="2" charset="2"/>
              </a:rPr>
              <a:t> loadings</a:t>
            </a:r>
            <a:r>
              <a:rPr lang="en-GB" sz="1600" dirty="0">
                <a:sym typeface="Wingdings" panose="05000000000000000000" pitchFamily="2" charset="2"/>
              </a:rPr>
              <a:t> of PC1</a:t>
            </a:r>
          </a:p>
          <a:p>
            <a:pPr marL="0" indent="0">
              <a:buFont typeface="Arial" panose="020B0604020202020204" pitchFamily="34" charset="0"/>
              <a:buNone/>
            </a:pPr>
            <a:endParaRPr lang="en-NL" sz="1600" dirty="0"/>
          </a:p>
        </p:txBody>
      </p:sp>
      <p:grpSp>
        <p:nvGrpSpPr>
          <p:cNvPr id="4" name="Group 3">
            <a:extLst>
              <a:ext uri="{FF2B5EF4-FFF2-40B4-BE49-F238E27FC236}">
                <a16:creationId xmlns:a16="http://schemas.microsoft.com/office/drawing/2014/main" id="{EAF06295-6E4F-489E-0996-BF19F323CDCE}"/>
              </a:ext>
            </a:extLst>
          </p:cNvPr>
          <p:cNvGrpSpPr/>
          <p:nvPr/>
        </p:nvGrpSpPr>
        <p:grpSpPr>
          <a:xfrm>
            <a:off x="1209235" y="4046842"/>
            <a:ext cx="3189386" cy="1749307"/>
            <a:chOff x="1209235" y="4046842"/>
            <a:chExt cx="3189386" cy="1749307"/>
          </a:xfrm>
        </p:grpSpPr>
        <p:grpSp>
          <p:nvGrpSpPr>
            <p:cNvPr id="31" name="Group 30">
              <a:extLst>
                <a:ext uri="{FF2B5EF4-FFF2-40B4-BE49-F238E27FC236}">
                  <a16:creationId xmlns:a16="http://schemas.microsoft.com/office/drawing/2014/main" id="{7D70C1B5-0331-015C-0A0D-4A329C5D28E6}"/>
                </a:ext>
              </a:extLst>
            </p:cNvPr>
            <p:cNvGrpSpPr/>
            <p:nvPr/>
          </p:nvGrpSpPr>
          <p:grpSpPr>
            <a:xfrm>
              <a:off x="1209235" y="4046842"/>
              <a:ext cx="3189386" cy="1749307"/>
              <a:chOff x="1534817" y="3380821"/>
              <a:chExt cx="3189386" cy="1749307"/>
            </a:xfrm>
          </p:grpSpPr>
          <p:sp>
            <p:nvSpPr>
              <p:cNvPr id="32" name="Rectangle 31">
                <a:extLst>
                  <a:ext uri="{FF2B5EF4-FFF2-40B4-BE49-F238E27FC236}">
                    <a16:creationId xmlns:a16="http://schemas.microsoft.com/office/drawing/2014/main" id="{EE0704B3-136A-69CB-2C6E-E8979805743A}"/>
                  </a:ext>
                </a:extLst>
              </p:cNvPr>
              <p:cNvSpPr/>
              <p:nvPr/>
            </p:nvSpPr>
            <p:spPr>
              <a:xfrm>
                <a:off x="4565653" y="4974862"/>
                <a:ext cx="158550" cy="15526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33" name="Rectangle 32">
                <a:extLst>
                  <a:ext uri="{FF2B5EF4-FFF2-40B4-BE49-F238E27FC236}">
                    <a16:creationId xmlns:a16="http://schemas.microsoft.com/office/drawing/2014/main" id="{F67384A3-B9B7-C12F-7CCD-BB5177B2F3A1}"/>
                  </a:ext>
                </a:extLst>
              </p:cNvPr>
              <p:cNvSpPr/>
              <p:nvPr/>
            </p:nvSpPr>
            <p:spPr>
              <a:xfrm>
                <a:off x="1534817" y="3380821"/>
                <a:ext cx="158550" cy="15526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NL"/>
              </a:p>
            </p:txBody>
          </p:sp>
        </p:grpSp>
        <p:sp>
          <p:nvSpPr>
            <p:cNvPr id="49" name="Rectangle 48">
              <a:extLst>
                <a:ext uri="{FF2B5EF4-FFF2-40B4-BE49-F238E27FC236}">
                  <a16:creationId xmlns:a16="http://schemas.microsoft.com/office/drawing/2014/main" id="{1DEE7BE9-5185-C881-3079-DC7BCA224DB7}"/>
                </a:ext>
              </a:extLst>
            </p:cNvPr>
            <p:cNvSpPr/>
            <p:nvPr/>
          </p:nvSpPr>
          <p:spPr>
            <a:xfrm>
              <a:off x="4240071" y="4046842"/>
              <a:ext cx="158546" cy="1732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cxnSp>
        <p:nvCxnSpPr>
          <p:cNvPr id="53" name="Straight Connector 52">
            <a:extLst>
              <a:ext uri="{FF2B5EF4-FFF2-40B4-BE49-F238E27FC236}">
                <a16:creationId xmlns:a16="http://schemas.microsoft.com/office/drawing/2014/main" id="{AE64000D-A303-6BB8-FE1D-9AD9BA308F87}"/>
              </a:ext>
            </a:extLst>
          </p:cNvPr>
          <p:cNvCxnSpPr/>
          <p:nvPr/>
        </p:nvCxnSpPr>
        <p:spPr>
          <a:xfrm flipV="1">
            <a:off x="3566778" y="2390909"/>
            <a:ext cx="1591733" cy="33013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DE784DB-69E7-CE62-C6A3-82C086F16B46}"/>
              </a:ext>
            </a:extLst>
          </p:cNvPr>
          <p:cNvCxnSpPr>
            <a:cxnSpLocks/>
          </p:cNvCxnSpPr>
          <p:nvPr/>
        </p:nvCxnSpPr>
        <p:spPr>
          <a:xfrm rot="900000" flipV="1">
            <a:off x="3710711" y="2263898"/>
            <a:ext cx="1591733" cy="33013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92BCD1-CA3E-3E5C-F439-179446E3E2F3}"/>
              </a:ext>
            </a:extLst>
          </p:cNvPr>
          <p:cNvCxnSpPr>
            <a:cxnSpLocks/>
          </p:cNvCxnSpPr>
          <p:nvPr/>
        </p:nvCxnSpPr>
        <p:spPr>
          <a:xfrm rot="1800000" flipV="1">
            <a:off x="3778441" y="2306227"/>
            <a:ext cx="1591733" cy="330132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67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53"/>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54"/>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7">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7">
                                            <p:txEl>
                                              <p:pRg st="9" end="9"/>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93EFA-AB66-9674-A7FB-C39B5AABECD8}"/>
              </a:ext>
            </a:extLst>
          </p:cNvPr>
          <p:cNvSpPr>
            <a:spLocks noGrp="1"/>
          </p:cNvSpPr>
          <p:nvPr>
            <p:ph type="title"/>
          </p:nvPr>
        </p:nvSpPr>
        <p:spPr/>
        <p:txBody>
          <a:bodyPr>
            <a:normAutofit fontScale="90000"/>
          </a:bodyPr>
          <a:lstStyle/>
          <a:p>
            <a:r>
              <a:rPr lang="en-AU"/>
              <a:t>Machine learning applications in movement biomechanics</a:t>
            </a:r>
          </a:p>
        </p:txBody>
      </p:sp>
      <p:sp>
        <p:nvSpPr>
          <p:cNvPr id="3" name="Text Placeholder 2">
            <a:extLst>
              <a:ext uri="{FF2B5EF4-FFF2-40B4-BE49-F238E27FC236}">
                <a16:creationId xmlns:a16="http://schemas.microsoft.com/office/drawing/2014/main" id="{A97110C1-1D6E-9C6F-4205-DE964727AADF}"/>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786781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2954B-DA7B-82C9-1700-CB806A4ED522}"/>
              </a:ext>
            </a:extLst>
          </p:cNvPr>
          <p:cNvSpPr>
            <a:spLocks noGrp="1"/>
          </p:cNvSpPr>
          <p:nvPr>
            <p:ph type="title"/>
          </p:nvPr>
        </p:nvSpPr>
        <p:spPr/>
        <p:txBody>
          <a:bodyPr/>
          <a:lstStyle/>
          <a:p>
            <a:r>
              <a:rPr lang="en-US" dirty="0"/>
              <a:t>Dimensionality reduction - PCA</a:t>
            </a:r>
            <a:endParaRPr lang="en-NL" dirty="0"/>
          </a:p>
        </p:txBody>
      </p:sp>
      <p:sp>
        <p:nvSpPr>
          <p:cNvPr id="3" name="Content Placeholder 4">
            <a:extLst>
              <a:ext uri="{FF2B5EF4-FFF2-40B4-BE49-F238E27FC236}">
                <a16:creationId xmlns:a16="http://schemas.microsoft.com/office/drawing/2014/main" id="{19F1CF87-07F9-DDA3-A3D0-D1FB0565B417}"/>
              </a:ext>
            </a:extLst>
          </p:cNvPr>
          <p:cNvSpPr txBox="1">
            <a:spLocks/>
          </p:cNvSpPr>
          <p:nvPr/>
        </p:nvSpPr>
        <p:spPr>
          <a:xfrm>
            <a:off x="7757591" y="2360369"/>
            <a:ext cx="4137759" cy="4351338"/>
          </a:xfrm>
          <a:prstGeom prst="rect">
            <a:avLst/>
          </a:prstGeom>
        </p:spPr>
        <p:txBody>
          <a:bodyP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GB" sz="1600" dirty="0"/>
              <a:t>PC2 is perpendicular to PC1</a:t>
            </a:r>
          </a:p>
          <a:p>
            <a:pPr marL="0" indent="0">
              <a:buFont typeface="Arial" panose="020B0604020202020204" pitchFamily="34" charset="0"/>
              <a:buNone/>
            </a:pPr>
            <a:r>
              <a:rPr lang="en-GB" sz="1600" dirty="0">
                <a:sym typeface="Wingdings" panose="05000000000000000000" pitchFamily="2" charset="2"/>
              </a:rPr>
              <a:t>PC2 = -0.8 parts Height, 1 parts Weight</a:t>
            </a:r>
          </a:p>
          <a:p>
            <a:pPr marL="0" indent="0">
              <a:buFont typeface="Arial" panose="020B0604020202020204" pitchFamily="34" charset="0"/>
              <a:buNone/>
            </a:pPr>
            <a:endParaRPr lang="en-GB" sz="1600" dirty="0">
              <a:sym typeface="Wingdings" panose="05000000000000000000" pitchFamily="2" charset="2"/>
            </a:endParaRPr>
          </a:p>
          <a:p>
            <a:pPr marL="0" indent="0">
              <a:buFont typeface="Arial" panose="020B0604020202020204" pitchFamily="34" charset="0"/>
              <a:buNone/>
            </a:pPr>
            <a:r>
              <a:rPr lang="en-GB" sz="1600" dirty="0">
                <a:sym typeface="Wingdings" panose="05000000000000000000" pitchFamily="2" charset="2"/>
              </a:rPr>
              <a:t>On PC2, Weight is more important than Height</a:t>
            </a:r>
          </a:p>
          <a:p>
            <a:pPr marL="0" indent="0">
              <a:buFont typeface="Arial" panose="020B0604020202020204" pitchFamily="34" charset="0"/>
              <a:buNone/>
            </a:pPr>
            <a:endParaRPr lang="en-GB" sz="1600" dirty="0">
              <a:sym typeface="Wingdings" panose="05000000000000000000" pitchFamily="2" charset="2"/>
            </a:endParaRPr>
          </a:p>
          <a:p>
            <a:pPr marL="0" indent="0">
              <a:buFont typeface="Arial" panose="020B0604020202020204" pitchFamily="34" charset="0"/>
              <a:buNone/>
            </a:pPr>
            <a:r>
              <a:rPr lang="en-GB" sz="1600" dirty="0">
                <a:sym typeface="Wingdings" panose="05000000000000000000" pitchFamily="2" charset="2"/>
              </a:rPr>
              <a:t>PC3 is perpendicular to PC1 and PC2…</a:t>
            </a:r>
          </a:p>
          <a:p>
            <a:pPr marL="0" indent="0">
              <a:buFont typeface="Arial" panose="020B0604020202020204" pitchFamily="34" charset="0"/>
              <a:buNone/>
            </a:pPr>
            <a:endParaRPr lang="en-GB" sz="1600" dirty="0">
              <a:sym typeface="Wingdings" panose="05000000000000000000" pitchFamily="2" charset="2"/>
            </a:endParaRPr>
          </a:p>
          <a:p>
            <a:pPr marL="0" indent="0">
              <a:buFont typeface="Arial" panose="020B0604020202020204" pitchFamily="34" charset="0"/>
              <a:buNone/>
            </a:pPr>
            <a:r>
              <a:rPr lang="en-GB" sz="1600" dirty="0">
                <a:sym typeface="Wingdings" panose="05000000000000000000" pitchFamily="2" charset="2"/>
              </a:rPr>
              <a:t>If you have more than two variables, each PC will contain a fraction of all of them. </a:t>
            </a:r>
          </a:p>
          <a:p>
            <a:pPr marL="0" indent="0">
              <a:buFont typeface="Arial" panose="020B0604020202020204" pitchFamily="34" charset="0"/>
              <a:buNone/>
            </a:pPr>
            <a:endParaRPr lang="en-NL" sz="1600" dirty="0"/>
          </a:p>
        </p:txBody>
      </p:sp>
      <p:sp>
        <p:nvSpPr>
          <p:cNvPr id="4" name="Rectangle 3">
            <a:extLst>
              <a:ext uri="{FF2B5EF4-FFF2-40B4-BE49-F238E27FC236}">
                <a16:creationId xmlns:a16="http://schemas.microsoft.com/office/drawing/2014/main" id="{B2F3B0A1-C375-71C8-4812-8073688BE3F0}"/>
              </a:ext>
            </a:extLst>
          </p:cNvPr>
          <p:cNvSpPr/>
          <p:nvPr/>
        </p:nvSpPr>
        <p:spPr>
          <a:xfrm>
            <a:off x="4385544" y="4080615"/>
            <a:ext cx="158546" cy="1732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5" name="Group 4">
            <a:extLst>
              <a:ext uri="{FF2B5EF4-FFF2-40B4-BE49-F238E27FC236}">
                <a16:creationId xmlns:a16="http://schemas.microsoft.com/office/drawing/2014/main" id="{A65B7273-1488-390F-B7C7-C7335581FA3D}"/>
              </a:ext>
            </a:extLst>
          </p:cNvPr>
          <p:cNvGrpSpPr/>
          <p:nvPr/>
        </p:nvGrpSpPr>
        <p:grpSpPr>
          <a:xfrm>
            <a:off x="454495" y="2335561"/>
            <a:ext cx="7239393" cy="4351338"/>
            <a:chOff x="698307" y="1600334"/>
            <a:chExt cx="7239393" cy="4351338"/>
          </a:xfrm>
        </p:grpSpPr>
        <p:pic>
          <p:nvPicPr>
            <p:cNvPr id="6" name="Picture 5">
              <a:extLst>
                <a:ext uri="{FF2B5EF4-FFF2-40B4-BE49-F238E27FC236}">
                  <a16:creationId xmlns:a16="http://schemas.microsoft.com/office/drawing/2014/main" id="{73E05CD5-4FC3-9536-98D2-39BD56DEEADD}"/>
                </a:ext>
              </a:extLst>
            </p:cNvPr>
            <p:cNvPicPr>
              <a:picLocks noChangeAspect="1"/>
            </p:cNvPicPr>
            <p:nvPr/>
          </p:nvPicPr>
          <p:blipFill>
            <a:blip r:embed="rId2"/>
            <a:stretch>
              <a:fillRect/>
            </a:stretch>
          </p:blipFill>
          <p:spPr>
            <a:xfrm>
              <a:off x="698307" y="1600334"/>
              <a:ext cx="7239393" cy="4351338"/>
            </a:xfrm>
            <a:prstGeom prst="rect">
              <a:avLst/>
            </a:prstGeom>
          </p:spPr>
        </p:pic>
        <p:sp>
          <p:nvSpPr>
            <p:cNvPr id="7" name="Rectangle 6">
              <a:extLst>
                <a:ext uri="{FF2B5EF4-FFF2-40B4-BE49-F238E27FC236}">
                  <a16:creationId xmlns:a16="http://schemas.microsoft.com/office/drawing/2014/main" id="{99EEA100-9F9A-6D38-0614-0FD391E6B7B9}"/>
                </a:ext>
              </a:extLst>
            </p:cNvPr>
            <p:cNvSpPr/>
            <p:nvPr/>
          </p:nvSpPr>
          <p:spPr>
            <a:xfrm>
              <a:off x="4724202" y="3423156"/>
              <a:ext cx="165545" cy="1732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cxnSp>
        <p:nvCxnSpPr>
          <p:cNvPr id="8" name="Straight Connector 7">
            <a:extLst>
              <a:ext uri="{FF2B5EF4-FFF2-40B4-BE49-F238E27FC236}">
                <a16:creationId xmlns:a16="http://schemas.microsoft.com/office/drawing/2014/main" id="{B94DB979-1078-560E-C103-647266522B05}"/>
              </a:ext>
            </a:extLst>
          </p:cNvPr>
          <p:cNvCxnSpPr>
            <a:cxnSpLocks/>
          </p:cNvCxnSpPr>
          <p:nvPr/>
        </p:nvCxnSpPr>
        <p:spPr>
          <a:xfrm flipV="1">
            <a:off x="1657159" y="2858794"/>
            <a:ext cx="5418665" cy="2971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90CFAEF-CCF1-1FF4-BDB1-E6668D173604}"/>
              </a:ext>
            </a:extLst>
          </p:cNvPr>
          <p:cNvCxnSpPr>
            <a:cxnSpLocks/>
          </p:cNvCxnSpPr>
          <p:nvPr/>
        </p:nvCxnSpPr>
        <p:spPr>
          <a:xfrm flipH="1" flipV="1">
            <a:off x="3536753" y="2319018"/>
            <a:ext cx="2416944" cy="453898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50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67A32-0667-3164-7173-2ABA9598CD22}"/>
              </a:ext>
            </a:extLst>
          </p:cNvPr>
          <p:cNvSpPr>
            <a:spLocks noGrp="1"/>
          </p:cNvSpPr>
          <p:nvPr>
            <p:ph type="title"/>
          </p:nvPr>
        </p:nvSpPr>
        <p:spPr/>
        <p:txBody>
          <a:bodyPr/>
          <a:lstStyle/>
          <a:p>
            <a:r>
              <a:rPr lang="en-US" dirty="0"/>
              <a:t>Dimensionality reduction - PCA</a:t>
            </a:r>
            <a:endParaRPr lang="en-NL" dirty="0"/>
          </a:p>
        </p:txBody>
      </p:sp>
      <p:sp>
        <p:nvSpPr>
          <p:cNvPr id="3" name="Content Placeholder 4">
            <a:extLst>
              <a:ext uri="{FF2B5EF4-FFF2-40B4-BE49-F238E27FC236}">
                <a16:creationId xmlns:a16="http://schemas.microsoft.com/office/drawing/2014/main" id="{B088CC22-0CB9-2898-15C6-A1EE0BCA7590}"/>
              </a:ext>
            </a:extLst>
          </p:cNvPr>
          <p:cNvSpPr txBox="1">
            <a:spLocks/>
          </p:cNvSpPr>
          <p:nvPr/>
        </p:nvSpPr>
        <p:spPr>
          <a:xfrm>
            <a:off x="5929745" y="2450282"/>
            <a:ext cx="5979459" cy="1941609"/>
          </a:xfrm>
          <a:prstGeom prst="rect">
            <a:avLst/>
          </a:prstGeom>
        </p:spPr>
        <p:txBody>
          <a:bodyP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GB" sz="1600" dirty="0"/>
              <a:t>The variation around PC1 and PC2 is called </a:t>
            </a:r>
            <a:r>
              <a:rPr lang="en-GB" sz="1600" b="1" dirty="0"/>
              <a:t>Eigenvalue.</a:t>
            </a:r>
          </a:p>
          <a:p>
            <a:pPr marL="0" indent="0">
              <a:buFont typeface="Arial" panose="020B0604020202020204" pitchFamily="34" charset="0"/>
              <a:buNone/>
            </a:pPr>
            <a:r>
              <a:rPr lang="en-GB" sz="1600" dirty="0"/>
              <a:t>If Eigenvalue PC1 = 18 and Eigenvalue PC2 = 4</a:t>
            </a:r>
          </a:p>
          <a:p>
            <a:pPr marL="0" indent="0">
              <a:buFont typeface="Arial" panose="020B0604020202020204" pitchFamily="34" charset="0"/>
              <a:buNone/>
            </a:pPr>
            <a:r>
              <a:rPr lang="en-GB" sz="1600" dirty="0"/>
              <a:t>18/18+4 = 0.81 </a:t>
            </a:r>
            <a:r>
              <a:rPr lang="en-GB" sz="1600" dirty="0">
                <a:sym typeface="Wingdings" panose="05000000000000000000" pitchFamily="2" charset="2"/>
              </a:rPr>
              <a:t> PC1 explains 81% of the variance in the data</a:t>
            </a:r>
          </a:p>
          <a:p>
            <a:pPr marL="0" indent="0">
              <a:buFont typeface="Arial" panose="020B0604020202020204" pitchFamily="34" charset="0"/>
              <a:buNone/>
            </a:pPr>
            <a:r>
              <a:rPr lang="en-GB" sz="1600" dirty="0">
                <a:sym typeface="Wingdings" panose="05000000000000000000" pitchFamily="2" charset="2"/>
              </a:rPr>
              <a:t>4/18+4 = 0.18  PC2 explains 17% of the variance in the data</a:t>
            </a:r>
          </a:p>
          <a:p>
            <a:pPr marL="0" indent="0">
              <a:buFont typeface="Arial" panose="020B0604020202020204" pitchFamily="34" charset="0"/>
              <a:buNone/>
            </a:pPr>
            <a:endParaRPr lang="en-GB" sz="1600" b="1" dirty="0"/>
          </a:p>
          <a:p>
            <a:pPr marL="0" indent="0">
              <a:buFont typeface="Arial" panose="020B0604020202020204" pitchFamily="34" charset="0"/>
              <a:buNone/>
            </a:pPr>
            <a:endParaRPr lang="en-GB" sz="1600" b="1" dirty="0"/>
          </a:p>
        </p:txBody>
      </p:sp>
      <p:sp>
        <p:nvSpPr>
          <p:cNvPr id="4" name="Rectangle 3">
            <a:extLst>
              <a:ext uri="{FF2B5EF4-FFF2-40B4-BE49-F238E27FC236}">
                <a16:creationId xmlns:a16="http://schemas.microsoft.com/office/drawing/2014/main" id="{6839FCE7-0832-32B1-E920-2BA10E534894}"/>
              </a:ext>
            </a:extLst>
          </p:cNvPr>
          <p:cNvSpPr/>
          <p:nvPr/>
        </p:nvSpPr>
        <p:spPr>
          <a:xfrm>
            <a:off x="4399398" y="4343712"/>
            <a:ext cx="158546" cy="1732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5" name="Group 4">
            <a:extLst>
              <a:ext uri="{FF2B5EF4-FFF2-40B4-BE49-F238E27FC236}">
                <a16:creationId xmlns:a16="http://schemas.microsoft.com/office/drawing/2014/main" id="{83CA7862-1E00-321F-4328-FCDC80A85515}"/>
              </a:ext>
            </a:extLst>
          </p:cNvPr>
          <p:cNvGrpSpPr/>
          <p:nvPr/>
        </p:nvGrpSpPr>
        <p:grpSpPr>
          <a:xfrm>
            <a:off x="468350" y="2582115"/>
            <a:ext cx="4775596" cy="3028976"/>
            <a:chOff x="634604" y="1619224"/>
            <a:chExt cx="7239393" cy="4538982"/>
          </a:xfrm>
        </p:grpSpPr>
        <p:grpSp>
          <p:nvGrpSpPr>
            <p:cNvPr id="6" name="Group 5">
              <a:extLst>
                <a:ext uri="{FF2B5EF4-FFF2-40B4-BE49-F238E27FC236}">
                  <a16:creationId xmlns:a16="http://schemas.microsoft.com/office/drawing/2014/main" id="{A1626235-7861-F6F9-70BE-A85422FCC0AC}"/>
                </a:ext>
              </a:extLst>
            </p:cNvPr>
            <p:cNvGrpSpPr/>
            <p:nvPr/>
          </p:nvGrpSpPr>
          <p:grpSpPr>
            <a:xfrm>
              <a:off x="634604" y="1635767"/>
              <a:ext cx="7239393" cy="4351338"/>
              <a:chOff x="698307" y="1600334"/>
              <a:chExt cx="7239393" cy="4351338"/>
            </a:xfrm>
          </p:grpSpPr>
          <p:pic>
            <p:nvPicPr>
              <p:cNvPr id="9" name="Picture 8">
                <a:extLst>
                  <a:ext uri="{FF2B5EF4-FFF2-40B4-BE49-F238E27FC236}">
                    <a16:creationId xmlns:a16="http://schemas.microsoft.com/office/drawing/2014/main" id="{304085E1-7DFC-3D9A-D1EF-6A5E648D893A}"/>
                  </a:ext>
                </a:extLst>
              </p:cNvPr>
              <p:cNvPicPr>
                <a:picLocks noChangeAspect="1"/>
              </p:cNvPicPr>
              <p:nvPr/>
            </p:nvPicPr>
            <p:blipFill>
              <a:blip r:embed="rId2"/>
              <a:stretch>
                <a:fillRect/>
              </a:stretch>
            </p:blipFill>
            <p:spPr>
              <a:xfrm>
                <a:off x="698307" y="1600334"/>
                <a:ext cx="7239393" cy="4351338"/>
              </a:xfrm>
              <a:prstGeom prst="rect">
                <a:avLst/>
              </a:prstGeom>
            </p:spPr>
          </p:pic>
          <p:sp>
            <p:nvSpPr>
              <p:cNvPr id="10" name="Rectangle 9">
                <a:extLst>
                  <a:ext uri="{FF2B5EF4-FFF2-40B4-BE49-F238E27FC236}">
                    <a16:creationId xmlns:a16="http://schemas.microsoft.com/office/drawing/2014/main" id="{D5767798-EC9A-8D95-04E9-B40330DF77FC}"/>
                  </a:ext>
                </a:extLst>
              </p:cNvPr>
              <p:cNvSpPr/>
              <p:nvPr/>
            </p:nvSpPr>
            <p:spPr>
              <a:xfrm>
                <a:off x="4724202" y="3423156"/>
                <a:ext cx="165545" cy="1732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cxnSp>
          <p:nvCxnSpPr>
            <p:cNvPr id="7" name="Straight Connector 6">
              <a:extLst>
                <a:ext uri="{FF2B5EF4-FFF2-40B4-BE49-F238E27FC236}">
                  <a16:creationId xmlns:a16="http://schemas.microsoft.com/office/drawing/2014/main" id="{00A98CA5-C86D-191C-D46D-734670A50B27}"/>
                </a:ext>
              </a:extLst>
            </p:cNvPr>
            <p:cNvCxnSpPr>
              <a:cxnSpLocks/>
            </p:cNvCxnSpPr>
            <p:nvPr/>
          </p:nvCxnSpPr>
          <p:spPr>
            <a:xfrm flipV="1">
              <a:off x="1837268" y="2159000"/>
              <a:ext cx="5418665" cy="2971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E229196-81BA-15D5-E50C-440BCEE56A12}"/>
                </a:ext>
              </a:extLst>
            </p:cNvPr>
            <p:cNvCxnSpPr>
              <a:cxnSpLocks/>
            </p:cNvCxnSpPr>
            <p:nvPr/>
          </p:nvCxnSpPr>
          <p:spPr>
            <a:xfrm flipH="1" flipV="1">
              <a:off x="3716862" y="1619224"/>
              <a:ext cx="2416944" cy="4538982"/>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47C646D2-B79B-15AE-41E1-0E3457B561EA}"/>
              </a:ext>
            </a:extLst>
          </p:cNvPr>
          <p:cNvPicPr>
            <a:picLocks noChangeAspect="1"/>
          </p:cNvPicPr>
          <p:nvPr/>
        </p:nvPicPr>
        <p:blipFill>
          <a:blip r:embed="rId3"/>
          <a:stretch>
            <a:fillRect/>
          </a:stretch>
        </p:blipFill>
        <p:spPr>
          <a:xfrm>
            <a:off x="6528009" y="4059383"/>
            <a:ext cx="3756066" cy="2257636"/>
          </a:xfrm>
          <a:prstGeom prst="rect">
            <a:avLst/>
          </a:prstGeom>
        </p:spPr>
      </p:pic>
    </p:spTree>
    <p:extLst>
      <p:ext uri="{BB962C8B-B14F-4D97-AF65-F5344CB8AC3E}">
        <p14:creationId xmlns:p14="http://schemas.microsoft.com/office/powerpoint/2010/main" val="196070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7018947-5C97-073E-B58D-9C7F6957E662}"/>
              </a:ext>
            </a:extLst>
          </p:cNvPr>
          <p:cNvSpPr>
            <a:spLocks noGrp="1"/>
          </p:cNvSpPr>
          <p:nvPr>
            <p:ph idx="4294967295"/>
          </p:nvPr>
        </p:nvSpPr>
        <p:spPr>
          <a:xfrm>
            <a:off x="5999018" y="2360322"/>
            <a:ext cx="5791200" cy="2551112"/>
          </a:xfrm>
        </p:spPr>
        <p:txBody>
          <a:bodyPr>
            <a:normAutofit/>
          </a:bodyPr>
          <a:lstStyle/>
          <a:p>
            <a:pPr marL="0" indent="0">
              <a:buNone/>
            </a:pPr>
            <a:r>
              <a:rPr lang="en-GB" sz="1600" dirty="0"/>
              <a:t>How does PCA help to reduce dimensions?</a:t>
            </a:r>
          </a:p>
          <a:p>
            <a:pPr marL="0" indent="0">
              <a:buNone/>
            </a:pPr>
            <a:endParaRPr lang="en-GB" sz="1600" dirty="0"/>
          </a:p>
          <a:p>
            <a:pPr marL="0" indent="0">
              <a:buNone/>
            </a:pPr>
            <a:r>
              <a:rPr lang="en-GB" sz="1600" dirty="0"/>
              <a:t>Assume you have 5 variables, and you want to cluster the data.</a:t>
            </a:r>
          </a:p>
          <a:p>
            <a:pPr marL="0" indent="0">
              <a:buNone/>
            </a:pPr>
            <a:r>
              <a:rPr lang="en-GB" sz="1600" dirty="0"/>
              <a:t>The PCA tells you, that PC1 and PC2 account for more than 90% of the variability, so you can cluster directly based on the </a:t>
            </a:r>
            <a:r>
              <a:rPr lang="en-GB" sz="1600" b="1" dirty="0" err="1"/>
              <a:t>Eigenscores</a:t>
            </a:r>
            <a:r>
              <a:rPr lang="en-GB" sz="1600" dirty="0"/>
              <a:t>.</a:t>
            </a:r>
          </a:p>
          <a:p>
            <a:pPr marL="0" indent="0">
              <a:buNone/>
            </a:pPr>
            <a:r>
              <a:rPr lang="en-GB" sz="1600" dirty="0"/>
              <a:t>Or take only those variables into account that have the </a:t>
            </a:r>
            <a:r>
              <a:rPr lang="en-GB" sz="1600" b="1" dirty="0"/>
              <a:t>highest loading</a:t>
            </a:r>
            <a:r>
              <a:rPr lang="en-GB" sz="1600" dirty="0"/>
              <a:t> in PC1 and PC2.</a:t>
            </a:r>
          </a:p>
          <a:p>
            <a:pPr marL="0" indent="0">
              <a:buNone/>
            </a:pPr>
            <a:endParaRPr lang="en-GB" sz="1600" b="1" dirty="0"/>
          </a:p>
          <a:p>
            <a:pPr marL="0" indent="0">
              <a:buNone/>
            </a:pPr>
            <a:endParaRPr lang="en-GB" sz="1600" b="1" dirty="0"/>
          </a:p>
        </p:txBody>
      </p:sp>
      <p:pic>
        <p:nvPicPr>
          <p:cNvPr id="41" name="Picture 40">
            <a:extLst>
              <a:ext uri="{FF2B5EF4-FFF2-40B4-BE49-F238E27FC236}">
                <a16:creationId xmlns:a16="http://schemas.microsoft.com/office/drawing/2014/main" id="{D405BB5F-9CCE-2942-B8B2-3C399AAD6A96}"/>
              </a:ext>
            </a:extLst>
          </p:cNvPr>
          <p:cNvPicPr>
            <a:picLocks noChangeAspect="1"/>
          </p:cNvPicPr>
          <p:nvPr/>
        </p:nvPicPr>
        <p:blipFill>
          <a:blip r:embed="rId3"/>
          <a:stretch>
            <a:fillRect/>
          </a:stretch>
        </p:blipFill>
        <p:spPr>
          <a:xfrm>
            <a:off x="15448609" y="4898829"/>
            <a:ext cx="2491325" cy="1063788"/>
          </a:xfrm>
          <a:prstGeom prst="rect">
            <a:avLst/>
          </a:prstGeom>
        </p:spPr>
      </p:pic>
      <p:pic>
        <p:nvPicPr>
          <p:cNvPr id="43" name="Picture 42">
            <a:extLst>
              <a:ext uri="{FF2B5EF4-FFF2-40B4-BE49-F238E27FC236}">
                <a16:creationId xmlns:a16="http://schemas.microsoft.com/office/drawing/2014/main" id="{C06D8AC4-21FE-3E47-B166-3AA2D0705AE4}"/>
              </a:ext>
            </a:extLst>
          </p:cNvPr>
          <p:cNvPicPr>
            <a:picLocks noChangeAspect="1"/>
          </p:cNvPicPr>
          <p:nvPr/>
        </p:nvPicPr>
        <p:blipFill rotWithShape="1">
          <a:blip r:embed="rId4"/>
          <a:srcRect t="33569" b="31612"/>
          <a:stretch/>
        </p:blipFill>
        <p:spPr>
          <a:xfrm>
            <a:off x="20869476" y="5015769"/>
            <a:ext cx="3545333" cy="822960"/>
          </a:xfrm>
          <a:prstGeom prst="rect">
            <a:avLst/>
          </a:prstGeom>
        </p:spPr>
      </p:pic>
      <p:pic>
        <p:nvPicPr>
          <p:cNvPr id="45" name="Picture 44">
            <a:extLst>
              <a:ext uri="{FF2B5EF4-FFF2-40B4-BE49-F238E27FC236}">
                <a16:creationId xmlns:a16="http://schemas.microsoft.com/office/drawing/2014/main" id="{97BD1D4E-4D2B-0C4B-9912-E48462081B75}"/>
              </a:ext>
            </a:extLst>
          </p:cNvPr>
          <p:cNvPicPr>
            <a:picLocks noChangeAspect="1"/>
          </p:cNvPicPr>
          <p:nvPr/>
        </p:nvPicPr>
        <p:blipFill>
          <a:blip r:embed="rId5"/>
          <a:stretch>
            <a:fillRect/>
          </a:stretch>
        </p:blipFill>
        <p:spPr>
          <a:xfrm>
            <a:off x="18306333" y="5130135"/>
            <a:ext cx="2419099" cy="601175"/>
          </a:xfrm>
          <a:prstGeom prst="rect">
            <a:avLst/>
          </a:prstGeom>
        </p:spPr>
      </p:pic>
      <p:pic>
        <p:nvPicPr>
          <p:cNvPr id="14" name="Picture 13">
            <a:extLst>
              <a:ext uri="{FF2B5EF4-FFF2-40B4-BE49-F238E27FC236}">
                <a16:creationId xmlns:a16="http://schemas.microsoft.com/office/drawing/2014/main" id="{2B443931-1C69-75AE-30FA-9731F7FB6873}"/>
              </a:ext>
            </a:extLst>
          </p:cNvPr>
          <p:cNvPicPr>
            <a:picLocks noChangeAspect="1"/>
          </p:cNvPicPr>
          <p:nvPr/>
        </p:nvPicPr>
        <p:blipFill>
          <a:blip r:embed="rId6"/>
          <a:stretch>
            <a:fillRect/>
          </a:stretch>
        </p:blipFill>
        <p:spPr>
          <a:xfrm>
            <a:off x="604862" y="2340647"/>
            <a:ext cx="5113269" cy="3073401"/>
          </a:xfrm>
          <a:prstGeom prst="rect">
            <a:avLst/>
          </a:prstGeom>
        </p:spPr>
      </p:pic>
      <p:sp>
        <p:nvSpPr>
          <p:cNvPr id="8" name="TextBox 7">
            <a:extLst>
              <a:ext uri="{FF2B5EF4-FFF2-40B4-BE49-F238E27FC236}">
                <a16:creationId xmlns:a16="http://schemas.microsoft.com/office/drawing/2014/main" id="{7EA0DE7F-EB9C-9A73-DF85-B1861CD7A92A}"/>
              </a:ext>
            </a:extLst>
          </p:cNvPr>
          <p:cNvSpPr txBox="1"/>
          <p:nvPr/>
        </p:nvSpPr>
        <p:spPr>
          <a:xfrm>
            <a:off x="3843867" y="2861684"/>
            <a:ext cx="1346200" cy="2031325"/>
          </a:xfrm>
          <a:prstGeom prst="rect">
            <a:avLst/>
          </a:prstGeom>
          <a:solidFill>
            <a:schemeClr val="bg1"/>
          </a:solidFill>
        </p:spPr>
        <p:txBody>
          <a:bodyPr wrap="square" rtlCol="0">
            <a:spAutoFit/>
          </a:bodyPr>
          <a:lstStyle/>
          <a:p>
            <a:r>
              <a:rPr lang="en-GB" dirty="0"/>
              <a:t>PC1</a:t>
            </a:r>
          </a:p>
          <a:p>
            <a:r>
              <a:rPr lang="en-GB" dirty="0">
                <a:solidFill>
                  <a:srgbClr val="FF0000"/>
                </a:solidFill>
              </a:rPr>
              <a:t>0.31 Var1</a:t>
            </a:r>
            <a:endParaRPr lang="en-NL" dirty="0">
              <a:solidFill>
                <a:srgbClr val="FF0000"/>
              </a:solidFill>
            </a:endParaRPr>
          </a:p>
          <a:p>
            <a:r>
              <a:rPr lang="en-NL" dirty="0"/>
              <a:t>0.08</a:t>
            </a:r>
            <a:r>
              <a:rPr lang="en-GB" dirty="0"/>
              <a:t> Var2</a:t>
            </a:r>
            <a:endParaRPr lang="en-NL" dirty="0"/>
          </a:p>
          <a:p>
            <a:r>
              <a:rPr lang="en-NL" dirty="0"/>
              <a:t>0.2</a:t>
            </a:r>
            <a:r>
              <a:rPr lang="en-GB" dirty="0"/>
              <a:t>0 Var3</a:t>
            </a:r>
            <a:endParaRPr lang="en-NL" dirty="0"/>
          </a:p>
          <a:p>
            <a:r>
              <a:rPr lang="en-NL" dirty="0">
                <a:solidFill>
                  <a:srgbClr val="FF0000"/>
                </a:solidFill>
              </a:rPr>
              <a:t>0.24</a:t>
            </a:r>
            <a:r>
              <a:rPr lang="en-GB" dirty="0">
                <a:solidFill>
                  <a:srgbClr val="FF0000"/>
                </a:solidFill>
              </a:rPr>
              <a:t> Var4</a:t>
            </a:r>
            <a:endParaRPr lang="en-NL" dirty="0">
              <a:solidFill>
                <a:srgbClr val="FF0000"/>
              </a:solidFill>
            </a:endParaRPr>
          </a:p>
          <a:p>
            <a:r>
              <a:rPr lang="en-NL" dirty="0"/>
              <a:t>0.17</a:t>
            </a:r>
            <a:r>
              <a:rPr lang="en-GB" dirty="0"/>
              <a:t> Var5</a:t>
            </a:r>
            <a:endParaRPr lang="en-NL" dirty="0"/>
          </a:p>
          <a:p>
            <a:endParaRPr lang="en-NL" dirty="0"/>
          </a:p>
        </p:txBody>
      </p:sp>
      <p:sp>
        <p:nvSpPr>
          <p:cNvPr id="12" name="Rectangle 11">
            <a:extLst>
              <a:ext uri="{FF2B5EF4-FFF2-40B4-BE49-F238E27FC236}">
                <a16:creationId xmlns:a16="http://schemas.microsoft.com/office/drawing/2014/main" id="{E3096A92-353F-76A4-0E83-A21C315BC09B}"/>
              </a:ext>
            </a:extLst>
          </p:cNvPr>
          <p:cNvSpPr/>
          <p:nvPr/>
        </p:nvSpPr>
        <p:spPr>
          <a:xfrm>
            <a:off x="1295400" y="2662381"/>
            <a:ext cx="1490133" cy="275166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itle 6">
            <a:extLst>
              <a:ext uri="{FF2B5EF4-FFF2-40B4-BE49-F238E27FC236}">
                <a16:creationId xmlns:a16="http://schemas.microsoft.com/office/drawing/2014/main" id="{B077665D-B3A8-EDBA-1D20-8B552BFDE8B8}"/>
              </a:ext>
            </a:extLst>
          </p:cNvPr>
          <p:cNvSpPr>
            <a:spLocks noGrp="1"/>
          </p:cNvSpPr>
          <p:nvPr>
            <p:ph type="title"/>
          </p:nvPr>
        </p:nvSpPr>
        <p:spPr/>
        <p:txBody>
          <a:bodyPr/>
          <a:lstStyle/>
          <a:p>
            <a:r>
              <a:rPr lang="en-US" dirty="0"/>
              <a:t>Dimensionality reduction - PCA</a:t>
            </a:r>
            <a:endParaRPr lang="en-NL" dirty="0"/>
          </a:p>
        </p:txBody>
      </p:sp>
    </p:spTree>
    <p:extLst>
      <p:ext uri="{BB962C8B-B14F-4D97-AF65-F5344CB8AC3E}">
        <p14:creationId xmlns:p14="http://schemas.microsoft.com/office/powerpoint/2010/main" val="416716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93EFA-AB66-9674-A7FB-C39B5AABECD8}"/>
              </a:ext>
            </a:extLst>
          </p:cNvPr>
          <p:cNvSpPr>
            <a:spLocks noGrp="1"/>
          </p:cNvSpPr>
          <p:nvPr>
            <p:ph type="title"/>
          </p:nvPr>
        </p:nvSpPr>
        <p:spPr/>
        <p:txBody>
          <a:bodyPr>
            <a:normAutofit/>
          </a:bodyPr>
          <a:lstStyle/>
          <a:p>
            <a:r>
              <a:rPr lang="en-AU"/>
              <a:t>Pose estimation</a:t>
            </a:r>
          </a:p>
        </p:txBody>
      </p:sp>
      <p:sp>
        <p:nvSpPr>
          <p:cNvPr id="3" name="Text Placeholder 2">
            <a:extLst>
              <a:ext uri="{FF2B5EF4-FFF2-40B4-BE49-F238E27FC236}">
                <a16:creationId xmlns:a16="http://schemas.microsoft.com/office/drawing/2014/main" id="{A97110C1-1D6E-9C6F-4205-DE964727AADF}"/>
              </a:ext>
            </a:extLst>
          </p:cNvPr>
          <p:cNvSpPr>
            <a:spLocks noGrp="1"/>
          </p:cNvSpPr>
          <p:nvPr>
            <p:ph type="body" idx="1"/>
          </p:nvPr>
        </p:nvSpPr>
        <p:spPr/>
        <p:txBody>
          <a:bodyPr>
            <a:normAutofit/>
          </a:bodyPr>
          <a:lstStyle/>
          <a:p>
            <a:endParaRPr lang="en-AU"/>
          </a:p>
        </p:txBody>
      </p:sp>
    </p:spTree>
    <p:extLst>
      <p:ext uri="{BB962C8B-B14F-4D97-AF65-F5344CB8AC3E}">
        <p14:creationId xmlns:p14="http://schemas.microsoft.com/office/powerpoint/2010/main" val="3629879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763EF9-74E8-0D79-45DE-AF4AB08E2D0F}"/>
              </a:ext>
            </a:extLst>
          </p:cNvPr>
          <p:cNvSpPr>
            <a:spLocks noGrp="1"/>
          </p:cNvSpPr>
          <p:nvPr>
            <p:ph type="title"/>
          </p:nvPr>
        </p:nvSpPr>
        <p:spPr/>
        <p:txBody>
          <a:bodyPr/>
          <a:lstStyle/>
          <a:p>
            <a:r>
              <a:rPr lang="en-AU"/>
              <a:t>Dataset</a:t>
            </a:r>
          </a:p>
        </p:txBody>
      </p:sp>
      <p:sp>
        <p:nvSpPr>
          <p:cNvPr id="5" name="Content Placeholder 4">
            <a:extLst>
              <a:ext uri="{FF2B5EF4-FFF2-40B4-BE49-F238E27FC236}">
                <a16:creationId xmlns:a16="http://schemas.microsoft.com/office/drawing/2014/main" id="{5DBA1AF5-6CCA-3A1E-F40F-E8C2D89526DA}"/>
              </a:ext>
            </a:extLst>
          </p:cNvPr>
          <p:cNvSpPr>
            <a:spLocks noGrp="1"/>
          </p:cNvSpPr>
          <p:nvPr>
            <p:ph sz="half" idx="1"/>
          </p:nvPr>
        </p:nvSpPr>
        <p:spPr>
          <a:xfrm>
            <a:off x="1045030" y="2638044"/>
            <a:ext cx="6388924" cy="3101982"/>
          </a:xfrm>
        </p:spPr>
        <p:txBody>
          <a:bodyPr>
            <a:normAutofit fontScale="25000" lnSpcReduction="20000"/>
          </a:bodyPr>
          <a:lstStyle/>
          <a:p>
            <a:pPr>
              <a:buFont typeface="Wingdings" panose="05000000000000000000" pitchFamily="2" charset="2"/>
              <a:buChar char="§"/>
            </a:pPr>
            <a:r>
              <a:rPr lang="en-AU" sz="6400" kern="100">
                <a:effectLst/>
                <a:ea typeface="Aptos" panose="020B0004020202020204" pitchFamily="34" charset="0"/>
                <a:cs typeface="Times New Roman" panose="02020603050405020304" pitchFamily="18" charset="0"/>
              </a:rPr>
              <a:t>15 participants </a:t>
            </a:r>
          </a:p>
          <a:p>
            <a:pPr lvl="1">
              <a:buFont typeface="Wingdings" panose="05000000000000000000" pitchFamily="2" charset="2"/>
              <a:buChar char="§"/>
            </a:pPr>
            <a:r>
              <a:rPr lang="en-AU" sz="6400" kern="100">
                <a:effectLst/>
                <a:ea typeface="Aptos" panose="020B0004020202020204" pitchFamily="34" charset="0"/>
                <a:cs typeface="Times New Roman" panose="02020603050405020304" pitchFamily="18" charset="0"/>
              </a:rPr>
              <a:t>7 male (1.82±0.11m, 85.7±11.1kg, 27 years)</a:t>
            </a:r>
          </a:p>
          <a:p>
            <a:pPr lvl="1">
              <a:buFont typeface="Wingdings" panose="05000000000000000000" pitchFamily="2" charset="2"/>
              <a:buChar char="§"/>
            </a:pPr>
            <a:r>
              <a:rPr lang="en-AU" sz="6400" kern="100">
                <a:effectLst/>
                <a:ea typeface="Aptos" panose="020B0004020202020204" pitchFamily="34" charset="0"/>
                <a:cs typeface="Times New Roman" panose="02020603050405020304" pitchFamily="18" charset="0"/>
              </a:rPr>
              <a:t>8 female (1.65±0.08m, 63.2±6.0kg, 25 years)</a:t>
            </a:r>
          </a:p>
          <a:p>
            <a:pPr>
              <a:buFont typeface="Wingdings" panose="05000000000000000000" pitchFamily="2" charset="2"/>
              <a:buChar char="§"/>
            </a:pPr>
            <a:r>
              <a:rPr lang="en-AU" sz="6400" kern="100">
                <a:effectLst/>
                <a:ea typeface="Aptos" panose="020B0004020202020204" pitchFamily="34" charset="0"/>
                <a:cs typeface="Times New Roman" panose="02020603050405020304" pitchFamily="18" charset="0"/>
              </a:rPr>
              <a:t>10 running and 10 walking trials </a:t>
            </a:r>
            <a:r>
              <a:rPr lang="en-AU" sz="6400" kern="100">
                <a:ea typeface="Aptos" panose="020B0004020202020204" pitchFamily="34" charset="0"/>
                <a:cs typeface="Times New Roman" panose="02020603050405020304" pitchFamily="18" charset="0"/>
              </a:rPr>
              <a:t>each (running </a:t>
            </a:r>
            <a:r>
              <a:rPr lang="en-AU" sz="6400" kern="100">
                <a:effectLst/>
                <a:ea typeface="Aptos" panose="020B0004020202020204" pitchFamily="34" charset="0"/>
                <a:cs typeface="Times New Roman" panose="02020603050405020304" pitchFamily="18" charset="0"/>
              </a:rPr>
              <a:t>n=149, walking n=149)</a:t>
            </a:r>
          </a:p>
          <a:p>
            <a:pPr>
              <a:buFont typeface="Wingdings" panose="05000000000000000000" pitchFamily="2" charset="2"/>
              <a:buChar char="§"/>
            </a:pPr>
            <a:r>
              <a:rPr lang="en-AU" sz="6400" kern="100">
                <a:effectLst/>
                <a:ea typeface="Aptos" panose="020B0004020202020204" pitchFamily="34" charset="0"/>
                <a:cs typeface="Times New Roman" panose="02020603050405020304" pitchFamily="18" charset="0"/>
              </a:rPr>
              <a:t>full-body marker set (38 individual markers and 8 4-marker clusters) </a:t>
            </a:r>
          </a:p>
          <a:p>
            <a:pPr>
              <a:buFont typeface="Wingdings" panose="05000000000000000000" pitchFamily="2" charset="2"/>
              <a:buChar char="§"/>
            </a:pPr>
            <a:r>
              <a:rPr lang="en-AU" sz="6400" kern="100">
                <a:effectLst/>
                <a:ea typeface="Aptos" panose="020B0004020202020204" pitchFamily="34" charset="0"/>
                <a:cs typeface="Times New Roman" panose="02020603050405020304" pitchFamily="18" charset="0"/>
              </a:rPr>
              <a:t>9 high-definition colour video cameras (200Hz)</a:t>
            </a:r>
          </a:p>
          <a:p>
            <a:pPr lvl="1">
              <a:buFont typeface="Wingdings" panose="05000000000000000000" pitchFamily="2" charset="2"/>
              <a:buChar char="§"/>
            </a:pPr>
            <a:r>
              <a:rPr lang="en-AU" sz="6400" kern="100">
                <a:effectLst/>
                <a:ea typeface="Aptos" panose="020B0004020202020204" pitchFamily="34" charset="0"/>
                <a:cs typeface="Times New Roman" panose="02020603050405020304" pitchFamily="18" charset="0"/>
              </a:rPr>
              <a:t>Intrinsic and extrinsic camera parameters available</a:t>
            </a:r>
          </a:p>
          <a:p>
            <a:pPr>
              <a:buFont typeface="Wingdings" panose="05000000000000000000" pitchFamily="2" charset="2"/>
              <a:buChar char="§"/>
            </a:pPr>
            <a:r>
              <a:rPr lang="en-AU" sz="6400" kern="100">
                <a:effectLst/>
                <a:ea typeface="Aptos" panose="020B0004020202020204" pitchFamily="34" charset="0"/>
                <a:cs typeface="Times New Roman" panose="02020603050405020304" pitchFamily="18" charset="0"/>
              </a:rPr>
              <a:t>15 optical motion capture cameras (200Hz), 4 force plates (1000Hz)</a:t>
            </a:r>
          </a:p>
          <a:p>
            <a:pPr>
              <a:buFont typeface="Wingdings" panose="05000000000000000000" pitchFamily="2" charset="2"/>
              <a:buChar char="§"/>
            </a:pPr>
            <a:endParaRPr lang="en-AU" sz="1800" kern="100">
              <a:effectLst/>
              <a:latin typeface="Aptos" panose="020B0004020202020204" pitchFamily="34" charset="0"/>
              <a:ea typeface="Aptos" panose="020B0004020202020204" pitchFamily="34" charset="0"/>
              <a:cs typeface="Times New Roman" panose="02020603050405020304" pitchFamily="18" charset="0"/>
            </a:endParaRPr>
          </a:p>
          <a:p>
            <a:endParaRPr lang="en-AU" sz="1800" kern="100">
              <a:effectLst/>
              <a:latin typeface="Aptos" panose="020B0004020202020204" pitchFamily="34" charset="0"/>
              <a:ea typeface="Aptos" panose="020B0004020202020204" pitchFamily="34" charset="0"/>
              <a:cs typeface="Times New Roman" panose="02020603050405020304" pitchFamily="18" charset="0"/>
            </a:endParaRPr>
          </a:p>
          <a:p>
            <a:endParaRPr lang="en-AU"/>
          </a:p>
        </p:txBody>
      </p:sp>
      <p:pic>
        <p:nvPicPr>
          <p:cNvPr id="8" name="Content Placeholder 7" descr="A black and white background with arrows and a rectangle&#10;&#10;Description automatically generated">
            <a:extLst>
              <a:ext uri="{FF2B5EF4-FFF2-40B4-BE49-F238E27FC236}">
                <a16:creationId xmlns:a16="http://schemas.microsoft.com/office/drawing/2014/main" id="{75F98065-0E8B-8BFD-E005-164B5BE73FA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612083" y="2638044"/>
            <a:ext cx="3400900" cy="2619741"/>
          </a:xfrm>
        </p:spPr>
      </p:pic>
    </p:spTree>
    <p:extLst>
      <p:ext uri="{BB962C8B-B14F-4D97-AF65-F5344CB8AC3E}">
        <p14:creationId xmlns:p14="http://schemas.microsoft.com/office/powerpoint/2010/main" val="549404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penPose_2D">
            <a:hlinkClick r:id="" action="ppaction://media"/>
            <a:extLst>
              <a:ext uri="{FF2B5EF4-FFF2-40B4-BE49-F238E27FC236}">
                <a16:creationId xmlns:a16="http://schemas.microsoft.com/office/drawing/2014/main" id="{A5F8C125-CAF7-591D-7640-46A0FF71C8B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3126" t="22533" r="11613" b="21325"/>
          <a:stretch/>
        </p:blipFill>
        <p:spPr>
          <a:xfrm>
            <a:off x="7208520" y="3730862"/>
            <a:ext cx="4504351" cy="2520000"/>
          </a:xfrm>
          <a:prstGeom prst="rect">
            <a:avLst/>
          </a:prstGeom>
        </p:spPr>
      </p:pic>
      <p:sp>
        <p:nvSpPr>
          <p:cNvPr id="6" name="TextBox 5">
            <a:extLst>
              <a:ext uri="{FF2B5EF4-FFF2-40B4-BE49-F238E27FC236}">
                <a16:creationId xmlns:a16="http://schemas.microsoft.com/office/drawing/2014/main" id="{2FEC4B5A-D4C1-A202-18A4-C26D89BA6AC0}"/>
              </a:ext>
            </a:extLst>
          </p:cNvPr>
          <p:cNvSpPr txBox="1"/>
          <p:nvPr/>
        </p:nvSpPr>
        <p:spPr>
          <a:xfrm>
            <a:off x="340194" y="4990862"/>
            <a:ext cx="8034181" cy="338554"/>
          </a:xfrm>
          <a:prstGeom prst="rect">
            <a:avLst/>
          </a:prstGeom>
          <a:noFill/>
        </p:spPr>
        <p:txBody>
          <a:bodyPr wrap="square" rtlCol="0">
            <a:spAutoFit/>
          </a:bodyPr>
          <a:lstStyle/>
          <a:p>
            <a:r>
              <a:rPr lang="en-AU" sz="1600"/>
              <a:t>3D marker trajectories </a:t>
            </a:r>
            <a:r>
              <a:rPr lang="en-AU" sz="1600">
                <a:sym typeface="Wingdings" panose="05000000000000000000" pitchFamily="2" charset="2"/>
              </a:rPr>
              <a:t> 3D joint centres  2D joint centres</a:t>
            </a:r>
            <a:r>
              <a:rPr lang="en-AU" sz="1600"/>
              <a:t>.</a:t>
            </a:r>
          </a:p>
        </p:txBody>
      </p:sp>
      <p:sp>
        <p:nvSpPr>
          <p:cNvPr id="8" name="TextBox 7">
            <a:extLst>
              <a:ext uri="{FF2B5EF4-FFF2-40B4-BE49-F238E27FC236}">
                <a16:creationId xmlns:a16="http://schemas.microsoft.com/office/drawing/2014/main" id="{82CE5EB9-7DED-D7BC-2489-6ED22FD4628C}"/>
              </a:ext>
            </a:extLst>
          </p:cNvPr>
          <p:cNvSpPr txBox="1"/>
          <p:nvPr/>
        </p:nvSpPr>
        <p:spPr>
          <a:xfrm>
            <a:off x="7125784" y="6373955"/>
            <a:ext cx="3328320" cy="338554"/>
          </a:xfrm>
          <a:prstGeom prst="rect">
            <a:avLst/>
          </a:prstGeom>
          <a:noFill/>
        </p:spPr>
        <p:txBody>
          <a:bodyPr wrap="square" rtlCol="0">
            <a:spAutoFit/>
          </a:bodyPr>
          <a:lstStyle/>
          <a:p>
            <a:r>
              <a:rPr lang="en-AU" sz="1600"/>
              <a:t>OpenPose 2D keypoints.</a:t>
            </a:r>
          </a:p>
        </p:txBody>
      </p:sp>
      <p:pic>
        <p:nvPicPr>
          <p:cNvPr id="9" name="animation_markers_and skeleton_projected_1">
            <a:hlinkClick r:id="" action="ppaction://media"/>
            <a:extLst>
              <a:ext uri="{FF2B5EF4-FFF2-40B4-BE49-F238E27FC236}">
                <a16:creationId xmlns:a16="http://schemas.microsoft.com/office/drawing/2014/main" id="{591EAFCB-3438-675E-7C83-B10AA0A58133}"/>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l="22237" t="25945" r="16028" b="22249"/>
          <a:stretch/>
        </p:blipFill>
        <p:spPr>
          <a:xfrm>
            <a:off x="340194" y="1307605"/>
            <a:ext cx="5628441" cy="3542403"/>
          </a:xfrm>
          <a:prstGeom prst="rect">
            <a:avLst/>
          </a:prstGeom>
        </p:spPr>
      </p:pic>
      <p:pic>
        <p:nvPicPr>
          <p:cNvPr id="10" name="projection_2D">
            <a:hlinkClick r:id="" action="ppaction://media"/>
            <a:extLst>
              <a:ext uri="{FF2B5EF4-FFF2-40B4-BE49-F238E27FC236}">
                <a16:creationId xmlns:a16="http://schemas.microsoft.com/office/drawing/2014/main" id="{987349DE-3FE5-D7E5-C273-99E4570B165C}"/>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10"/>
          <a:srcRect l="13043" t="22081" r="10859" b="21154"/>
          <a:stretch/>
        </p:blipFill>
        <p:spPr>
          <a:xfrm>
            <a:off x="7208520" y="350520"/>
            <a:ext cx="4504352" cy="2520000"/>
          </a:xfrm>
          <a:prstGeom prst="rect">
            <a:avLst/>
          </a:prstGeom>
        </p:spPr>
      </p:pic>
      <p:sp>
        <p:nvSpPr>
          <p:cNvPr id="11" name="TextBox 10">
            <a:extLst>
              <a:ext uri="{FF2B5EF4-FFF2-40B4-BE49-F238E27FC236}">
                <a16:creationId xmlns:a16="http://schemas.microsoft.com/office/drawing/2014/main" id="{E84B351F-F663-350E-00DF-AD1839270608}"/>
              </a:ext>
            </a:extLst>
          </p:cNvPr>
          <p:cNvSpPr txBox="1"/>
          <p:nvPr/>
        </p:nvSpPr>
        <p:spPr>
          <a:xfrm>
            <a:off x="7125784" y="3078806"/>
            <a:ext cx="4969786" cy="338554"/>
          </a:xfrm>
          <a:prstGeom prst="rect">
            <a:avLst/>
          </a:prstGeom>
          <a:noFill/>
        </p:spPr>
        <p:txBody>
          <a:bodyPr wrap="square" rtlCol="0">
            <a:spAutoFit/>
          </a:bodyPr>
          <a:lstStyle/>
          <a:p>
            <a:r>
              <a:rPr lang="en-AU" sz="1600"/>
              <a:t>Marker trajectories projected to 2D.</a:t>
            </a:r>
          </a:p>
        </p:txBody>
      </p:sp>
      <p:pic>
        <p:nvPicPr>
          <p:cNvPr id="16" name="Picture 15">
            <a:extLst>
              <a:ext uri="{FF2B5EF4-FFF2-40B4-BE49-F238E27FC236}">
                <a16:creationId xmlns:a16="http://schemas.microsoft.com/office/drawing/2014/main" id="{F6F19E58-C2F6-9C47-CE9C-72CE0D481C06}"/>
              </a:ext>
            </a:extLst>
          </p:cNvPr>
          <p:cNvPicPr>
            <a:picLocks noChangeAspect="1"/>
          </p:cNvPicPr>
          <p:nvPr/>
        </p:nvPicPr>
        <p:blipFill rotWithShape="1">
          <a:blip r:embed="rId11">
            <a:extLst>
              <a:ext uri="{28A0092B-C50C-407E-A947-70E740481C1C}">
                <a14:useLocalDpi xmlns:a14="http://schemas.microsoft.com/office/drawing/2010/main" val="0"/>
              </a:ext>
            </a:extLst>
          </a:blip>
          <a:srcRect l="30889" r="23244"/>
          <a:stretch/>
        </p:blipFill>
        <p:spPr>
          <a:xfrm>
            <a:off x="6154712" y="4438266"/>
            <a:ext cx="901196" cy="1105192"/>
          </a:xfrm>
          <a:prstGeom prst="rect">
            <a:avLst/>
          </a:prstGeom>
        </p:spPr>
      </p:pic>
      <p:pic>
        <p:nvPicPr>
          <p:cNvPr id="17" name="Picture 16">
            <a:extLst>
              <a:ext uri="{FF2B5EF4-FFF2-40B4-BE49-F238E27FC236}">
                <a16:creationId xmlns:a16="http://schemas.microsoft.com/office/drawing/2014/main" id="{3D9122D5-7885-ECB6-0B70-CCACD88BD0BC}"/>
              </a:ext>
            </a:extLst>
          </p:cNvPr>
          <p:cNvPicPr>
            <a:picLocks noChangeAspect="1"/>
          </p:cNvPicPr>
          <p:nvPr/>
        </p:nvPicPr>
        <p:blipFill rotWithShape="1">
          <a:blip r:embed="rId12"/>
          <a:srcRect l="8563" t="15684" r="66576" b="11066"/>
          <a:stretch/>
        </p:blipFill>
        <p:spPr>
          <a:xfrm>
            <a:off x="6154712" y="961655"/>
            <a:ext cx="914242" cy="1297730"/>
          </a:xfrm>
          <a:prstGeom prst="rect">
            <a:avLst/>
          </a:prstGeom>
        </p:spPr>
      </p:pic>
    </p:spTree>
    <p:extLst>
      <p:ext uri="{BB962C8B-B14F-4D97-AF65-F5344CB8AC3E}">
        <p14:creationId xmlns:p14="http://schemas.microsoft.com/office/powerpoint/2010/main" val="54387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150"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mediacall" presetSubtype="0" fill="hold" nodeType="withEffect">
                                  <p:stCondLst>
                                    <p:cond delay="0"/>
                                  </p:stCondLst>
                                  <p:childTnLst>
                                    <p:cmd type="call" cmd="playFrom(0.0)">
                                      <p:cBhvr>
                                        <p:cTn id="12" dur="1370" fill="hold"/>
                                        <p:tgtEl>
                                          <p:spTgt spid="5"/>
                                        </p:tgtEl>
                                      </p:cBhvr>
                                    </p:cmd>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mediacall" presetSubtype="0" fill="hold" nodeType="withEffect">
                                  <p:stCondLst>
                                    <p:cond delay="0"/>
                                  </p:stCondLst>
                                  <p:childTnLst>
                                    <p:cmd type="call" cmd="playFrom(0.0)">
                                      <p:cBhvr>
                                        <p:cTn id="18" dur="1370" fill="hold"/>
                                        <p:tgtEl>
                                          <p:spTgt spid="10"/>
                                        </p:tgtEl>
                                      </p:cBhvr>
                                    </p:cmd>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5" restart="whenNotActive" fill="hold" evtFilter="cancelBubble" nodeType="interactiveSeq">
                <p:stCondLst>
                  <p:cond evt="onClick" delay="0">
                    <p:tgtEl>
                      <p:spTgt spid="5"/>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5"/>
                                        </p:tgtEl>
                                      </p:cBhvr>
                                    </p:cmd>
                                  </p:childTnLst>
                                </p:cTn>
                              </p:par>
                            </p:childTnLst>
                          </p:cTn>
                        </p:par>
                      </p:childTnLst>
                    </p:cTn>
                  </p:par>
                </p:childTnLst>
              </p:cTn>
              <p:nextCondLst>
                <p:cond evt="onClick" delay="0">
                  <p:tgtEl>
                    <p:spTgt spid="5"/>
                  </p:tgtEl>
                </p:cond>
              </p:nextCondLst>
            </p:seq>
            <p:seq concurrent="1" nextAc="seek">
              <p:cTn id="30" restart="whenNotActive" fill="hold" evtFilter="cancelBubble" nodeType="interactiveSeq">
                <p:stCondLst>
                  <p:cond evt="onClick" delay="0">
                    <p:tgtEl>
                      <p:spTgt spid="9"/>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9"/>
                                        </p:tgtEl>
                                      </p:cBhvr>
                                    </p:cmd>
                                  </p:childTnLst>
                                </p:cTn>
                              </p:par>
                            </p:childTnLst>
                          </p:cTn>
                        </p:par>
                      </p:childTnLst>
                    </p:cTn>
                  </p:par>
                </p:childTnLst>
              </p:cTn>
              <p:nextCondLst>
                <p:cond evt="onClick" delay="0">
                  <p:tgtEl>
                    <p:spTgt spid="9"/>
                  </p:tgtEl>
                </p:cond>
              </p:nextCondLst>
            </p:seq>
            <p:video>
              <p:cMediaNode vol="80000">
                <p:cTn id="35" fill="hold" display="0">
                  <p:stCondLst>
                    <p:cond delay="indefinite"/>
                  </p:stCondLst>
                </p:cTn>
                <p:tgtEl>
                  <p:spTgt spid="5"/>
                </p:tgtEl>
              </p:cMediaNode>
            </p:video>
            <p:video>
              <p:cMediaNode vol="80000">
                <p:cTn id="36" fill="hold" display="0">
                  <p:stCondLst>
                    <p:cond delay="indefinite"/>
                  </p:stCondLst>
                </p:cTn>
                <p:tgtEl>
                  <p:spTgt spid="9"/>
                </p:tgtEl>
              </p:cMediaNode>
            </p:video>
            <p:seq concurrent="1" nextAc="seek">
              <p:cTn id="37" restart="whenNotActive" fill="hold" evtFilter="cancelBubble" nodeType="interactiveSeq">
                <p:stCondLst>
                  <p:cond evt="onClick" delay="0">
                    <p:tgtEl>
                      <p:spTgt spid="10"/>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withEffect">
                                  <p:stCondLst>
                                    <p:cond delay="0"/>
                                  </p:stCondLst>
                                  <p:childTnLst>
                                    <p:cmd type="call" cmd="togglePause">
                                      <p:cBhvr>
                                        <p:cTn id="41" dur="1" fill="hold"/>
                                        <p:tgtEl>
                                          <p:spTgt spid="10"/>
                                        </p:tgtEl>
                                      </p:cBhvr>
                                    </p:cmd>
                                  </p:childTnLst>
                                </p:cTn>
                              </p:par>
                            </p:childTnLst>
                          </p:cTn>
                        </p:par>
                      </p:childTnLst>
                    </p:cTn>
                  </p:par>
                </p:childTnLst>
              </p:cTn>
              <p:nextCondLst>
                <p:cond evt="onClick" delay="0">
                  <p:tgtEl>
                    <p:spTgt spid="10"/>
                  </p:tgtEl>
                </p:cond>
              </p:nextCondLst>
            </p:seq>
            <p:video>
              <p:cMediaNode vol="80000">
                <p:cTn id="42" fill="hold" display="0">
                  <p:stCondLst>
                    <p:cond delay="indefinite"/>
                  </p:stCondLst>
                </p:cTn>
                <p:tgtEl>
                  <p:spTgt spid="10"/>
                </p:tgtEl>
              </p:cMediaNode>
            </p:video>
          </p:childTnLst>
        </p:cTn>
      </p:par>
    </p:tnLst>
    <p:bldLst>
      <p:bldP spid="8"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9DCE27-3BB3-A358-CF84-F37E27DE8F7C}"/>
              </a:ext>
            </a:extLst>
          </p:cNvPr>
          <p:cNvSpPr>
            <a:spLocks noGrp="1"/>
          </p:cNvSpPr>
          <p:nvPr>
            <p:ph type="title"/>
          </p:nvPr>
        </p:nvSpPr>
        <p:spPr/>
        <p:txBody>
          <a:bodyPr>
            <a:normAutofit fontScale="90000"/>
          </a:bodyPr>
          <a:lstStyle/>
          <a:p>
            <a:r>
              <a:rPr lang="en-AU" sz="2800">
                <a:effectLst/>
                <a:latin typeface="Arial" panose="020B0604020202020204" pitchFamily="34" charset="0"/>
                <a:ea typeface="Aptos" panose="020B0004020202020204" pitchFamily="34" charset="0"/>
                <a:cs typeface="Times New Roman" panose="02020603050405020304" pitchFamily="18" charset="0"/>
              </a:rPr>
              <a:t>2D pose estimation keypoints and marker derived 2D projections </a:t>
            </a:r>
            <a:endParaRPr lang="en-AU"/>
          </a:p>
        </p:txBody>
      </p:sp>
      <p:sp>
        <p:nvSpPr>
          <p:cNvPr id="5" name="Content Placeholder 4">
            <a:extLst>
              <a:ext uri="{FF2B5EF4-FFF2-40B4-BE49-F238E27FC236}">
                <a16:creationId xmlns:a16="http://schemas.microsoft.com/office/drawing/2014/main" id="{6C585F47-A77D-944D-0C52-46C3CC0565E2}"/>
              </a:ext>
            </a:extLst>
          </p:cNvPr>
          <p:cNvSpPr>
            <a:spLocks noGrp="1"/>
          </p:cNvSpPr>
          <p:nvPr>
            <p:ph idx="1"/>
          </p:nvPr>
        </p:nvSpPr>
        <p:spPr/>
        <p:txBody>
          <a:bodyPr/>
          <a:lstStyle/>
          <a:p>
            <a:endParaRPr lang="en-AU"/>
          </a:p>
          <a:p>
            <a:endParaRPr lang="en-AU"/>
          </a:p>
        </p:txBody>
      </p:sp>
      <p:pic>
        <p:nvPicPr>
          <p:cNvPr id="2" name="proj_openpose_2D">
            <a:hlinkClick r:id="" action="ppaction://media"/>
            <a:extLst>
              <a:ext uri="{FF2B5EF4-FFF2-40B4-BE49-F238E27FC236}">
                <a16:creationId xmlns:a16="http://schemas.microsoft.com/office/drawing/2014/main" id="{B745CC8B-BCA8-4990-9738-6B8331D66C0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2920" t="21856" r="10026" b="20532"/>
          <a:stretch/>
        </p:blipFill>
        <p:spPr>
          <a:xfrm>
            <a:off x="2231136" y="2268187"/>
            <a:ext cx="7729728" cy="4334494"/>
          </a:xfrm>
          <a:prstGeom prst="rect">
            <a:avLst/>
          </a:prstGeom>
        </p:spPr>
      </p:pic>
      <p:pic>
        <p:nvPicPr>
          <p:cNvPr id="3" name="Content Placeholder 7">
            <a:extLst>
              <a:ext uri="{FF2B5EF4-FFF2-40B4-BE49-F238E27FC236}">
                <a16:creationId xmlns:a16="http://schemas.microsoft.com/office/drawing/2014/main" id="{607AD042-ED77-6FE5-1F5A-A73B0221EFD6}"/>
              </a:ext>
            </a:extLst>
          </p:cNvPr>
          <p:cNvPicPr>
            <a:picLocks noChangeAspect="1"/>
          </p:cNvPicPr>
          <p:nvPr/>
        </p:nvPicPr>
        <p:blipFill rotWithShape="1">
          <a:blip r:embed="rId6">
            <a:extLst>
              <a:ext uri="{28A0092B-C50C-407E-A947-70E740481C1C}">
                <a14:useLocalDpi xmlns:a14="http://schemas.microsoft.com/office/drawing/2010/main" val="0"/>
              </a:ext>
            </a:extLst>
          </a:blip>
          <a:srcRect l="22331" t="34370" r="28226"/>
          <a:stretch/>
        </p:blipFill>
        <p:spPr>
          <a:xfrm>
            <a:off x="8098971" y="2321583"/>
            <a:ext cx="1748636" cy="1724702"/>
          </a:xfrm>
          <a:prstGeom prst="rect">
            <a:avLst/>
          </a:prstGeom>
        </p:spPr>
      </p:pic>
    </p:spTree>
    <p:extLst>
      <p:ext uri="{BB962C8B-B14F-4D97-AF65-F5344CB8AC3E}">
        <p14:creationId xmlns:p14="http://schemas.microsoft.com/office/powerpoint/2010/main" val="120400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F6D50-86EF-65C8-C493-D21590AB6C3F}"/>
              </a:ext>
            </a:extLst>
          </p:cNvPr>
          <p:cNvSpPr>
            <a:spLocks noGrp="1"/>
          </p:cNvSpPr>
          <p:nvPr>
            <p:ph type="title"/>
          </p:nvPr>
        </p:nvSpPr>
        <p:spPr/>
        <p:txBody>
          <a:bodyPr/>
          <a:lstStyle/>
          <a:p>
            <a:r>
              <a:rPr lang="en-AU"/>
              <a:t>Pose estimation considerations</a:t>
            </a:r>
          </a:p>
        </p:txBody>
      </p:sp>
      <p:sp>
        <p:nvSpPr>
          <p:cNvPr id="3" name="Content Placeholder 2">
            <a:extLst>
              <a:ext uri="{FF2B5EF4-FFF2-40B4-BE49-F238E27FC236}">
                <a16:creationId xmlns:a16="http://schemas.microsoft.com/office/drawing/2014/main" id="{9FA8365C-2E46-BDC8-00A3-629530555159}"/>
              </a:ext>
            </a:extLst>
          </p:cNvPr>
          <p:cNvSpPr>
            <a:spLocks noGrp="1"/>
          </p:cNvSpPr>
          <p:nvPr>
            <p:ph idx="1"/>
          </p:nvPr>
        </p:nvSpPr>
        <p:spPr/>
        <p:txBody>
          <a:bodyPr/>
          <a:lstStyle/>
          <a:p>
            <a:r>
              <a:rPr lang="en-AU"/>
              <a:t>Pose estimation models do usually not include a tracking function, they estimate keypoints frame-by-frame </a:t>
            </a:r>
          </a:p>
          <a:p>
            <a:r>
              <a:rPr lang="en-AU"/>
              <a:t>Especially from a sagittal plane, left and right limbs swap</a:t>
            </a:r>
          </a:p>
          <a:p>
            <a:r>
              <a:rPr lang="en-AU"/>
              <a:t>Pose estimation models mainly rely on large image datasets with keypoints annotated by non-biomechanists</a:t>
            </a:r>
          </a:p>
          <a:p>
            <a:r>
              <a:rPr lang="en-AU"/>
              <a:t>The annotation of two keypoints to define a segment is not sufficient to get information about all 6 degrees-of-freedom in 3D</a:t>
            </a:r>
          </a:p>
        </p:txBody>
      </p:sp>
    </p:spTree>
    <p:extLst>
      <p:ext uri="{BB962C8B-B14F-4D97-AF65-F5344CB8AC3E}">
        <p14:creationId xmlns:p14="http://schemas.microsoft.com/office/powerpoint/2010/main" val="3378776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5E3DC90-40FE-6CE6-CCE5-4A19632FA005}"/>
              </a:ext>
            </a:extLst>
          </p:cNvPr>
          <p:cNvSpPr>
            <a:spLocks noGrp="1"/>
          </p:cNvSpPr>
          <p:nvPr>
            <p:ph idx="1"/>
          </p:nvPr>
        </p:nvSpPr>
        <p:spPr/>
        <p:txBody>
          <a:bodyPr/>
          <a:lstStyle/>
          <a:p>
            <a:pPr marL="457200" indent="-457200">
              <a:buFont typeface="+mj-lt"/>
              <a:buAutoNum type="arabicPeriod"/>
            </a:pPr>
            <a:r>
              <a:rPr lang="en-AU" dirty="0"/>
              <a:t>Dataset</a:t>
            </a:r>
          </a:p>
          <a:p>
            <a:pPr marL="457200" indent="-457200">
              <a:buFont typeface="+mj-lt"/>
              <a:buAutoNum type="arabicPeriod"/>
            </a:pPr>
            <a:r>
              <a:rPr lang="en-AU" dirty="0"/>
              <a:t>Regression models </a:t>
            </a:r>
          </a:p>
          <a:p>
            <a:pPr lvl="1">
              <a:buFont typeface="Wingdings" panose="05000000000000000000" pitchFamily="2" charset="2"/>
              <a:buChar char="§"/>
            </a:pPr>
            <a:r>
              <a:rPr lang="en-AU" dirty="0"/>
              <a:t>Estimation of ground reaction force from marker trajectories</a:t>
            </a:r>
          </a:p>
          <a:p>
            <a:pPr marL="457200" indent="-457200">
              <a:buFont typeface="+mj-lt"/>
              <a:buAutoNum type="arabicPeriod"/>
            </a:pPr>
            <a:r>
              <a:rPr lang="en-AU" dirty="0"/>
              <a:t>Classification</a:t>
            </a:r>
          </a:p>
          <a:p>
            <a:pPr lvl="1">
              <a:buFont typeface="Wingdings" panose="05000000000000000000" pitchFamily="2" charset="2"/>
              <a:buChar char="§"/>
            </a:pPr>
            <a:r>
              <a:rPr lang="en-AU" dirty="0"/>
              <a:t>Classification of running and walking from ground reaction force</a:t>
            </a:r>
          </a:p>
          <a:p>
            <a:pPr marL="457200" indent="-457200">
              <a:buFont typeface="+mj-lt"/>
              <a:buAutoNum type="arabicPeriod"/>
            </a:pPr>
            <a:r>
              <a:rPr lang="en-AU" dirty="0"/>
              <a:t>Clustering and dimensionality reduction</a:t>
            </a:r>
          </a:p>
        </p:txBody>
      </p:sp>
      <p:grpSp>
        <p:nvGrpSpPr>
          <p:cNvPr id="4" name="Group 3">
            <a:extLst>
              <a:ext uri="{FF2B5EF4-FFF2-40B4-BE49-F238E27FC236}">
                <a16:creationId xmlns:a16="http://schemas.microsoft.com/office/drawing/2014/main" id="{67E47325-707E-8BD7-C314-85E5BEE15803}"/>
              </a:ext>
            </a:extLst>
          </p:cNvPr>
          <p:cNvGrpSpPr/>
          <p:nvPr/>
        </p:nvGrpSpPr>
        <p:grpSpPr>
          <a:xfrm>
            <a:off x="1272647" y="2366576"/>
            <a:ext cx="3196434" cy="2124847"/>
            <a:chOff x="6446330" y="513283"/>
            <a:chExt cx="3196434" cy="2124847"/>
          </a:xfrm>
        </p:grpSpPr>
        <p:pic>
          <p:nvPicPr>
            <p:cNvPr id="5" name="Picture 4" descr="A close-up of letters&#10;&#10;Description automatically generated">
              <a:extLst>
                <a:ext uri="{FF2B5EF4-FFF2-40B4-BE49-F238E27FC236}">
                  <a16:creationId xmlns:a16="http://schemas.microsoft.com/office/drawing/2014/main" id="{9BB1A8E5-B2BA-BAED-1477-EDC07E24EC83}"/>
                </a:ext>
              </a:extLst>
            </p:cNvPr>
            <p:cNvPicPr>
              <a:picLocks noChangeAspect="1"/>
            </p:cNvPicPr>
            <p:nvPr/>
          </p:nvPicPr>
          <p:blipFill rotWithShape="1">
            <a:blip r:embed="rId3">
              <a:extLst>
                <a:ext uri="{28A0092B-C50C-407E-A947-70E740481C1C}">
                  <a14:useLocalDpi xmlns:a14="http://schemas.microsoft.com/office/drawing/2010/main" val="0"/>
                </a:ext>
              </a:extLst>
            </a:blip>
            <a:srcRect t="25077" r="42433"/>
            <a:stretch/>
          </p:blipFill>
          <p:spPr>
            <a:xfrm>
              <a:off x="6446330" y="513283"/>
              <a:ext cx="3196434" cy="1142374"/>
            </a:xfrm>
            <a:prstGeom prst="rect">
              <a:avLst/>
            </a:prstGeom>
          </p:spPr>
        </p:pic>
        <p:pic>
          <p:nvPicPr>
            <p:cNvPr id="6" name="Picture 5" descr="A close-up of letters&#10;&#10;Description automatically generated">
              <a:extLst>
                <a:ext uri="{FF2B5EF4-FFF2-40B4-BE49-F238E27FC236}">
                  <a16:creationId xmlns:a16="http://schemas.microsoft.com/office/drawing/2014/main" id="{D5DFE02C-3130-DB29-27E9-6112FE7B5AB8}"/>
                </a:ext>
              </a:extLst>
            </p:cNvPr>
            <p:cNvPicPr>
              <a:picLocks noChangeAspect="1"/>
            </p:cNvPicPr>
            <p:nvPr/>
          </p:nvPicPr>
          <p:blipFill rotWithShape="1">
            <a:blip r:embed="rId3">
              <a:extLst>
                <a:ext uri="{28A0092B-C50C-407E-A947-70E740481C1C}">
                  <a14:useLocalDpi xmlns:a14="http://schemas.microsoft.com/office/drawing/2010/main" val="0"/>
                </a:ext>
              </a:extLst>
            </a:blip>
            <a:srcRect l="59314" t="25077" r="14786"/>
            <a:stretch/>
          </p:blipFill>
          <p:spPr>
            <a:xfrm>
              <a:off x="7398327" y="1495756"/>
              <a:ext cx="1438080" cy="1142374"/>
            </a:xfrm>
            <a:prstGeom prst="rect">
              <a:avLst/>
            </a:prstGeom>
          </p:spPr>
        </p:pic>
      </p:grpSp>
    </p:spTree>
    <p:extLst>
      <p:ext uri="{BB962C8B-B14F-4D97-AF65-F5344CB8AC3E}">
        <p14:creationId xmlns:p14="http://schemas.microsoft.com/office/powerpoint/2010/main" val="35137288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E922CB08-13D3-9AE5-CA20-7E847EDBD74D}"/>
              </a:ext>
            </a:extLst>
          </p:cNvPr>
          <p:cNvSpPr>
            <a:spLocks noGrp="1"/>
          </p:cNvSpPr>
          <p:nvPr>
            <p:ph type="body" sz="quarter" idx="13"/>
          </p:nvPr>
        </p:nvSpPr>
        <p:spPr>
          <a:xfrm>
            <a:off x="1508378" y="3898869"/>
            <a:ext cx="3990054" cy="352044"/>
          </a:xfrm>
        </p:spPr>
        <p:txBody>
          <a:bodyPr>
            <a:normAutofit/>
          </a:bodyPr>
          <a:lstStyle/>
          <a:p>
            <a:r>
              <a:rPr lang="en-AU" sz="1700" dirty="0"/>
              <a:t>Walking (Fukuchi et al. 2017)</a:t>
            </a:r>
          </a:p>
        </p:txBody>
      </p:sp>
      <p:sp>
        <p:nvSpPr>
          <p:cNvPr id="2" name="Title 1">
            <a:extLst>
              <a:ext uri="{FF2B5EF4-FFF2-40B4-BE49-F238E27FC236}">
                <a16:creationId xmlns:a16="http://schemas.microsoft.com/office/drawing/2014/main" id="{81F93EFA-AB66-9674-A7FB-C39B5AABECD8}"/>
              </a:ext>
            </a:extLst>
          </p:cNvPr>
          <p:cNvSpPr>
            <a:spLocks noGrp="1"/>
          </p:cNvSpPr>
          <p:nvPr>
            <p:ph type="title"/>
          </p:nvPr>
        </p:nvSpPr>
        <p:spPr/>
        <p:txBody>
          <a:bodyPr>
            <a:normAutofit/>
          </a:bodyPr>
          <a:lstStyle/>
          <a:p>
            <a:r>
              <a:rPr lang="en-AU"/>
              <a:t>Data set</a:t>
            </a:r>
          </a:p>
        </p:txBody>
      </p:sp>
      <p:sp>
        <p:nvSpPr>
          <p:cNvPr id="8" name="Text Placeholder 7">
            <a:extLst>
              <a:ext uri="{FF2B5EF4-FFF2-40B4-BE49-F238E27FC236}">
                <a16:creationId xmlns:a16="http://schemas.microsoft.com/office/drawing/2014/main" id="{D7AD5250-56B2-3204-8A52-24D8D5FAE9A2}"/>
              </a:ext>
            </a:extLst>
          </p:cNvPr>
          <p:cNvSpPr>
            <a:spLocks noGrp="1"/>
          </p:cNvSpPr>
          <p:nvPr>
            <p:ph type="body" idx="1"/>
          </p:nvPr>
        </p:nvSpPr>
        <p:spPr>
          <a:xfrm>
            <a:off x="1508378" y="2313434"/>
            <a:ext cx="3809580" cy="420242"/>
          </a:xfrm>
        </p:spPr>
        <p:txBody>
          <a:bodyPr>
            <a:normAutofit fontScale="92500"/>
          </a:bodyPr>
          <a:lstStyle/>
          <a:p>
            <a:r>
              <a:rPr lang="en-AU" sz="1800" dirty="0"/>
              <a:t>Running (Fukuchi et al. 2018) </a:t>
            </a:r>
            <a:endParaRPr lang="en-AU" dirty="0"/>
          </a:p>
        </p:txBody>
      </p:sp>
      <p:sp>
        <p:nvSpPr>
          <p:cNvPr id="9" name="Content Placeholder 8">
            <a:extLst>
              <a:ext uri="{FF2B5EF4-FFF2-40B4-BE49-F238E27FC236}">
                <a16:creationId xmlns:a16="http://schemas.microsoft.com/office/drawing/2014/main" id="{3D15AE56-4538-C00A-D2CD-03B6DB411BBC}"/>
              </a:ext>
            </a:extLst>
          </p:cNvPr>
          <p:cNvSpPr>
            <a:spLocks noGrp="1"/>
          </p:cNvSpPr>
          <p:nvPr>
            <p:ph sz="half" idx="2"/>
          </p:nvPr>
        </p:nvSpPr>
        <p:spPr>
          <a:xfrm>
            <a:off x="1508379" y="2773348"/>
            <a:ext cx="4270248" cy="1085849"/>
          </a:xfrm>
        </p:spPr>
        <p:txBody>
          <a:bodyPr>
            <a:normAutofit/>
          </a:bodyPr>
          <a:lstStyle/>
          <a:p>
            <a:r>
              <a:rPr lang="en-AU"/>
              <a:t>28 participants, neutral running shoes</a:t>
            </a:r>
          </a:p>
          <a:p>
            <a:r>
              <a:rPr lang="en-GB">
                <a:latin typeface="t1-mini-regular"/>
              </a:rPr>
              <a:t>30s trials of running at </a:t>
            </a:r>
            <a:r>
              <a:rPr lang="en-GB" sz="1800" b="0" i="0" u="none" strike="noStrike" baseline="0">
                <a:latin typeface="t1-mini-regular"/>
              </a:rPr>
              <a:t>2.5 m/s, 3.5 m/s, and 4.5 m/s </a:t>
            </a:r>
            <a:endParaRPr lang="en-AU"/>
          </a:p>
        </p:txBody>
      </p:sp>
      <p:sp>
        <p:nvSpPr>
          <p:cNvPr id="10" name="Content Placeholder 9">
            <a:extLst>
              <a:ext uri="{FF2B5EF4-FFF2-40B4-BE49-F238E27FC236}">
                <a16:creationId xmlns:a16="http://schemas.microsoft.com/office/drawing/2014/main" id="{9B075575-1D3A-D0BA-B166-08B077C168B9}"/>
              </a:ext>
            </a:extLst>
          </p:cNvPr>
          <p:cNvSpPr>
            <a:spLocks noGrp="1"/>
          </p:cNvSpPr>
          <p:nvPr>
            <p:ph sz="quarter" idx="4"/>
          </p:nvPr>
        </p:nvSpPr>
        <p:spPr>
          <a:xfrm>
            <a:off x="1508379" y="4290585"/>
            <a:ext cx="4253484" cy="1085849"/>
          </a:xfrm>
        </p:spPr>
        <p:txBody>
          <a:bodyPr>
            <a:normAutofit/>
          </a:bodyPr>
          <a:lstStyle/>
          <a:p>
            <a:r>
              <a:rPr lang="en-AU" dirty="0"/>
              <a:t>38 participants, barefoot</a:t>
            </a:r>
          </a:p>
          <a:p>
            <a:r>
              <a:rPr lang="en-AU" dirty="0"/>
              <a:t>8 walking speed conditions (</a:t>
            </a:r>
            <a:r>
              <a:rPr lang="en-GB" sz="1800" b="0" i="0" u="none" strike="noStrike" baseline="0" dirty="0">
                <a:latin typeface="t1-mini-regular"/>
              </a:rPr>
              <a:t>1,409 full gait cycles and 1,233 stance phases</a:t>
            </a:r>
          </a:p>
        </p:txBody>
      </p:sp>
      <p:pic>
        <p:nvPicPr>
          <p:cNvPr id="13" name="Picture 12">
            <a:extLst>
              <a:ext uri="{FF2B5EF4-FFF2-40B4-BE49-F238E27FC236}">
                <a16:creationId xmlns:a16="http://schemas.microsoft.com/office/drawing/2014/main" id="{B935907B-EEF6-E9DA-C29B-BBDB6293177B}"/>
              </a:ext>
            </a:extLst>
          </p:cNvPr>
          <p:cNvPicPr>
            <a:picLocks noChangeAspect="1"/>
          </p:cNvPicPr>
          <p:nvPr/>
        </p:nvPicPr>
        <p:blipFill>
          <a:blip r:embed="rId3"/>
          <a:stretch>
            <a:fillRect/>
          </a:stretch>
        </p:blipFill>
        <p:spPr>
          <a:xfrm>
            <a:off x="6467369" y="2523555"/>
            <a:ext cx="4476856" cy="4124895"/>
          </a:xfrm>
          <a:prstGeom prst="rect">
            <a:avLst/>
          </a:prstGeom>
        </p:spPr>
      </p:pic>
      <p:sp>
        <p:nvSpPr>
          <p:cNvPr id="14" name="Text Placeholder 10">
            <a:extLst>
              <a:ext uri="{FF2B5EF4-FFF2-40B4-BE49-F238E27FC236}">
                <a16:creationId xmlns:a16="http://schemas.microsoft.com/office/drawing/2014/main" id="{B8AD78DA-84C8-2654-BE84-BFD84DAFF2F8}"/>
              </a:ext>
            </a:extLst>
          </p:cNvPr>
          <p:cNvSpPr txBox="1">
            <a:spLocks/>
          </p:cNvSpPr>
          <p:nvPr/>
        </p:nvSpPr>
        <p:spPr>
          <a:xfrm>
            <a:off x="1508378" y="5416106"/>
            <a:ext cx="2987422" cy="352044"/>
          </a:xfrm>
          <a:prstGeom prst="rect">
            <a:avLst/>
          </a:prstGeom>
        </p:spPr>
        <p:txBody>
          <a:bodyPr vert="horz" lIns="91440" tIns="45720" rIns="91440" bIns="45720" rtlCol="0" anchor="b" anchorCtr="1">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1900" b="0" kern="1200" cap="all" spc="100" baseline="0">
                <a:solidFill>
                  <a:schemeClr val="accent2">
                    <a:lumMod val="75000"/>
                  </a:schemeClr>
                </a:solidFill>
                <a:latin typeface="+mn-lt"/>
                <a:ea typeface="+mn-ea"/>
                <a:cs typeface="+mn-cs"/>
              </a:defRPr>
            </a:lvl1pPr>
            <a:lvl2pPr marL="457200" indent="0" algn="l" defTabSz="914400" rtl="0" eaLnBrk="1" latinLnBrk="0" hangingPunct="1">
              <a:lnSpc>
                <a:spcPct val="100000"/>
              </a:lnSpc>
              <a:spcBef>
                <a:spcPts val="1000"/>
              </a:spcBef>
              <a:buClr>
                <a:schemeClr val="accent2"/>
              </a:buClr>
              <a:buFont typeface="Arial" panose="020B0604020202020204" pitchFamily="34" charset="0"/>
              <a:buNone/>
              <a:defRPr sz="1900" b="1" kern="1200">
                <a:solidFill>
                  <a:schemeClr val="tx1">
                    <a:lumMod val="85000"/>
                    <a:lumOff val="15000"/>
                  </a:schemeClr>
                </a:solidFill>
                <a:latin typeface="+mn-lt"/>
                <a:ea typeface="+mn-ea"/>
                <a:cs typeface="+mn-cs"/>
              </a:defRPr>
            </a:lvl2pPr>
            <a:lvl3pPr marL="914400" indent="0" algn="l" defTabSz="914400" rtl="0" eaLnBrk="1" latinLnBrk="0" hangingPunct="1">
              <a:lnSpc>
                <a:spcPct val="100000"/>
              </a:lnSpc>
              <a:spcBef>
                <a:spcPts val="1000"/>
              </a:spcBef>
              <a:buClr>
                <a:schemeClr val="accent2"/>
              </a:buClr>
              <a:buFont typeface="Arial" panose="020B0604020202020204" pitchFamily="34" charset="0"/>
              <a:buNone/>
              <a:defRPr sz="1800" b="1" kern="1200">
                <a:solidFill>
                  <a:schemeClr val="tx1">
                    <a:lumMod val="85000"/>
                    <a:lumOff val="15000"/>
                  </a:schemeClr>
                </a:solidFill>
                <a:latin typeface="+mn-lt"/>
                <a:ea typeface="+mn-ea"/>
                <a:cs typeface="+mn-cs"/>
              </a:defRPr>
            </a:lvl3pPr>
            <a:lvl4pPr marL="13716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lumMod val="85000"/>
                    <a:lumOff val="15000"/>
                  </a:schemeClr>
                </a:solidFill>
                <a:latin typeface="+mn-lt"/>
                <a:ea typeface="+mn-ea"/>
                <a:cs typeface="+mn-cs"/>
              </a:defRPr>
            </a:lvl4pPr>
            <a:lvl5pPr marL="18288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lumMod val="85000"/>
                    <a:lumOff val="15000"/>
                  </a:schemeClr>
                </a:solidFill>
                <a:latin typeface="+mn-lt"/>
                <a:ea typeface="+mn-ea"/>
                <a:cs typeface="+mn-cs"/>
              </a:defRPr>
            </a:lvl5pPr>
            <a:lvl6pPr marL="22860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1000"/>
              </a:spcBef>
              <a:buClr>
                <a:schemeClr val="accent2"/>
              </a:buClr>
              <a:buFont typeface="Arial" panose="020B0604020202020204" pitchFamily="34" charset="0"/>
              <a:buNone/>
              <a:defRPr sz="1600" b="1" kern="1200" baseline="0">
                <a:solidFill>
                  <a:schemeClr val="tx1"/>
                </a:solidFill>
                <a:latin typeface="+mn-lt"/>
                <a:ea typeface="+mn-ea"/>
                <a:cs typeface="+mn-cs"/>
              </a:defRPr>
            </a:lvl8pPr>
            <a:lvl9pPr marL="3657600" indent="0" algn="l" defTabSz="914400" rtl="0" eaLnBrk="1" latinLnBrk="0" hangingPunct="1">
              <a:lnSpc>
                <a:spcPct val="100000"/>
              </a:lnSpc>
              <a:spcBef>
                <a:spcPts val="1000"/>
              </a:spcBef>
              <a:buClr>
                <a:schemeClr val="accent2"/>
              </a:buClr>
              <a:buFont typeface="Arial" panose="020B0604020202020204" pitchFamily="34" charset="0"/>
              <a:buNone/>
              <a:defRPr sz="1600" b="1" kern="1200" baseline="0">
                <a:solidFill>
                  <a:schemeClr val="tx1"/>
                </a:solidFill>
                <a:latin typeface="+mn-lt"/>
                <a:ea typeface="+mn-ea"/>
                <a:cs typeface="+mn-cs"/>
              </a:defRPr>
            </a:lvl9pPr>
          </a:lstStyle>
          <a:p>
            <a:r>
              <a:rPr lang="en-AU" sz="1700" dirty="0"/>
              <a:t>Measurement System</a:t>
            </a:r>
          </a:p>
        </p:txBody>
      </p:sp>
      <p:sp>
        <p:nvSpPr>
          <p:cNvPr id="17" name="Content Placeholder 9">
            <a:extLst>
              <a:ext uri="{FF2B5EF4-FFF2-40B4-BE49-F238E27FC236}">
                <a16:creationId xmlns:a16="http://schemas.microsoft.com/office/drawing/2014/main" id="{40C48EA4-7571-7869-F047-E3088671B033}"/>
              </a:ext>
            </a:extLst>
          </p:cNvPr>
          <p:cNvSpPr txBox="1">
            <a:spLocks/>
          </p:cNvSpPr>
          <p:nvPr/>
        </p:nvSpPr>
        <p:spPr>
          <a:xfrm>
            <a:off x="1508379" y="5807822"/>
            <a:ext cx="4253484" cy="108584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AU"/>
              <a:t>12-camera </a:t>
            </a:r>
            <a:r>
              <a:rPr lang="en-AU" err="1"/>
              <a:t>MoCap</a:t>
            </a:r>
            <a:r>
              <a:rPr lang="en-AU"/>
              <a:t> system</a:t>
            </a:r>
          </a:p>
          <a:p>
            <a:r>
              <a:rPr lang="en-AU"/>
              <a:t>split-belt instrumented treadmill</a:t>
            </a:r>
          </a:p>
        </p:txBody>
      </p:sp>
    </p:spTree>
    <p:extLst>
      <p:ext uri="{BB962C8B-B14F-4D97-AF65-F5344CB8AC3E}">
        <p14:creationId xmlns:p14="http://schemas.microsoft.com/office/powerpoint/2010/main" val="405185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3DF80F-5AF9-8C65-96D2-BAC93F852AF8}"/>
              </a:ext>
            </a:extLst>
          </p:cNvPr>
          <p:cNvSpPr>
            <a:spLocks noGrp="1"/>
          </p:cNvSpPr>
          <p:nvPr>
            <p:ph type="title"/>
          </p:nvPr>
        </p:nvSpPr>
        <p:spPr/>
        <p:txBody>
          <a:bodyPr/>
          <a:lstStyle/>
          <a:p>
            <a:r>
              <a:rPr lang="en-AU"/>
              <a:t>Machine learning In Movement Biomechanics over time</a:t>
            </a:r>
          </a:p>
        </p:txBody>
      </p:sp>
      <p:pic>
        <p:nvPicPr>
          <p:cNvPr id="7" name="Content Placeholder 6">
            <a:extLst>
              <a:ext uri="{FF2B5EF4-FFF2-40B4-BE49-F238E27FC236}">
                <a16:creationId xmlns:a16="http://schemas.microsoft.com/office/drawing/2014/main" id="{3E64292C-CFFA-E743-352C-83D3DD45236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437793" y="2647569"/>
            <a:ext cx="7096958" cy="3762375"/>
          </a:xfrm>
        </p:spPr>
      </p:pic>
    </p:spTree>
    <p:extLst>
      <p:ext uri="{BB962C8B-B14F-4D97-AF65-F5344CB8AC3E}">
        <p14:creationId xmlns:p14="http://schemas.microsoft.com/office/powerpoint/2010/main" val="3713371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3D15AE56-4538-C00A-D2CD-03B6DB411BBC}"/>
              </a:ext>
            </a:extLst>
          </p:cNvPr>
          <p:cNvSpPr>
            <a:spLocks noGrp="1"/>
          </p:cNvSpPr>
          <p:nvPr>
            <p:ph sz="half" idx="2"/>
          </p:nvPr>
        </p:nvSpPr>
        <p:spPr>
          <a:xfrm>
            <a:off x="1583436" y="2733676"/>
            <a:ext cx="4270248" cy="3630930"/>
          </a:xfrm>
        </p:spPr>
        <p:txBody>
          <a:bodyPr>
            <a:normAutofit/>
          </a:bodyPr>
          <a:lstStyle/>
          <a:p>
            <a:pPr>
              <a:buFont typeface="Wingdings" panose="05000000000000000000" pitchFamily="2" charset="2"/>
              <a:buChar char="§"/>
            </a:pPr>
            <a:r>
              <a:rPr lang="en-AU" dirty="0"/>
              <a:t>Marker data 150 Hz</a:t>
            </a:r>
          </a:p>
          <a:p>
            <a:pPr>
              <a:buFont typeface="Wingdings" panose="05000000000000000000" pitchFamily="2" charset="2"/>
              <a:buChar char="§"/>
            </a:pPr>
            <a:r>
              <a:rPr lang="en-AU" dirty="0"/>
              <a:t>Ground reaction force 300 Hz</a:t>
            </a:r>
          </a:p>
          <a:p>
            <a:pPr lvl="1">
              <a:buFont typeface="Wingdings" panose="05000000000000000000" pitchFamily="2" charset="2"/>
              <a:buChar char="§"/>
            </a:pPr>
            <a:r>
              <a:rPr lang="en-GB" b="0" i="0" u="none" strike="noStrike" baseline="0" dirty="0"/>
              <a:t>X-axis: anterior – posterior (forward +)</a:t>
            </a:r>
          </a:p>
          <a:p>
            <a:pPr lvl="1">
              <a:buFont typeface="Wingdings" panose="05000000000000000000" pitchFamily="2" charset="2"/>
              <a:buChar char="§"/>
            </a:pPr>
            <a:r>
              <a:rPr lang="en-GB" b="0" i="0" u="none" strike="noStrike" baseline="0" dirty="0"/>
              <a:t>Y-axis: vertical (upwards +)</a:t>
            </a:r>
          </a:p>
          <a:p>
            <a:pPr lvl="1">
              <a:buFont typeface="Wingdings" panose="05000000000000000000" pitchFamily="2" charset="2"/>
              <a:buChar char="§"/>
            </a:pPr>
            <a:r>
              <a:rPr lang="en-GB" b="0" i="0" u="none" strike="noStrike" baseline="0" dirty="0"/>
              <a:t>Z-axis: medio – lateral (right +)</a:t>
            </a:r>
          </a:p>
        </p:txBody>
      </p:sp>
      <p:sp>
        <p:nvSpPr>
          <p:cNvPr id="2" name="Title 1">
            <a:extLst>
              <a:ext uri="{FF2B5EF4-FFF2-40B4-BE49-F238E27FC236}">
                <a16:creationId xmlns:a16="http://schemas.microsoft.com/office/drawing/2014/main" id="{81F93EFA-AB66-9674-A7FB-C39B5AABECD8}"/>
              </a:ext>
            </a:extLst>
          </p:cNvPr>
          <p:cNvSpPr>
            <a:spLocks noGrp="1"/>
          </p:cNvSpPr>
          <p:nvPr>
            <p:ph type="title"/>
          </p:nvPr>
        </p:nvSpPr>
        <p:spPr/>
        <p:txBody>
          <a:bodyPr>
            <a:normAutofit/>
          </a:bodyPr>
          <a:lstStyle/>
          <a:p>
            <a:r>
              <a:rPr lang="en-AU"/>
              <a:t>Data set</a:t>
            </a:r>
          </a:p>
        </p:txBody>
      </p:sp>
      <p:grpSp>
        <p:nvGrpSpPr>
          <p:cNvPr id="28" name="Group 27">
            <a:extLst>
              <a:ext uri="{FF2B5EF4-FFF2-40B4-BE49-F238E27FC236}">
                <a16:creationId xmlns:a16="http://schemas.microsoft.com/office/drawing/2014/main" id="{5175FD2C-03EC-482C-C64F-7294D3988EF3}"/>
              </a:ext>
            </a:extLst>
          </p:cNvPr>
          <p:cNvGrpSpPr/>
          <p:nvPr/>
        </p:nvGrpSpPr>
        <p:grpSpPr>
          <a:xfrm>
            <a:off x="5853684" y="2733676"/>
            <a:ext cx="2312289" cy="3159632"/>
            <a:chOff x="7648575" y="2733676"/>
            <a:chExt cx="2312289" cy="3159632"/>
          </a:xfrm>
        </p:grpSpPr>
        <p:grpSp>
          <p:nvGrpSpPr>
            <p:cNvPr id="18" name="Group 17">
              <a:extLst>
                <a:ext uri="{FF2B5EF4-FFF2-40B4-BE49-F238E27FC236}">
                  <a16:creationId xmlns:a16="http://schemas.microsoft.com/office/drawing/2014/main" id="{162391E2-5B16-B503-6A24-1860032563B6}"/>
                </a:ext>
              </a:extLst>
            </p:cNvPr>
            <p:cNvGrpSpPr/>
            <p:nvPr/>
          </p:nvGrpSpPr>
          <p:grpSpPr>
            <a:xfrm>
              <a:off x="7648575" y="2733676"/>
              <a:ext cx="2312289" cy="3159632"/>
              <a:chOff x="7648575" y="2733676"/>
              <a:chExt cx="2312289" cy="3159632"/>
            </a:xfrm>
          </p:grpSpPr>
          <p:sp>
            <p:nvSpPr>
              <p:cNvPr id="7" name="Rectangle 6">
                <a:extLst>
                  <a:ext uri="{FF2B5EF4-FFF2-40B4-BE49-F238E27FC236}">
                    <a16:creationId xmlns:a16="http://schemas.microsoft.com/office/drawing/2014/main" id="{AAEAEC1C-60CD-DC0C-B9EF-64EB9865EAEA}"/>
                  </a:ext>
                </a:extLst>
              </p:cNvPr>
              <p:cNvSpPr/>
              <p:nvPr/>
            </p:nvSpPr>
            <p:spPr>
              <a:xfrm>
                <a:off x="7648575" y="2733676"/>
                <a:ext cx="2312289" cy="31596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6" name="Group 15">
                <a:extLst>
                  <a:ext uri="{FF2B5EF4-FFF2-40B4-BE49-F238E27FC236}">
                    <a16:creationId xmlns:a16="http://schemas.microsoft.com/office/drawing/2014/main" id="{A9842E7D-97C8-6920-F629-B0C4E6193DB2}"/>
                  </a:ext>
                </a:extLst>
              </p:cNvPr>
              <p:cNvGrpSpPr/>
              <p:nvPr/>
            </p:nvGrpSpPr>
            <p:grpSpPr>
              <a:xfrm>
                <a:off x="7978997" y="2946655"/>
                <a:ext cx="1651444" cy="2733675"/>
                <a:chOff x="7943850" y="2971800"/>
                <a:chExt cx="1651444" cy="2733675"/>
              </a:xfrm>
            </p:grpSpPr>
            <p:sp>
              <p:nvSpPr>
                <p:cNvPr id="12" name="Rectangle 11">
                  <a:extLst>
                    <a:ext uri="{FF2B5EF4-FFF2-40B4-BE49-F238E27FC236}">
                      <a16:creationId xmlns:a16="http://schemas.microsoft.com/office/drawing/2014/main" id="{5FD5AB90-5A27-F46C-1A23-6342BFD53EF3}"/>
                    </a:ext>
                  </a:extLst>
                </p:cNvPr>
                <p:cNvSpPr/>
                <p:nvPr/>
              </p:nvSpPr>
              <p:spPr>
                <a:xfrm>
                  <a:off x="7943850" y="2971800"/>
                  <a:ext cx="790575" cy="27336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AU"/>
                    <a:t>FP1</a:t>
                  </a:r>
                </a:p>
              </p:txBody>
            </p:sp>
            <p:sp>
              <p:nvSpPr>
                <p:cNvPr id="15" name="Rectangle 14">
                  <a:extLst>
                    <a:ext uri="{FF2B5EF4-FFF2-40B4-BE49-F238E27FC236}">
                      <a16:creationId xmlns:a16="http://schemas.microsoft.com/office/drawing/2014/main" id="{476ABC61-586F-5065-76B6-B6302805CF2D}"/>
                    </a:ext>
                  </a:extLst>
                </p:cNvPr>
                <p:cNvSpPr/>
                <p:nvPr/>
              </p:nvSpPr>
              <p:spPr>
                <a:xfrm>
                  <a:off x="8804719" y="2971800"/>
                  <a:ext cx="790575" cy="27336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AU"/>
                    <a:t>FP2</a:t>
                  </a:r>
                </a:p>
              </p:txBody>
            </p:sp>
          </p:grpSp>
        </p:grpSp>
        <p:grpSp>
          <p:nvGrpSpPr>
            <p:cNvPr id="27" name="Group 26">
              <a:extLst>
                <a:ext uri="{FF2B5EF4-FFF2-40B4-BE49-F238E27FC236}">
                  <a16:creationId xmlns:a16="http://schemas.microsoft.com/office/drawing/2014/main" id="{04C366D0-C2FF-E936-9F6F-CE95667D03BB}"/>
                </a:ext>
              </a:extLst>
            </p:cNvPr>
            <p:cNvGrpSpPr/>
            <p:nvPr/>
          </p:nvGrpSpPr>
          <p:grpSpPr>
            <a:xfrm>
              <a:off x="8063597" y="2946655"/>
              <a:ext cx="1374986" cy="1290082"/>
              <a:chOff x="8079891" y="2957252"/>
              <a:chExt cx="1374986" cy="1290082"/>
            </a:xfrm>
          </p:grpSpPr>
          <p:cxnSp>
            <p:nvCxnSpPr>
              <p:cNvPr id="20" name="Straight Connector 19">
                <a:extLst>
                  <a:ext uri="{FF2B5EF4-FFF2-40B4-BE49-F238E27FC236}">
                    <a16:creationId xmlns:a16="http://schemas.microsoft.com/office/drawing/2014/main" id="{E2CB5421-F4CF-5874-60D0-1E4F02A02EC1}"/>
                  </a:ext>
                </a:extLst>
              </p:cNvPr>
              <p:cNvCxnSpPr>
                <a:cxnSpLocks/>
              </p:cNvCxnSpPr>
              <p:nvPr/>
            </p:nvCxnSpPr>
            <p:spPr>
              <a:xfrm flipV="1">
                <a:off x="8395143" y="3181350"/>
                <a:ext cx="0" cy="819150"/>
              </a:xfrm>
              <a:prstGeom prst="line">
                <a:avLst/>
              </a:prstGeom>
              <a:ln w="190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85EF194A-830B-DA28-8F91-0E89B4801B72}"/>
                  </a:ext>
                </a:extLst>
              </p:cNvPr>
              <p:cNvCxnSpPr>
                <a:cxnSpLocks/>
              </p:cNvCxnSpPr>
              <p:nvPr/>
            </p:nvCxnSpPr>
            <p:spPr>
              <a:xfrm>
                <a:off x="8395143" y="3994150"/>
                <a:ext cx="786957" cy="0"/>
              </a:xfrm>
              <a:prstGeom prst="line">
                <a:avLst/>
              </a:prstGeom>
              <a:ln w="190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61402F0B-A552-EF79-9F8C-60D176A6F649}"/>
                  </a:ext>
                </a:extLst>
              </p:cNvPr>
              <p:cNvSpPr txBox="1"/>
              <p:nvPr/>
            </p:nvSpPr>
            <p:spPr>
              <a:xfrm>
                <a:off x="8079891" y="2957252"/>
                <a:ext cx="300082" cy="369332"/>
              </a:xfrm>
              <a:prstGeom prst="rect">
                <a:avLst/>
              </a:prstGeom>
              <a:noFill/>
            </p:spPr>
            <p:txBody>
              <a:bodyPr wrap="none" rtlCol="0">
                <a:spAutoFit/>
              </a:bodyPr>
              <a:lstStyle/>
              <a:p>
                <a:r>
                  <a:rPr lang="en-AU">
                    <a:solidFill>
                      <a:schemeClr val="bg1"/>
                    </a:solidFill>
                  </a:rPr>
                  <a:t>x</a:t>
                </a:r>
              </a:p>
            </p:txBody>
          </p:sp>
          <p:sp>
            <p:nvSpPr>
              <p:cNvPr id="26" name="TextBox 25">
                <a:extLst>
                  <a:ext uri="{FF2B5EF4-FFF2-40B4-BE49-F238E27FC236}">
                    <a16:creationId xmlns:a16="http://schemas.microsoft.com/office/drawing/2014/main" id="{EAE013B1-20CE-C4E9-3D49-C0E541CC45A8}"/>
                  </a:ext>
                </a:extLst>
              </p:cNvPr>
              <p:cNvSpPr txBox="1"/>
              <p:nvPr/>
            </p:nvSpPr>
            <p:spPr>
              <a:xfrm>
                <a:off x="9174031" y="3878002"/>
                <a:ext cx="280846" cy="369332"/>
              </a:xfrm>
              <a:prstGeom prst="rect">
                <a:avLst/>
              </a:prstGeom>
              <a:noFill/>
            </p:spPr>
            <p:txBody>
              <a:bodyPr wrap="none" rtlCol="0">
                <a:spAutoFit/>
              </a:bodyPr>
              <a:lstStyle/>
              <a:p>
                <a:r>
                  <a:rPr lang="en-AU">
                    <a:solidFill>
                      <a:schemeClr val="bg1"/>
                    </a:solidFill>
                  </a:rPr>
                  <a:t>z</a:t>
                </a:r>
              </a:p>
            </p:txBody>
          </p:sp>
        </p:grpSp>
      </p:grpSp>
      <p:sp>
        <p:nvSpPr>
          <p:cNvPr id="30" name="Text Placeholder 29">
            <a:extLst>
              <a:ext uri="{FF2B5EF4-FFF2-40B4-BE49-F238E27FC236}">
                <a16:creationId xmlns:a16="http://schemas.microsoft.com/office/drawing/2014/main" id="{59FBC45F-43A1-540D-38F4-4C8057511D74}"/>
              </a:ext>
            </a:extLst>
          </p:cNvPr>
          <p:cNvSpPr>
            <a:spLocks noGrp="1"/>
          </p:cNvSpPr>
          <p:nvPr>
            <p:ph type="body" idx="1"/>
          </p:nvPr>
        </p:nvSpPr>
        <p:spPr>
          <a:xfrm>
            <a:off x="1583436" y="2313433"/>
            <a:ext cx="969264" cy="420243"/>
          </a:xfrm>
        </p:spPr>
        <p:txBody>
          <a:bodyPr/>
          <a:lstStyle/>
          <a:p>
            <a:pPr algn="l"/>
            <a:r>
              <a:rPr lang="en-AU"/>
              <a:t>Setup</a:t>
            </a:r>
          </a:p>
        </p:txBody>
      </p:sp>
      <p:sp>
        <p:nvSpPr>
          <p:cNvPr id="31" name="Text Placeholder 10">
            <a:extLst>
              <a:ext uri="{FF2B5EF4-FFF2-40B4-BE49-F238E27FC236}">
                <a16:creationId xmlns:a16="http://schemas.microsoft.com/office/drawing/2014/main" id="{322A4AFE-9AB9-6A33-6596-15E455B6981C}"/>
              </a:ext>
            </a:extLst>
          </p:cNvPr>
          <p:cNvSpPr>
            <a:spLocks noGrp="1"/>
          </p:cNvSpPr>
          <p:nvPr>
            <p:ph type="body" sz="quarter" idx="13"/>
          </p:nvPr>
        </p:nvSpPr>
        <p:spPr>
          <a:xfrm>
            <a:off x="5856636" y="2346963"/>
            <a:ext cx="1445514" cy="352044"/>
          </a:xfrm>
        </p:spPr>
        <p:txBody>
          <a:bodyPr>
            <a:normAutofit lnSpcReduction="10000"/>
          </a:bodyPr>
          <a:lstStyle/>
          <a:p>
            <a:r>
              <a:rPr lang="en-AU" sz="1800"/>
              <a:t>Walking</a:t>
            </a:r>
            <a:endParaRPr lang="en-AU"/>
          </a:p>
        </p:txBody>
      </p:sp>
      <p:grpSp>
        <p:nvGrpSpPr>
          <p:cNvPr id="32" name="Group 31">
            <a:extLst>
              <a:ext uri="{FF2B5EF4-FFF2-40B4-BE49-F238E27FC236}">
                <a16:creationId xmlns:a16="http://schemas.microsoft.com/office/drawing/2014/main" id="{6E971991-1DAC-AE3A-CC09-36BF16591629}"/>
              </a:ext>
            </a:extLst>
          </p:cNvPr>
          <p:cNvGrpSpPr/>
          <p:nvPr/>
        </p:nvGrpSpPr>
        <p:grpSpPr>
          <a:xfrm>
            <a:off x="8565825" y="2733676"/>
            <a:ext cx="2312289" cy="3159632"/>
            <a:chOff x="7648575" y="2733676"/>
            <a:chExt cx="2312289" cy="3159632"/>
          </a:xfrm>
        </p:grpSpPr>
        <p:grpSp>
          <p:nvGrpSpPr>
            <p:cNvPr id="33" name="Group 32">
              <a:extLst>
                <a:ext uri="{FF2B5EF4-FFF2-40B4-BE49-F238E27FC236}">
                  <a16:creationId xmlns:a16="http://schemas.microsoft.com/office/drawing/2014/main" id="{849C989B-46CE-9FF6-D394-0C5A46AAF74C}"/>
                </a:ext>
              </a:extLst>
            </p:cNvPr>
            <p:cNvGrpSpPr/>
            <p:nvPr/>
          </p:nvGrpSpPr>
          <p:grpSpPr>
            <a:xfrm>
              <a:off x="7648575" y="2733676"/>
              <a:ext cx="2312289" cy="3159632"/>
              <a:chOff x="7648575" y="2733676"/>
              <a:chExt cx="2312289" cy="3159632"/>
            </a:xfrm>
          </p:grpSpPr>
          <p:sp>
            <p:nvSpPr>
              <p:cNvPr id="39" name="Rectangle 38">
                <a:extLst>
                  <a:ext uri="{FF2B5EF4-FFF2-40B4-BE49-F238E27FC236}">
                    <a16:creationId xmlns:a16="http://schemas.microsoft.com/office/drawing/2014/main" id="{F6957661-AC8C-31F6-EB0B-B610980C8CB7}"/>
                  </a:ext>
                </a:extLst>
              </p:cNvPr>
              <p:cNvSpPr/>
              <p:nvPr/>
            </p:nvSpPr>
            <p:spPr>
              <a:xfrm>
                <a:off x="7648575" y="2733676"/>
                <a:ext cx="2312289" cy="31596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a:extLst>
                  <a:ext uri="{FF2B5EF4-FFF2-40B4-BE49-F238E27FC236}">
                    <a16:creationId xmlns:a16="http://schemas.microsoft.com/office/drawing/2014/main" id="{623D8139-6F2D-C9B0-C56F-D1AD064FE052}"/>
                  </a:ext>
                </a:extLst>
              </p:cNvPr>
              <p:cNvSpPr/>
              <p:nvPr/>
            </p:nvSpPr>
            <p:spPr>
              <a:xfrm>
                <a:off x="7978997" y="2946655"/>
                <a:ext cx="790575" cy="27336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AU"/>
                  <a:t>FP1</a:t>
                </a:r>
              </a:p>
            </p:txBody>
          </p:sp>
        </p:grpSp>
        <p:grpSp>
          <p:nvGrpSpPr>
            <p:cNvPr id="34" name="Group 33">
              <a:extLst>
                <a:ext uri="{FF2B5EF4-FFF2-40B4-BE49-F238E27FC236}">
                  <a16:creationId xmlns:a16="http://schemas.microsoft.com/office/drawing/2014/main" id="{D486EB98-3287-8C8A-4B4C-616436020B11}"/>
                </a:ext>
              </a:extLst>
            </p:cNvPr>
            <p:cNvGrpSpPr/>
            <p:nvPr/>
          </p:nvGrpSpPr>
          <p:grpSpPr>
            <a:xfrm>
              <a:off x="8063597" y="2946655"/>
              <a:ext cx="1374986" cy="1290082"/>
              <a:chOff x="8079891" y="2957252"/>
              <a:chExt cx="1374986" cy="1290082"/>
            </a:xfrm>
          </p:grpSpPr>
          <p:cxnSp>
            <p:nvCxnSpPr>
              <p:cNvPr id="35" name="Straight Connector 34">
                <a:extLst>
                  <a:ext uri="{FF2B5EF4-FFF2-40B4-BE49-F238E27FC236}">
                    <a16:creationId xmlns:a16="http://schemas.microsoft.com/office/drawing/2014/main" id="{C2A3B091-917F-106E-A253-1C6167476659}"/>
                  </a:ext>
                </a:extLst>
              </p:cNvPr>
              <p:cNvCxnSpPr>
                <a:cxnSpLocks/>
              </p:cNvCxnSpPr>
              <p:nvPr/>
            </p:nvCxnSpPr>
            <p:spPr>
              <a:xfrm flipV="1">
                <a:off x="8395143" y="3181350"/>
                <a:ext cx="0" cy="819150"/>
              </a:xfrm>
              <a:prstGeom prst="line">
                <a:avLst/>
              </a:prstGeom>
              <a:ln w="190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A83D4BF2-ADFA-95A1-03CC-D77CCA9A4698}"/>
                  </a:ext>
                </a:extLst>
              </p:cNvPr>
              <p:cNvCxnSpPr>
                <a:cxnSpLocks/>
              </p:cNvCxnSpPr>
              <p:nvPr/>
            </p:nvCxnSpPr>
            <p:spPr>
              <a:xfrm>
                <a:off x="8395143" y="3994150"/>
                <a:ext cx="786957" cy="0"/>
              </a:xfrm>
              <a:prstGeom prst="line">
                <a:avLst/>
              </a:prstGeom>
              <a:ln w="190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TextBox 36">
                <a:extLst>
                  <a:ext uri="{FF2B5EF4-FFF2-40B4-BE49-F238E27FC236}">
                    <a16:creationId xmlns:a16="http://schemas.microsoft.com/office/drawing/2014/main" id="{5B3E3AB9-DBB4-78CE-915E-AC6B7BA8BEDC}"/>
                  </a:ext>
                </a:extLst>
              </p:cNvPr>
              <p:cNvSpPr txBox="1"/>
              <p:nvPr/>
            </p:nvSpPr>
            <p:spPr>
              <a:xfrm>
                <a:off x="8079891" y="2957252"/>
                <a:ext cx="300082" cy="369332"/>
              </a:xfrm>
              <a:prstGeom prst="rect">
                <a:avLst/>
              </a:prstGeom>
              <a:noFill/>
            </p:spPr>
            <p:txBody>
              <a:bodyPr wrap="none" rtlCol="0">
                <a:spAutoFit/>
              </a:bodyPr>
              <a:lstStyle/>
              <a:p>
                <a:r>
                  <a:rPr lang="en-AU">
                    <a:solidFill>
                      <a:schemeClr val="bg1"/>
                    </a:solidFill>
                  </a:rPr>
                  <a:t>x</a:t>
                </a:r>
              </a:p>
            </p:txBody>
          </p:sp>
          <p:sp>
            <p:nvSpPr>
              <p:cNvPr id="38" name="TextBox 37">
                <a:extLst>
                  <a:ext uri="{FF2B5EF4-FFF2-40B4-BE49-F238E27FC236}">
                    <a16:creationId xmlns:a16="http://schemas.microsoft.com/office/drawing/2014/main" id="{580FD132-D9FD-5038-E325-44273290E7FA}"/>
                  </a:ext>
                </a:extLst>
              </p:cNvPr>
              <p:cNvSpPr txBox="1"/>
              <p:nvPr/>
            </p:nvSpPr>
            <p:spPr>
              <a:xfrm>
                <a:off x="9174031" y="3878002"/>
                <a:ext cx="280846" cy="369332"/>
              </a:xfrm>
              <a:prstGeom prst="rect">
                <a:avLst/>
              </a:prstGeom>
              <a:noFill/>
            </p:spPr>
            <p:txBody>
              <a:bodyPr wrap="none" rtlCol="0">
                <a:spAutoFit/>
              </a:bodyPr>
              <a:lstStyle/>
              <a:p>
                <a:r>
                  <a:rPr lang="en-AU">
                    <a:solidFill>
                      <a:schemeClr val="bg1"/>
                    </a:solidFill>
                  </a:rPr>
                  <a:t>z</a:t>
                </a:r>
              </a:p>
            </p:txBody>
          </p:sp>
        </p:grpSp>
      </p:grpSp>
      <p:sp>
        <p:nvSpPr>
          <p:cNvPr id="43" name="Text Placeholder 10">
            <a:extLst>
              <a:ext uri="{FF2B5EF4-FFF2-40B4-BE49-F238E27FC236}">
                <a16:creationId xmlns:a16="http://schemas.microsoft.com/office/drawing/2014/main" id="{A3A8F19A-7215-3A97-7CE9-75466B32FF39}"/>
              </a:ext>
            </a:extLst>
          </p:cNvPr>
          <p:cNvSpPr txBox="1">
            <a:spLocks/>
          </p:cNvSpPr>
          <p:nvPr/>
        </p:nvSpPr>
        <p:spPr>
          <a:xfrm>
            <a:off x="8568777" y="2346963"/>
            <a:ext cx="1445514" cy="352044"/>
          </a:xfrm>
          <a:prstGeom prst="rect">
            <a:avLst/>
          </a:prstGeom>
        </p:spPr>
        <p:txBody>
          <a:bodyPr vert="horz" lIns="91440" tIns="45720" rIns="91440" bIns="45720" rtlCol="0" anchor="b" anchorCtr="1">
            <a:normAutofit lnSpcReduction="10000"/>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1900" b="0" kern="1200" cap="all" spc="100" baseline="0">
                <a:solidFill>
                  <a:schemeClr val="accent2">
                    <a:lumMod val="75000"/>
                  </a:schemeClr>
                </a:solidFill>
                <a:latin typeface="+mn-lt"/>
                <a:ea typeface="+mn-ea"/>
                <a:cs typeface="+mn-cs"/>
              </a:defRPr>
            </a:lvl1pPr>
            <a:lvl2pPr marL="457200" indent="0" algn="l" defTabSz="914400" rtl="0" eaLnBrk="1" latinLnBrk="0" hangingPunct="1">
              <a:lnSpc>
                <a:spcPct val="100000"/>
              </a:lnSpc>
              <a:spcBef>
                <a:spcPts val="1000"/>
              </a:spcBef>
              <a:buClr>
                <a:schemeClr val="accent2"/>
              </a:buClr>
              <a:buFont typeface="Arial" panose="020B0604020202020204" pitchFamily="34" charset="0"/>
              <a:buNone/>
              <a:defRPr sz="1900" b="1" kern="1200">
                <a:solidFill>
                  <a:schemeClr val="tx1">
                    <a:lumMod val="85000"/>
                    <a:lumOff val="15000"/>
                  </a:schemeClr>
                </a:solidFill>
                <a:latin typeface="+mn-lt"/>
                <a:ea typeface="+mn-ea"/>
                <a:cs typeface="+mn-cs"/>
              </a:defRPr>
            </a:lvl2pPr>
            <a:lvl3pPr marL="914400" indent="0" algn="l" defTabSz="914400" rtl="0" eaLnBrk="1" latinLnBrk="0" hangingPunct="1">
              <a:lnSpc>
                <a:spcPct val="100000"/>
              </a:lnSpc>
              <a:spcBef>
                <a:spcPts val="1000"/>
              </a:spcBef>
              <a:buClr>
                <a:schemeClr val="accent2"/>
              </a:buClr>
              <a:buFont typeface="Arial" panose="020B0604020202020204" pitchFamily="34" charset="0"/>
              <a:buNone/>
              <a:defRPr sz="1800" b="1" kern="1200">
                <a:solidFill>
                  <a:schemeClr val="tx1">
                    <a:lumMod val="85000"/>
                    <a:lumOff val="15000"/>
                  </a:schemeClr>
                </a:solidFill>
                <a:latin typeface="+mn-lt"/>
                <a:ea typeface="+mn-ea"/>
                <a:cs typeface="+mn-cs"/>
              </a:defRPr>
            </a:lvl3pPr>
            <a:lvl4pPr marL="13716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lumMod val="85000"/>
                    <a:lumOff val="15000"/>
                  </a:schemeClr>
                </a:solidFill>
                <a:latin typeface="+mn-lt"/>
                <a:ea typeface="+mn-ea"/>
                <a:cs typeface="+mn-cs"/>
              </a:defRPr>
            </a:lvl4pPr>
            <a:lvl5pPr marL="18288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lumMod val="85000"/>
                    <a:lumOff val="15000"/>
                  </a:schemeClr>
                </a:solidFill>
                <a:latin typeface="+mn-lt"/>
                <a:ea typeface="+mn-ea"/>
                <a:cs typeface="+mn-cs"/>
              </a:defRPr>
            </a:lvl5pPr>
            <a:lvl6pPr marL="22860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1000"/>
              </a:spcBef>
              <a:buClr>
                <a:schemeClr val="accent2"/>
              </a:buClr>
              <a:buFont typeface="Arial" panose="020B0604020202020204" pitchFamily="34" charset="0"/>
              <a:buNone/>
              <a:defRPr sz="1600" b="1" kern="1200" baseline="0">
                <a:solidFill>
                  <a:schemeClr val="tx1"/>
                </a:solidFill>
                <a:latin typeface="+mn-lt"/>
                <a:ea typeface="+mn-ea"/>
                <a:cs typeface="+mn-cs"/>
              </a:defRPr>
            </a:lvl8pPr>
            <a:lvl9pPr marL="3657600" indent="0" algn="l" defTabSz="914400" rtl="0" eaLnBrk="1" latinLnBrk="0" hangingPunct="1">
              <a:lnSpc>
                <a:spcPct val="100000"/>
              </a:lnSpc>
              <a:spcBef>
                <a:spcPts val="1000"/>
              </a:spcBef>
              <a:buClr>
                <a:schemeClr val="accent2"/>
              </a:buClr>
              <a:buFont typeface="Arial" panose="020B0604020202020204" pitchFamily="34" charset="0"/>
              <a:buNone/>
              <a:defRPr sz="1600" b="1" kern="1200" baseline="0">
                <a:solidFill>
                  <a:schemeClr val="tx1"/>
                </a:solidFill>
                <a:latin typeface="+mn-lt"/>
                <a:ea typeface="+mn-ea"/>
                <a:cs typeface="+mn-cs"/>
              </a:defRPr>
            </a:lvl9pPr>
          </a:lstStyle>
          <a:p>
            <a:r>
              <a:rPr lang="en-AU" sz="1800"/>
              <a:t>Running</a:t>
            </a:r>
            <a:endParaRPr lang="en-AU"/>
          </a:p>
        </p:txBody>
      </p:sp>
    </p:spTree>
    <p:extLst>
      <p:ext uri="{BB962C8B-B14F-4D97-AF65-F5344CB8AC3E}">
        <p14:creationId xmlns:p14="http://schemas.microsoft.com/office/powerpoint/2010/main" val="827250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3D15AE56-4538-C00A-D2CD-03B6DB411BBC}"/>
              </a:ext>
            </a:extLst>
          </p:cNvPr>
          <p:cNvSpPr>
            <a:spLocks noGrp="1"/>
          </p:cNvSpPr>
          <p:nvPr>
            <p:ph sz="half" idx="2"/>
          </p:nvPr>
        </p:nvSpPr>
        <p:spPr>
          <a:xfrm>
            <a:off x="2214910" y="2861352"/>
            <a:ext cx="4146861" cy="1499557"/>
          </a:xfrm>
        </p:spPr>
        <p:txBody>
          <a:bodyPr>
            <a:noAutofit/>
          </a:bodyPr>
          <a:lstStyle/>
          <a:p>
            <a:pPr>
              <a:buFont typeface="Wingdings" panose="05000000000000000000" pitchFamily="2" charset="2"/>
              <a:buChar char="§"/>
            </a:pPr>
            <a:r>
              <a:rPr lang="en-AU"/>
              <a:t>Extract gap-filled and filtered data</a:t>
            </a:r>
          </a:p>
          <a:p>
            <a:pPr lvl="1">
              <a:buFont typeface="Wingdings" panose="05000000000000000000" pitchFamily="2" charset="2"/>
              <a:buChar char="§"/>
            </a:pPr>
            <a:r>
              <a:rPr lang="en-AU" sz="1800"/>
              <a:t>Bilateral pelvis and feet marker</a:t>
            </a:r>
          </a:p>
          <a:p>
            <a:pPr lvl="1">
              <a:buFont typeface="Wingdings" panose="05000000000000000000" pitchFamily="2" charset="2"/>
              <a:buChar char="§"/>
            </a:pPr>
            <a:r>
              <a:rPr lang="en-AU" sz="1800"/>
              <a:t>Combine pelvis marker to COM and normalise feet marker to COM</a:t>
            </a:r>
          </a:p>
        </p:txBody>
      </p:sp>
      <p:sp>
        <p:nvSpPr>
          <p:cNvPr id="2" name="Title 1">
            <a:extLst>
              <a:ext uri="{FF2B5EF4-FFF2-40B4-BE49-F238E27FC236}">
                <a16:creationId xmlns:a16="http://schemas.microsoft.com/office/drawing/2014/main" id="{81F93EFA-AB66-9674-A7FB-C39B5AABECD8}"/>
              </a:ext>
            </a:extLst>
          </p:cNvPr>
          <p:cNvSpPr>
            <a:spLocks noGrp="1"/>
          </p:cNvSpPr>
          <p:nvPr>
            <p:ph type="title"/>
          </p:nvPr>
        </p:nvSpPr>
        <p:spPr/>
        <p:txBody>
          <a:bodyPr>
            <a:normAutofit/>
          </a:bodyPr>
          <a:lstStyle/>
          <a:p>
            <a:r>
              <a:rPr lang="en-AU"/>
              <a:t>Preparation</a:t>
            </a:r>
          </a:p>
        </p:txBody>
      </p:sp>
      <p:sp>
        <p:nvSpPr>
          <p:cNvPr id="30" name="Text Placeholder 29">
            <a:extLst>
              <a:ext uri="{FF2B5EF4-FFF2-40B4-BE49-F238E27FC236}">
                <a16:creationId xmlns:a16="http://schemas.microsoft.com/office/drawing/2014/main" id="{59FBC45F-43A1-540D-38F4-4C8057511D74}"/>
              </a:ext>
            </a:extLst>
          </p:cNvPr>
          <p:cNvSpPr>
            <a:spLocks noGrp="1"/>
          </p:cNvSpPr>
          <p:nvPr>
            <p:ph type="body" idx="1"/>
          </p:nvPr>
        </p:nvSpPr>
        <p:spPr>
          <a:xfrm>
            <a:off x="2215237" y="2404502"/>
            <a:ext cx="2824663" cy="420243"/>
          </a:xfrm>
        </p:spPr>
        <p:txBody>
          <a:bodyPr>
            <a:normAutofit/>
          </a:bodyPr>
          <a:lstStyle/>
          <a:p>
            <a:pPr algn="l"/>
            <a:r>
              <a:rPr lang="en-AU" sz="1800"/>
              <a:t>Marker trajectories</a:t>
            </a:r>
          </a:p>
        </p:txBody>
      </p:sp>
      <p:grpSp>
        <p:nvGrpSpPr>
          <p:cNvPr id="89" name="Group 88">
            <a:extLst>
              <a:ext uri="{FF2B5EF4-FFF2-40B4-BE49-F238E27FC236}">
                <a16:creationId xmlns:a16="http://schemas.microsoft.com/office/drawing/2014/main" id="{AC1F6672-8455-0001-0D68-BC05D4E9CBF8}"/>
              </a:ext>
            </a:extLst>
          </p:cNvPr>
          <p:cNvGrpSpPr>
            <a:grpSpLocks noChangeAspect="1"/>
          </p:cNvGrpSpPr>
          <p:nvPr/>
        </p:nvGrpSpPr>
        <p:grpSpPr>
          <a:xfrm>
            <a:off x="8169599" y="2684254"/>
            <a:ext cx="1648325" cy="3578768"/>
            <a:chOff x="9753100" y="2865271"/>
            <a:chExt cx="1221290" cy="2651609"/>
          </a:xfrm>
        </p:grpSpPr>
        <p:grpSp>
          <p:nvGrpSpPr>
            <p:cNvPr id="85" name="Group 84">
              <a:extLst>
                <a:ext uri="{FF2B5EF4-FFF2-40B4-BE49-F238E27FC236}">
                  <a16:creationId xmlns:a16="http://schemas.microsoft.com/office/drawing/2014/main" id="{2862B591-812D-9755-B750-E0DBAB03AD0A}"/>
                </a:ext>
              </a:extLst>
            </p:cNvPr>
            <p:cNvGrpSpPr/>
            <p:nvPr/>
          </p:nvGrpSpPr>
          <p:grpSpPr>
            <a:xfrm>
              <a:off x="9753100" y="2865271"/>
              <a:ext cx="1221290" cy="2651609"/>
              <a:chOff x="9753100" y="2865271"/>
              <a:chExt cx="1221290" cy="2651609"/>
            </a:xfrm>
          </p:grpSpPr>
          <p:grpSp>
            <p:nvGrpSpPr>
              <p:cNvPr id="74" name="Group 73">
                <a:extLst>
                  <a:ext uri="{FF2B5EF4-FFF2-40B4-BE49-F238E27FC236}">
                    <a16:creationId xmlns:a16="http://schemas.microsoft.com/office/drawing/2014/main" id="{F8832CB4-5DF2-05E8-E2C1-90D3C54D09DF}"/>
                  </a:ext>
                </a:extLst>
              </p:cNvPr>
              <p:cNvGrpSpPr/>
              <p:nvPr/>
            </p:nvGrpSpPr>
            <p:grpSpPr>
              <a:xfrm>
                <a:off x="9761220" y="3055108"/>
                <a:ext cx="1052917" cy="2461772"/>
                <a:chOff x="9709068" y="2956049"/>
                <a:chExt cx="897469" cy="1780228"/>
              </a:xfrm>
            </p:grpSpPr>
            <p:grpSp>
              <p:nvGrpSpPr>
                <p:cNvPr id="47" name="Group 46">
                  <a:extLst>
                    <a:ext uri="{FF2B5EF4-FFF2-40B4-BE49-F238E27FC236}">
                      <a16:creationId xmlns:a16="http://schemas.microsoft.com/office/drawing/2014/main" id="{9DAFC9C9-420E-4DF0-49B8-F1A89C0E3563}"/>
                    </a:ext>
                  </a:extLst>
                </p:cNvPr>
                <p:cNvGrpSpPr/>
                <p:nvPr/>
              </p:nvGrpSpPr>
              <p:grpSpPr>
                <a:xfrm rot="937016">
                  <a:off x="9709068" y="2956049"/>
                  <a:ext cx="682204" cy="301112"/>
                  <a:chOff x="8678174" y="2729903"/>
                  <a:chExt cx="2493034" cy="918173"/>
                </a:xfrm>
              </p:grpSpPr>
              <p:cxnSp>
                <p:nvCxnSpPr>
                  <p:cNvPr id="17" name="Straight Connector 16">
                    <a:extLst>
                      <a:ext uri="{FF2B5EF4-FFF2-40B4-BE49-F238E27FC236}">
                        <a16:creationId xmlns:a16="http://schemas.microsoft.com/office/drawing/2014/main" id="{D2ABED4E-80A4-EDC0-761A-9E66686078A6}"/>
                      </a:ext>
                    </a:extLst>
                  </p:cNvPr>
                  <p:cNvCxnSpPr/>
                  <p:nvPr/>
                </p:nvCxnSpPr>
                <p:spPr>
                  <a:xfrm>
                    <a:off x="8678174" y="2733676"/>
                    <a:ext cx="9144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225FE43-B863-BCCD-B472-6E41B8369A37}"/>
                      </a:ext>
                    </a:extLst>
                  </p:cNvPr>
                  <p:cNvCxnSpPr>
                    <a:cxnSpLocks/>
                  </p:cNvCxnSpPr>
                  <p:nvPr/>
                </p:nvCxnSpPr>
                <p:spPr>
                  <a:xfrm>
                    <a:off x="9592574" y="3648076"/>
                    <a:ext cx="6642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0CFE7BE-D81A-B3C5-AB22-9D1298DF7CF2}"/>
                      </a:ext>
                    </a:extLst>
                  </p:cNvPr>
                  <p:cNvCxnSpPr>
                    <a:cxnSpLocks/>
                  </p:cNvCxnSpPr>
                  <p:nvPr/>
                </p:nvCxnSpPr>
                <p:spPr>
                  <a:xfrm>
                    <a:off x="8678174" y="2729903"/>
                    <a:ext cx="2493034" cy="3773"/>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A01C9F6-FFAE-1BD3-2891-EF5FFE787CDA}"/>
                      </a:ext>
                    </a:extLst>
                  </p:cNvPr>
                  <p:cNvCxnSpPr>
                    <a:cxnSpLocks/>
                  </p:cNvCxnSpPr>
                  <p:nvPr/>
                </p:nvCxnSpPr>
                <p:spPr>
                  <a:xfrm rot="5400000">
                    <a:off x="10256808" y="2733676"/>
                    <a:ext cx="914400" cy="9144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39C382AD-9BA3-02E5-85C6-EB6E97E31897}"/>
                    </a:ext>
                  </a:extLst>
                </p:cNvPr>
                <p:cNvGrpSpPr/>
                <p:nvPr/>
              </p:nvGrpSpPr>
              <p:grpSpPr>
                <a:xfrm>
                  <a:off x="9750988" y="3095526"/>
                  <a:ext cx="263782" cy="1497777"/>
                  <a:chOff x="9768840" y="3238500"/>
                  <a:chExt cx="263782" cy="1497777"/>
                </a:xfrm>
              </p:grpSpPr>
              <p:cxnSp>
                <p:nvCxnSpPr>
                  <p:cNvPr id="50" name="Straight Connector 49">
                    <a:extLst>
                      <a:ext uri="{FF2B5EF4-FFF2-40B4-BE49-F238E27FC236}">
                        <a16:creationId xmlns:a16="http://schemas.microsoft.com/office/drawing/2014/main" id="{1B048528-EA6C-A78E-7EF0-BD17980AD13E}"/>
                      </a:ext>
                    </a:extLst>
                  </p:cNvPr>
                  <p:cNvCxnSpPr>
                    <a:cxnSpLocks/>
                  </p:cNvCxnSpPr>
                  <p:nvPr/>
                </p:nvCxnSpPr>
                <p:spPr>
                  <a:xfrm>
                    <a:off x="9768840" y="3238500"/>
                    <a:ext cx="192024" cy="693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60C871E-F09F-6AFB-0FF8-472FB18FBA7C}"/>
                      </a:ext>
                    </a:extLst>
                  </p:cNvPr>
                  <p:cNvCxnSpPr>
                    <a:cxnSpLocks/>
                  </p:cNvCxnSpPr>
                  <p:nvPr/>
                </p:nvCxnSpPr>
                <p:spPr>
                  <a:xfrm flipH="1">
                    <a:off x="9845091" y="3939043"/>
                    <a:ext cx="118125" cy="717333"/>
                  </a:xfrm>
                  <a:prstGeom prst="line">
                    <a:avLst/>
                  </a:prstGeom>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B9811D78-3CDE-9602-AC67-651F81772A99}"/>
                      </a:ext>
                    </a:extLst>
                  </p:cNvPr>
                  <p:cNvGrpSpPr/>
                  <p:nvPr/>
                </p:nvGrpSpPr>
                <p:grpSpPr>
                  <a:xfrm rot="18841654">
                    <a:off x="9847695" y="4551351"/>
                    <a:ext cx="245385" cy="124468"/>
                    <a:chOff x="9668630" y="4911082"/>
                    <a:chExt cx="245385" cy="124468"/>
                  </a:xfrm>
                </p:grpSpPr>
                <p:cxnSp>
                  <p:nvCxnSpPr>
                    <p:cNvPr id="54" name="Straight Connector 53">
                      <a:extLst>
                        <a:ext uri="{FF2B5EF4-FFF2-40B4-BE49-F238E27FC236}">
                          <a16:creationId xmlns:a16="http://schemas.microsoft.com/office/drawing/2014/main" id="{893A1125-5FF5-EBB3-460C-F513DC5D4CF4}"/>
                        </a:ext>
                      </a:extLst>
                    </p:cNvPr>
                    <p:cNvCxnSpPr>
                      <a:cxnSpLocks/>
                    </p:cNvCxnSpPr>
                    <p:nvPr/>
                  </p:nvCxnSpPr>
                  <p:spPr>
                    <a:xfrm flipH="1" flipV="1">
                      <a:off x="9668630" y="4911083"/>
                      <a:ext cx="211058" cy="124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6328738-0466-3353-26E3-7B177CF89CD2}"/>
                        </a:ext>
                      </a:extLst>
                    </p:cNvPr>
                    <p:cNvCxnSpPr>
                      <a:cxnSpLocks/>
                    </p:cNvCxnSpPr>
                    <p:nvPr/>
                  </p:nvCxnSpPr>
                  <p:spPr>
                    <a:xfrm flipH="1">
                      <a:off x="9668630" y="4911083"/>
                      <a:ext cx="2453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66F2CA6-9F22-01D8-84B1-8DD2350BF939}"/>
                        </a:ext>
                      </a:extLst>
                    </p:cNvPr>
                    <p:cNvCxnSpPr>
                      <a:cxnSpLocks/>
                    </p:cNvCxnSpPr>
                    <p:nvPr/>
                  </p:nvCxnSpPr>
                  <p:spPr>
                    <a:xfrm flipV="1">
                      <a:off x="9879688" y="4911082"/>
                      <a:ext cx="34327" cy="124468"/>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67" name="Group 66">
                  <a:extLst>
                    <a:ext uri="{FF2B5EF4-FFF2-40B4-BE49-F238E27FC236}">
                      <a16:creationId xmlns:a16="http://schemas.microsoft.com/office/drawing/2014/main" id="{B0986F06-360A-5053-C25B-9566B90F194F}"/>
                    </a:ext>
                  </a:extLst>
                </p:cNvPr>
                <p:cNvGrpSpPr/>
                <p:nvPr/>
              </p:nvGrpSpPr>
              <p:grpSpPr>
                <a:xfrm>
                  <a:off x="10342755" y="3238500"/>
                  <a:ext cx="263782" cy="1497777"/>
                  <a:chOff x="9768840" y="3238500"/>
                  <a:chExt cx="263782" cy="1497777"/>
                </a:xfrm>
              </p:grpSpPr>
              <p:cxnSp>
                <p:nvCxnSpPr>
                  <p:cNvPr id="68" name="Straight Connector 67">
                    <a:extLst>
                      <a:ext uri="{FF2B5EF4-FFF2-40B4-BE49-F238E27FC236}">
                        <a16:creationId xmlns:a16="http://schemas.microsoft.com/office/drawing/2014/main" id="{8ED74FC3-BCBE-1AB6-2FE3-461DE43314BF}"/>
                      </a:ext>
                    </a:extLst>
                  </p:cNvPr>
                  <p:cNvCxnSpPr>
                    <a:cxnSpLocks/>
                  </p:cNvCxnSpPr>
                  <p:nvPr/>
                </p:nvCxnSpPr>
                <p:spPr>
                  <a:xfrm>
                    <a:off x="9768840" y="3238500"/>
                    <a:ext cx="192024" cy="693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C60CD51-D535-D819-4655-552B507D5697}"/>
                      </a:ext>
                    </a:extLst>
                  </p:cNvPr>
                  <p:cNvCxnSpPr>
                    <a:cxnSpLocks/>
                  </p:cNvCxnSpPr>
                  <p:nvPr/>
                </p:nvCxnSpPr>
                <p:spPr>
                  <a:xfrm flipH="1">
                    <a:off x="9842739" y="3932372"/>
                    <a:ext cx="118125" cy="717333"/>
                  </a:xfrm>
                  <a:prstGeom prst="line">
                    <a:avLst/>
                  </a:prstGeom>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4FCDAA37-183A-EC5D-CE96-1FD242B097CA}"/>
                      </a:ext>
                    </a:extLst>
                  </p:cNvPr>
                  <p:cNvGrpSpPr/>
                  <p:nvPr/>
                </p:nvGrpSpPr>
                <p:grpSpPr>
                  <a:xfrm rot="18841654">
                    <a:off x="9847695" y="4551351"/>
                    <a:ext cx="245385" cy="124468"/>
                    <a:chOff x="9668630" y="4911082"/>
                    <a:chExt cx="245385" cy="124468"/>
                  </a:xfrm>
                </p:grpSpPr>
                <p:cxnSp>
                  <p:nvCxnSpPr>
                    <p:cNvPr id="71" name="Straight Connector 70">
                      <a:extLst>
                        <a:ext uri="{FF2B5EF4-FFF2-40B4-BE49-F238E27FC236}">
                          <a16:creationId xmlns:a16="http://schemas.microsoft.com/office/drawing/2014/main" id="{1762B5A3-5C90-2829-FC32-122EA416111A}"/>
                        </a:ext>
                      </a:extLst>
                    </p:cNvPr>
                    <p:cNvCxnSpPr>
                      <a:cxnSpLocks/>
                    </p:cNvCxnSpPr>
                    <p:nvPr/>
                  </p:nvCxnSpPr>
                  <p:spPr>
                    <a:xfrm flipH="1" flipV="1">
                      <a:off x="9668630" y="4911083"/>
                      <a:ext cx="211058" cy="124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9C405C0-D7BC-98C0-5F10-F1FC1F120804}"/>
                        </a:ext>
                      </a:extLst>
                    </p:cNvPr>
                    <p:cNvCxnSpPr>
                      <a:cxnSpLocks/>
                    </p:cNvCxnSpPr>
                    <p:nvPr/>
                  </p:nvCxnSpPr>
                  <p:spPr>
                    <a:xfrm flipH="1">
                      <a:off x="9668630" y="4911083"/>
                      <a:ext cx="2453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7F2F93F-3935-12DB-E6E8-28923E58FF64}"/>
                        </a:ext>
                      </a:extLst>
                    </p:cNvPr>
                    <p:cNvCxnSpPr>
                      <a:cxnSpLocks/>
                    </p:cNvCxnSpPr>
                    <p:nvPr/>
                  </p:nvCxnSpPr>
                  <p:spPr>
                    <a:xfrm flipV="1">
                      <a:off x="9879688" y="4911082"/>
                      <a:ext cx="34327" cy="124468"/>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75" name="Oval 74">
                <a:extLst>
                  <a:ext uri="{FF2B5EF4-FFF2-40B4-BE49-F238E27FC236}">
                    <a16:creationId xmlns:a16="http://schemas.microsoft.com/office/drawing/2014/main" id="{21EA5589-0856-4EF9-CB21-39DEFA98B903}"/>
                  </a:ext>
                </a:extLst>
              </p:cNvPr>
              <p:cNvSpPr/>
              <p:nvPr/>
            </p:nvSpPr>
            <p:spPr>
              <a:xfrm>
                <a:off x="9753100" y="2865271"/>
                <a:ext cx="144000" cy="144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76" name="Oval 75">
                <a:extLst>
                  <a:ext uri="{FF2B5EF4-FFF2-40B4-BE49-F238E27FC236}">
                    <a16:creationId xmlns:a16="http://schemas.microsoft.com/office/drawing/2014/main" id="{DDB9474E-9CC0-7761-5EF9-242E95813ECF}"/>
                  </a:ext>
                </a:extLst>
              </p:cNvPr>
              <p:cNvSpPr/>
              <p:nvPr/>
            </p:nvSpPr>
            <p:spPr>
              <a:xfrm>
                <a:off x="10504666" y="3093145"/>
                <a:ext cx="144000" cy="144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77" name="Oval 76">
                <a:extLst>
                  <a:ext uri="{FF2B5EF4-FFF2-40B4-BE49-F238E27FC236}">
                    <a16:creationId xmlns:a16="http://schemas.microsoft.com/office/drawing/2014/main" id="{3879A2A6-E29C-ED52-8C32-01E006675C75}"/>
                  </a:ext>
                </a:extLst>
              </p:cNvPr>
              <p:cNvSpPr/>
              <p:nvPr/>
            </p:nvSpPr>
            <p:spPr>
              <a:xfrm>
                <a:off x="9930669" y="3357000"/>
                <a:ext cx="144000" cy="144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78" name="Oval 77">
                <a:extLst>
                  <a:ext uri="{FF2B5EF4-FFF2-40B4-BE49-F238E27FC236}">
                    <a16:creationId xmlns:a16="http://schemas.microsoft.com/office/drawing/2014/main" id="{BC66B5F9-7B45-F620-408E-9C90FEEE2ACF}"/>
                  </a:ext>
                </a:extLst>
              </p:cNvPr>
              <p:cNvSpPr/>
              <p:nvPr/>
            </p:nvSpPr>
            <p:spPr>
              <a:xfrm>
                <a:off x="10156731" y="3402871"/>
                <a:ext cx="144000" cy="144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79" name="Oval 78">
                <a:extLst>
                  <a:ext uri="{FF2B5EF4-FFF2-40B4-BE49-F238E27FC236}">
                    <a16:creationId xmlns:a16="http://schemas.microsoft.com/office/drawing/2014/main" id="{95F9F348-681C-E9D8-1C6D-BC9CBC8FB40D}"/>
                  </a:ext>
                </a:extLst>
              </p:cNvPr>
              <p:cNvSpPr/>
              <p:nvPr/>
            </p:nvSpPr>
            <p:spPr>
              <a:xfrm>
                <a:off x="9823236" y="5136613"/>
                <a:ext cx="144000" cy="144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AU"/>
              </a:p>
            </p:txBody>
          </p:sp>
          <p:sp>
            <p:nvSpPr>
              <p:cNvPr id="80" name="Oval 79">
                <a:extLst>
                  <a:ext uri="{FF2B5EF4-FFF2-40B4-BE49-F238E27FC236}">
                    <a16:creationId xmlns:a16="http://schemas.microsoft.com/office/drawing/2014/main" id="{50726D48-866D-D2BB-0C8A-78044B6B0FEF}"/>
                  </a:ext>
                </a:extLst>
              </p:cNvPr>
              <p:cNvSpPr/>
              <p:nvPr/>
            </p:nvSpPr>
            <p:spPr>
              <a:xfrm>
                <a:off x="10011881" y="4888617"/>
                <a:ext cx="144000" cy="144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AU"/>
              </a:p>
            </p:txBody>
          </p:sp>
          <p:sp>
            <p:nvSpPr>
              <p:cNvPr id="81" name="Oval 80">
                <a:extLst>
                  <a:ext uri="{FF2B5EF4-FFF2-40B4-BE49-F238E27FC236}">
                    <a16:creationId xmlns:a16="http://schemas.microsoft.com/office/drawing/2014/main" id="{F9803103-CC52-5381-4508-0DC1D62317A0}"/>
                  </a:ext>
                </a:extLst>
              </p:cNvPr>
              <p:cNvSpPr/>
              <p:nvPr/>
            </p:nvSpPr>
            <p:spPr>
              <a:xfrm>
                <a:off x="10134223" y="5094571"/>
                <a:ext cx="144000" cy="144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AU"/>
              </a:p>
            </p:txBody>
          </p:sp>
          <p:sp>
            <p:nvSpPr>
              <p:cNvPr id="82" name="Oval 81">
                <a:extLst>
                  <a:ext uri="{FF2B5EF4-FFF2-40B4-BE49-F238E27FC236}">
                    <a16:creationId xmlns:a16="http://schemas.microsoft.com/office/drawing/2014/main" id="{1BC1127D-78AB-E065-6890-023B0D0EEDD8}"/>
                  </a:ext>
                </a:extLst>
              </p:cNvPr>
              <p:cNvSpPr/>
              <p:nvPr/>
            </p:nvSpPr>
            <p:spPr>
              <a:xfrm>
                <a:off x="10509037" y="5342787"/>
                <a:ext cx="144000" cy="144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AU"/>
              </a:p>
            </p:txBody>
          </p:sp>
          <p:sp>
            <p:nvSpPr>
              <p:cNvPr id="83" name="Oval 82">
                <a:extLst>
                  <a:ext uri="{FF2B5EF4-FFF2-40B4-BE49-F238E27FC236}">
                    <a16:creationId xmlns:a16="http://schemas.microsoft.com/office/drawing/2014/main" id="{FCF662CC-07E9-D3C8-28BA-6FD44B33353A}"/>
                  </a:ext>
                </a:extLst>
              </p:cNvPr>
              <p:cNvSpPr/>
              <p:nvPr/>
            </p:nvSpPr>
            <p:spPr>
              <a:xfrm>
                <a:off x="10733036" y="5072540"/>
                <a:ext cx="144000" cy="144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AU"/>
              </a:p>
            </p:txBody>
          </p:sp>
          <p:sp>
            <p:nvSpPr>
              <p:cNvPr id="84" name="Oval 83">
                <a:extLst>
                  <a:ext uri="{FF2B5EF4-FFF2-40B4-BE49-F238E27FC236}">
                    <a16:creationId xmlns:a16="http://schemas.microsoft.com/office/drawing/2014/main" id="{93057482-DBBE-08C7-CB0E-8AC56C085458}"/>
                  </a:ext>
                </a:extLst>
              </p:cNvPr>
              <p:cNvSpPr/>
              <p:nvPr/>
            </p:nvSpPr>
            <p:spPr>
              <a:xfrm>
                <a:off x="10830390" y="5292283"/>
                <a:ext cx="144000" cy="144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AU"/>
              </a:p>
            </p:txBody>
          </p:sp>
        </p:grpSp>
        <p:sp>
          <p:nvSpPr>
            <p:cNvPr id="88" name="Oval 87">
              <a:extLst>
                <a:ext uri="{FF2B5EF4-FFF2-40B4-BE49-F238E27FC236}">
                  <a16:creationId xmlns:a16="http://schemas.microsoft.com/office/drawing/2014/main" id="{ECBFE284-1482-B27B-3E8B-9FA7A7C69ECE}"/>
                </a:ext>
              </a:extLst>
            </p:cNvPr>
            <p:cNvSpPr/>
            <p:nvPr/>
          </p:nvSpPr>
          <p:spPr>
            <a:xfrm>
              <a:off x="10075319" y="3145159"/>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90" name="Group 89">
            <a:extLst>
              <a:ext uri="{FF2B5EF4-FFF2-40B4-BE49-F238E27FC236}">
                <a16:creationId xmlns:a16="http://schemas.microsoft.com/office/drawing/2014/main" id="{DE40392F-6C4D-F461-2308-0A3162E0554B}"/>
              </a:ext>
            </a:extLst>
          </p:cNvPr>
          <p:cNvGrpSpPr/>
          <p:nvPr/>
        </p:nvGrpSpPr>
        <p:grpSpPr>
          <a:xfrm>
            <a:off x="321070" y="128231"/>
            <a:ext cx="3196434" cy="2124847"/>
            <a:chOff x="6446330" y="513283"/>
            <a:chExt cx="3196434" cy="2124847"/>
          </a:xfrm>
        </p:grpSpPr>
        <p:pic>
          <p:nvPicPr>
            <p:cNvPr id="91" name="Picture 90" descr="A close-up of letters&#10;&#10;Description automatically generated">
              <a:extLst>
                <a:ext uri="{FF2B5EF4-FFF2-40B4-BE49-F238E27FC236}">
                  <a16:creationId xmlns:a16="http://schemas.microsoft.com/office/drawing/2014/main" id="{0791F7F8-2F63-8265-1F62-A74BC1CD5F36}"/>
                </a:ext>
              </a:extLst>
            </p:cNvPr>
            <p:cNvPicPr>
              <a:picLocks noChangeAspect="1"/>
            </p:cNvPicPr>
            <p:nvPr/>
          </p:nvPicPr>
          <p:blipFill rotWithShape="1">
            <a:blip r:embed="rId3">
              <a:extLst>
                <a:ext uri="{28A0092B-C50C-407E-A947-70E740481C1C}">
                  <a14:useLocalDpi xmlns:a14="http://schemas.microsoft.com/office/drawing/2010/main" val="0"/>
                </a:ext>
              </a:extLst>
            </a:blip>
            <a:srcRect t="25077" r="42433"/>
            <a:stretch/>
          </p:blipFill>
          <p:spPr>
            <a:xfrm>
              <a:off x="6446330" y="513283"/>
              <a:ext cx="3196434" cy="1142374"/>
            </a:xfrm>
            <a:prstGeom prst="rect">
              <a:avLst/>
            </a:prstGeom>
          </p:spPr>
        </p:pic>
        <p:pic>
          <p:nvPicPr>
            <p:cNvPr id="92" name="Picture 91" descr="A close-up of letters&#10;&#10;Description automatically generated">
              <a:extLst>
                <a:ext uri="{FF2B5EF4-FFF2-40B4-BE49-F238E27FC236}">
                  <a16:creationId xmlns:a16="http://schemas.microsoft.com/office/drawing/2014/main" id="{2CE0361C-A025-62C8-E0B3-D8ACE3E4AB6C}"/>
                </a:ext>
              </a:extLst>
            </p:cNvPr>
            <p:cNvPicPr>
              <a:picLocks noChangeAspect="1"/>
            </p:cNvPicPr>
            <p:nvPr/>
          </p:nvPicPr>
          <p:blipFill rotWithShape="1">
            <a:blip r:embed="rId3">
              <a:extLst>
                <a:ext uri="{28A0092B-C50C-407E-A947-70E740481C1C}">
                  <a14:useLocalDpi xmlns:a14="http://schemas.microsoft.com/office/drawing/2010/main" val="0"/>
                </a:ext>
              </a:extLst>
            </a:blip>
            <a:srcRect l="59314" t="25077" r="14786"/>
            <a:stretch/>
          </p:blipFill>
          <p:spPr>
            <a:xfrm>
              <a:off x="7398327" y="1495756"/>
              <a:ext cx="1438080" cy="1142374"/>
            </a:xfrm>
            <a:prstGeom prst="rect">
              <a:avLst/>
            </a:prstGeom>
          </p:spPr>
        </p:pic>
      </p:grpSp>
    </p:spTree>
    <p:extLst>
      <p:ext uri="{BB962C8B-B14F-4D97-AF65-F5344CB8AC3E}">
        <p14:creationId xmlns:p14="http://schemas.microsoft.com/office/powerpoint/2010/main" val="2773679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AC1F6672-8455-0001-0D68-BC05D4E9CBF8}"/>
              </a:ext>
            </a:extLst>
          </p:cNvPr>
          <p:cNvGrpSpPr>
            <a:grpSpLocks noChangeAspect="1"/>
          </p:cNvGrpSpPr>
          <p:nvPr/>
        </p:nvGrpSpPr>
        <p:grpSpPr>
          <a:xfrm>
            <a:off x="733630" y="2796819"/>
            <a:ext cx="1648325" cy="3578768"/>
            <a:chOff x="9753100" y="2865271"/>
            <a:chExt cx="1221290" cy="2651609"/>
          </a:xfrm>
        </p:grpSpPr>
        <p:grpSp>
          <p:nvGrpSpPr>
            <p:cNvPr id="85" name="Group 84">
              <a:extLst>
                <a:ext uri="{FF2B5EF4-FFF2-40B4-BE49-F238E27FC236}">
                  <a16:creationId xmlns:a16="http://schemas.microsoft.com/office/drawing/2014/main" id="{2862B591-812D-9755-B750-E0DBAB03AD0A}"/>
                </a:ext>
              </a:extLst>
            </p:cNvPr>
            <p:cNvGrpSpPr/>
            <p:nvPr/>
          </p:nvGrpSpPr>
          <p:grpSpPr>
            <a:xfrm>
              <a:off x="9753100" y="2865271"/>
              <a:ext cx="1221290" cy="2651609"/>
              <a:chOff x="9753100" y="2865271"/>
              <a:chExt cx="1221290" cy="2651609"/>
            </a:xfrm>
          </p:grpSpPr>
          <p:grpSp>
            <p:nvGrpSpPr>
              <p:cNvPr id="74" name="Group 73">
                <a:extLst>
                  <a:ext uri="{FF2B5EF4-FFF2-40B4-BE49-F238E27FC236}">
                    <a16:creationId xmlns:a16="http://schemas.microsoft.com/office/drawing/2014/main" id="{F8832CB4-5DF2-05E8-E2C1-90D3C54D09DF}"/>
                  </a:ext>
                </a:extLst>
              </p:cNvPr>
              <p:cNvGrpSpPr/>
              <p:nvPr/>
            </p:nvGrpSpPr>
            <p:grpSpPr>
              <a:xfrm>
                <a:off x="9761220" y="3055108"/>
                <a:ext cx="1052917" cy="2461772"/>
                <a:chOff x="9709068" y="2956049"/>
                <a:chExt cx="897469" cy="1780228"/>
              </a:xfrm>
            </p:grpSpPr>
            <p:grpSp>
              <p:nvGrpSpPr>
                <p:cNvPr id="47" name="Group 46">
                  <a:extLst>
                    <a:ext uri="{FF2B5EF4-FFF2-40B4-BE49-F238E27FC236}">
                      <a16:creationId xmlns:a16="http://schemas.microsoft.com/office/drawing/2014/main" id="{9DAFC9C9-420E-4DF0-49B8-F1A89C0E3563}"/>
                    </a:ext>
                  </a:extLst>
                </p:cNvPr>
                <p:cNvGrpSpPr/>
                <p:nvPr/>
              </p:nvGrpSpPr>
              <p:grpSpPr>
                <a:xfrm rot="937016">
                  <a:off x="9709068" y="2956049"/>
                  <a:ext cx="682204" cy="301112"/>
                  <a:chOff x="8678174" y="2729903"/>
                  <a:chExt cx="2493034" cy="918173"/>
                </a:xfrm>
              </p:grpSpPr>
              <p:cxnSp>
                <p:nvCxnSpPr>
                  <p:cNvPr id="17" name="Straight Connector 16">
                    <a:extLst>
                      <a:ext uri="{FF2B5EF4-FFF2-40B4-BE49-F238E27FC236}">
                        <a16:creationId xmlns:a16="http://schemas.microsoft.com/office/drawing/2014/main" id="{D2ABED4E-80A4-EDC0-761A-9E66686078A6}"/>
                      </a:ext>
                    </a:extLst>
                  </p:cNvPr>
                  <p:cNvCxnSpPr/>
                  <p:nvPr/>
                </p:nvCxnSpPr>
                <p:spPr>
                  <a:xfrm>
                    <a:off x="8678174" y="2733676"/>
                    <a:ext cx="9144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225FE43-B863-BCCD-B472-6E41B8369A37}"/>
                      </a:ext>
                    </a:extLst>
                  </p:cNvPr>
                  <p:cNvCxnSpPr>
                    <a:cxnSpLocks/>
                  </p:cNvCxnSpPr>
                  <p:nvPr/>
                </p:nvCxnSpPr>
                <p:spPr>
                  <a:xfrm>
                    <a:off x="9592574" y="3648076"/>
                    <a:ext cx="6642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0CFE7BE-D81A-B3C5-AB22-9D1298DF7CF2}"/>
                      </a:ext>
                    </a:extLst>
                  </p:cNvPr>
                  <p:cNvCxnSpPr>
                    <a:cxnSpLocks/>
                  </p:cNvCxnSpPr>
                  <p:nvPr/>
                </p:nvCxnSpPr>
                <p:spPr>
                  <a:xfrm>
                    <a:off x="8678174" y="2729903"/>
                    <a:ext cx="2493034" cy="3773"/>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A01C9F6-FFAE-1BD3-2891-EF5FFE787CDA}"/>
                      </a:ext>
                    </a:extLst>
                  </p:cNvPr>
                  <p:cNvCxnSpPr>
                    <a:cxnSpLocks/>
                  </p:cNvCxnSpPr>
                  <p:nvPr/>
                </p:nvCxnSpPr>
                <p:spPr>
                  <a:xfrm rot="5400000">
                    <a:off x="10256808" y="2733676"/>
                    <a:ext cx="914400" cy="9144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39C382AD-9BA3-02E5-85C6-EB6E97E31897}"/>
                    </a:ext>
                  </a:extLst>
                </p:cNvPr>
                <p:cNvGrpSpPr/>
                <p:nvPr/>
              </p:nvGrpSpPr>
              <p:grpSpPr>
                <a:xfrm>
                  <a:off x="9750988" y="3095526"/>
                  <a:ext cx="263782" cy="1497777"/>
                  <a:chOff x="9768840" y="3238500"/>
                  <a:chExt cx="263782" cy="1497777"/>
                </a:xfrm>
              </p:grpSpPr>
              <p:cxnSp>
                <p:nvCxnSpPr>
                  <p:cNvPr id="50" name="Straight Connector 49">
                    <a:extLst>
                      <a:ext uri="{FF2B5EF4-FFF2-40B4-BE49-F238E27FC236}">
                        <a16:creationId xmlns:a16="http://schemas.microsoft.com/office/drawing/2014/main" id="{1B048528-EA6C-A78E-7EF0-BD17980AD13E}"/>
                      </a:ext>
                    </a:extLst>
                  </p:cNvPr>
                  <p:cNvCxnSpPr>
                    <a:cxnSpLocks/>
                  </p:cNvCxnSpPr>
                  <p:nvPr/>
                </p:nvCxnSpPr>
                <p:spPr>
                  <a:xfrm>
                    <a:off x="9768840" y="3238500"/>
                    <a:ext cx="192024" cy="693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60C871E-F09F-6AFB-0FF8-472FB18FBA7C}"/>
                      </a:ext>
                    </a:extLst>
                  </p:cNvPr>
                  <p:cNvCxnSpPr>
                    <a:cxnSpLocks/>
                  </p:cNvCxnSpPr>
                  <p:nvPr/>
                </p:nvCxnSpPr>
                <p:spPr>
                  <a:xfrm flipH="1">
                    <a:off x="9845091" y="3939043"/>
                    <a:ext cx="118125" cy="717333"/>
                  </a:xfrm>
                  <a:prstGeom prst="line">
                    <a:avLst/>
                  </a:prstGeom>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B9811D78-3CDE-9602-AC67-651F81772A99}"/>
                      </a:ext>
                    </a:extLst>
                  </p:cNvPr>
                  <p:cNvGrpSpPr/>
                  <p:nvPr/>
                </p:nvGrpSpPr>
                <p:grpSpPr>
                  <a:xfrm rot="18841654">
                    <a:off x="9847695" y="4551351"/>
                    <a:ext cx="245385" cy="124468"/>
                    <a:chOff x="9668630" y="4911082"/>
                    <a:chExt cx="245385" cy="124468"/>
                  </a:xfrm>
                </p:grpSpPr>
                <p:cxnSp>
                  <p:nvCxnSpPr>
                    <p:cNvPr id="54" name="Straight Connector 53">
                      <a:extLst>
                        <a:ext uri="{FF2B5EF4-FFF2-40B4-BE49-F238E27FC236}">
                          <a16:creationId xmlns:a16="http://schemas.microsoft.com/office/drawing/2014/main" id="{893A1125-5FF5-EBB3-460C-F513DC5D4CF4}"/>
                        </a:ext>
                      </a:extLst>
                    </p:cNvPr>
                    <p:cNvCxnSpPr>
                      <a:cxnSpLocks/>
                    </p:cNvCxnSpPr>
                    <p:nvPr/>
                  </p:nvCxnSpPr>
                  <p:spPr>
                    <a:xfrm flipH="1" flipV="1">
                      <a:off x="9668630" y="4911083"/>
                      <a:ext cx="211058" cy="124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6328738-0466-3353-26E3-7B177CF89CD2}"/>
                        </a:ext>
                      </a:extLst>
                    </p:cNvPr>
                    <p:cNvCxnSpPr>
                      <a:cxnSpLocks/>
                    </p:cNvCxnSpPr>
                    <p:nvPr/>
                  </p:nvCxnSpPr>
                  <p:spPr>
                    <a:xfrm flipH="1">
                      <a:off x="9668630" y="4911083"/>
                      <a:ext cx="2453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66F2CA6-9F22-01D8-84B1-8DD2350BF939}"/>
                        </a:ext>
                      </a:extLst>
                    </p:cNvPr>
                    <p:cNvCxnSpPr>
                      <a:cxnSpLocks/>
                    </p:cNvCxnSpPr>
                    <p:nvPr/>
                  </p:nvCxnSpPr>
                  <p:spPr>
                    <a:xfrm flipV="1">
                      <a:off x="9879688" y="4911082"/>
                      <a:ext cx="34327" cy="124468"/>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67" name="Group 66">
                  <a:extLst>
                    <a:ext uri="{FF2B5EF4-FFF2-40B4-BE49-F238E27FC236}">
                      <a16:creationId xmlns:a16="http://schemas.microsoft.com/office/drawing/2014/main" id="{B0986F06-360A-5053-C25B-9566B90F194F}"/>
                    </a:ext>
                  </a:extLst>
                </p:cNvPr>
                <p:cNvGrpSpPr/>
                <p:nvPr/>
              </p:nvGrpSpPr>
              <p:grpSpPr>
                <a:xfrm>
                  <a:off x="10342755" y="3238500"/>
                  <a:ext cx="263782" cy="1497777"/>
                  <a:chOff x="9768840" y="3238500"/>
                  <a:chExt cx="263782" cy="1497777"/>
                </a:xfrm>
              </p:grpSpPr>
              <p:cxnSp>
                <p:nvCxnSpPr>
                  <p:cNvPr id="68" name="Straight Connector 67">
                    <a:extLst>
                      <a:ext uri="{FF2B5EF4-FFF2-40B4-BE49-F238E27FC236}">
                        <a16:creationId xmlns:a16="http://schemas.microsoft.com/office/drawing/2014/main" id="{8ED74FC3-BCBE-1AB6-2FE3-461DE43314BF}"/>
                      </a:ext>
                    </a:extLst>
                  </p:cNvPr>
                  <p:cNvCxnSpPr>
                    <a:cxnSpLocks/>
                  </p:cNvCxnSpPr>
                  <p:nvPr/>
                </p:nvCxnSpPr>
                <p:spPr>
                  <a:xfrm>
                    <a:off x="9768840" y="3238500"/>
                    <a:ext cx="192024" cy="693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C60CD51-D535-D819-4655-552B507D5697}"/>
                      </a:ext>
                    </a:extLst>
                  </p:cNvPr>
                  <p:cNvCxnSpPr>
                    <a:cxnSpLocks/>
                  </p:cNvCxnSpPr>
                  <p:nvPr/>
                </p:nvCxnSpPr>
                <p:spPr>
                  <a:xfrm flipH="1">
                    <a:off x="9842739" y="3932372"/>
                    <a:ext cx="118125" cy="717333"/>
                  </a:xfrm>
                  <a:prstGeom prst="line">
                    <a:avLst/>
                  </a:prstGeom>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4FCDAA37-183A-EC5D-CE96-1FD242B097CA}"/>
                      </a:ext>
                    </a:extLst>
                  </p:cNvPr>
                  <p:cNvGrpSpPr/>
                  <p:nvPr/>
                </p:nvGrpSpPr>
                <p:grpSpPr>
                  <a:xfrm rot="18841654">
                    <a:off x="9847695" y="4551351"/>
                    <a:ext cx="245385" cy="124468"/>
                    <a:chOff x="9668630" y="4911082"/>
                    <a:chExt cx="245385" cy="124468"/>
                  </a:xfrm>
                </p:grpSpPr>
                <p:cxnSp>
                  <p:nvCxnSpPr>
                    <p:cNvPr id="71" name="Straight Connector 70">
                      <a:extLst>
                        <a:ext uri="{FF2B5EF4-FFF2-40B4-BE49-F238E27FC236}">
                          <a16:creationId xmlns:a16="http://schemas.microsoft.com/office/drawing/2014/main" id="{1762B5A3-5C90-2829-FC32-122EA416111A}"/>
                        </a:ext>
                      </a:extLst>
                    </p:cNvPr>
                    <p:cNvCxnSpPr>
                      <a:cxnSpLocks/>
                    </p:cNvCxnSpPr>
                    <p:nvPr/>
                  </p:nvCxnSpPr>
                  <p:spPr>
                    <a:xfrm flipH="1" flipV="1">
                      <a:off x="9668630" y="4911083"/>
                      <a:ext cx="211058" cy="124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9C405C0-D7BC-98C0-5F10-F1FC1F120804}"/>
                        </a:ext>
                      </a:extLst>
                    </p:cNvPr>
                    <p:cNvCxnSpPr>
                      <a:cxnSpLocks/>
                    </p:cNvCxnSpPr>
                    <p:nvPr/>
                  </p:nvCxnSpPr>
                  <p:spPr>
                    <a:xfrm flipH="1">
                      <a:off x="9668630" y="4911083"/>
                      <a:ext cx="2453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7F2F93F-3935-12DB-E6E8-28923E58FF64}"/>
                        </a:ext>
                      </a:extLst>
                    </p:cNvPr>
                    <p:cNvCxnSpPr>
                      <a:cxnSpLocks/>
                    </p:cNvCxnSpPr>
                    <p:nvPr/>
                  </p:nvCxnSpPr>
                  <p:spPr>
                    <a:xfrm flipV="1">
                      <a:off x="9879688" y="4911082"/>
                      <a:ext cx="34327" cy="124468"/>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75" name="Oval 74">
                <a:extLst>
                  <a:ext uri="{FF2B5EF4-FFF2-40B4-BE49-F238E27FC236}">
                    <a16:creationId xmlns:a16="http://schemas.microsoft.com/office/drawing/2014/main" id="{21EA5589-0856-4EF9-CB21-39DEFA98B903}"/>
                  </a:ext>
                </a:extLst>
              </p:cNvPr>
              <p:cNvSpPr/>
              <p:nvPr/>
            </p:nvSpPr>
            <p:spPr>
              <a:xfrm>
                <a:off x="9753100" y="2865271"/>
                <a:ext cx="144000" cy="144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76" name="Oval 75">
                <a:extLst>
                  <a:ext uri="{FF2B5EF4-FFF2-40B4-BE49-F238E27FC236}">
                    <a16:creationId xmlns:a16="http://schemas.microsoft.com/office/drawing/2014/main" id="{DDB9474E-9CC0-7761-5EF9-242E95813ECF}"/>
                  </a:ext>
                </a:extLst>
              </p:cNvPr>
              <p:cNvSpPr/>
              <p:nvPr/>
            </p:nvSpPr>
            <p:spPr>
              <a:xfrm>
                <a:off x="10504666" y="3093145"/>
                <a:ext cx="144000" cy="144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77" name="Oval 76">
                <a:extLst>
                  <a:ext uri="{FF2B5EF4-FFF2-40B4-BE49-F238E27FC236}">
                    <a16:creationId xmlns:a16="http://schemas.microsoft.com/office/drawing/2014/main" id="{3879A2A6-E29C-ED52-8C32-01E006675C75}"/>
                  </a:ext>
                </a:extLst>
              </p:cNvPr>
              <p:cNvSpPr/>
              <p:nvPr/>
            </p:nvSpPr>
            <p:spPr>
              <a:xfrm>
                <a:off x="9930669" y="3357000"/>
                <a:ext cx="144000" cy="144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78" name="Oval 77">
                <a:extLst>
                  <a:ext uri="{FF2B5EF4-FFF2-40B4-BE49-F238E27FC236}">
                    <a16:creationId xmlns:a16="http://schemas.microsoft.com/office/drawing/2014/main" id="{BC66B5F9-7B45-F620-408E-9C90FEEE2ACF}"/>
                  </a:ext>
                </a:extLst>
              </p:cNvPr>
              <p:cNvSpPr/>
              <p:nvPr/>
            </p:nvSpPr>
            <p:spPr>
              <a:xfrm>
                <a:off x="10156731" y="3402871"/>
                <a:ext cx="144000" cy="144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79" name="Oval 78">
                <a:extLst>
                  <a:ext uri="{FF2B5EF4-FFF2-40B4-BE49-F238E27FC236}">
                    <a16:creationId xmlns:a16="http://schemas.microsoft.com/office/drawing/2014/main" id="{95F9F348-681C-E9D8-1C6D-BC9CBC8FB40D}"/>
                  </a:ext>
                </a:extLst>
              </p:cNvPr>
              <p:cNvSpPr/>
              <p:nvPr/>
            </p:nvSpPr>
            <p:spPr>
              <a:xfrm>
                <a:off x="9823236" y="5136613"/>
                <a:ext cx="144000" cy="144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AU"/>
              </a:p>
            </p:txBody>
          </p:sp>
          <p:sp>
            <p:nvSpPr>
              <p:cNvPr id="80" name="Oval 79">
                <a:extLst>
                  <a:ext uri="{FF2B5EF4-FFF2-40B4-BE49-F238E27FC236}">
                    <a16:creationId xmlns:a16="http://schemas.microsoft.com/office/drawing/2014/main" id="{50726D48-866D-D2BB-0C8A-78044B6B0FEF}"/>
                  </a:ext>
                </a:extLst>
              </p:cNvPr>
              <p:cNvSpPr/>
              <p:nvPr/>
            </p:nvSpPr>
            <p:spPr>
              <a:xfrm>
                <a:off x="10011881" y="4888617"/>
                <a:ext cx="144000" cy="144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AU"/>
              </a:p>
            </p:txBody>
          </p:sp>
          <p:sp>
            <p:nvSpPr>
              <p:cNvPr id="81" name="Oval 80">
                <a:extLst>
                  <a:ext uri="{FF2B5EF4-FFF2-40B4-BE49-F238E27FC236}">
                    <a16:creationId xmlns:a16="http://schemas.microsoft.com/office/drawing/2014/main" id="{F9803103-CC52-5381-4508-0DC1D62317A0}"/>
                  </a:ext>
                </a:extLst>
              </p:cNvPr>
              <p:cNvSpPr/>
              <p:nvPr/>
            </p:nvSpPr>
            <p:spPr>
              <a:xfrm>
                <a:off x="10134223" y="5094571"/>
                <a:ext cx="144000" cy="144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AU"/>
              </a:p>
            </p:txBody>
          </p:sp>
          <p:sp>
            <p:nvSpPr>
              <p:cNvPr id="82" name="Oval 81">
                <a:extLst>
                  <a:ext uri="{FF2B5EF4-FFF2-40B4-BE49-F238E27FC236}">
                    <a16:creationId xmlns:a16="http://schemas.microsoft.com/office/drawing/2014/main" id="{1BC1127D-78AB-E065-6890-023B0D0EEDD8}"/>
                  </a:ext>
                </a:extLst>
              </p:cNvPr>
              <p:cNvSpPr/>
              <p:nvPr/>
            </p:nvSpPr>
            <p:spPr>
              <a:xfrm>
                <a:off x="10509037" y="5342787"/>
                <a:ext cx="144000" cy="144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AU"/>
              </a:p>
            </p:txBody>
          </p:sp>
          <p:sp>
            <p:nvSpPr>
              <p:cNvPr id="83" name="Oval 82">
                <a:extLst>
                  <a:ext uri="{FF2B5EF4-FFF2-40B4-BE49-F238E27FC236}">
                    <a16:creationId xmlns:a16="http://schemas.microsoft.com/office/drawing/2014/main" id="{FCF662CC-07E9-D3C8-28BA-6FD44B33353A}"/>
                  </a:ext>
                </a:extLst>
              </p:cNvPr>
              <p:cNvSpPr/>
              <p:nvPr/>
            </p:nvSpPr>
            <p:spPr>
              <a:xfrm>
                <a:off x="10733036" y="5072540"/>
                <a:ext cx="144000" cy="144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AU"/>
              </a:p>
            </p:txBody>
          </p:sp>
          <p:sp>
            <p:nvSpPr>
              <p:cNvPr id="84" name="Oval 83">
                <a:extLst>
                  <a:ext uri="{FF2B5EF4-FFF2-40B4-BE49-F238E27FC236}">
                    <a16:creationId xmlns:a16="http://schemas.microsoft.com/office/drawing/2014/main" id="{93057482-DBBE-08C7-CB0E-8AC56C085458}"/>
                  </a:ext>
                </a:extLst>
              </p:cNvPr>
              <p:cNvSpPr/>
              <p:nvPr/>
            </p:nvSpPr>
            <p:spPr>
              <a:xfrm>
                <a:off x="10830390" y="5292283"/>
                <a:ext cx="144000" cy="1440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AU"/>
              </a:p>
            </p:txBody>
          </p:sp>
        </p:grpSp>
        <p:sp>
          <p:nvSpPr>
            <p:cNvPr id="88" name="Oval 87">
              <a:extLst>
                <a:ext uri="{FF2B5EF4-FFF2-40B4-BE49-F238E27FC236}">
                  <a16:creationId xmlns:a16="http://schemas.microsoft.com/office/drawing/2014/main" id="{ECBFE284-1482-B27B-3E8B-9FA7A7C69ECE}"/>
                </a:ext>
              </a:extLst>
            </p:cNvPr>
            <p:cNvSpPr/>
            <p:nvPr/>
          </p:nvSpPr>
          <p:spPr>
            <a:xfrm>
              <a:off x="10075319" y="3145159"/>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90" name="Group 89">
            <a:extLst>
              <a:ext uri="{FF2B5EF4-FFF2-40B4-BE49-F238E27FC236}">
                <a16:creationId xmlns:a16="http://schemas.microsoft.com/office/drawing/2014/main" id="{DE40392F-6C4D-F461-2308-0A3162E0554B}"/>
              </a:ext>
            </a:extLst>
          </p:cNvPr>
          <p:cNvGrpSpPr/>
          <p:nvPr/>
        </p:nvGrpSpPr>
        <p:grpSpPr>
          <a:xfrm>
            <a:off x="321070" y="128231"/>
            <a:ext cx="3196434" cy="2124847"/>
            <a:chOff x="6446330" y="513283"/>
            <a:chExt cx="3196434" cy="2124847"/>
          </a:xfrm>
        </p:grpSpPr>
        <p:pic>
          <p:nvPicPr>
            <p:cNvPr id="91" name="Picture 90" descr="A close-up of letters&#10;&#10;Description automatically generated">
              <a:extLst>
                <a:ext uri="{FF2B5EF4-FFF2-40B4-BE49-F238E27FC236}">
                  <a16:creationId xmlns:a16="http://schemas.microsoft.com/office/drawing/2014/main" id="{0791F7F8-2F63-8265-1F62-A74BC1CD5F36}"/>
                </a:ext>
              </a:extLst>
            </p:cNvPr>
            <p:cNvPicPr>
              <a:picLocks noChangeAspect="1"/>
            </p:cNvPicPr>
            <p:nvPr/>
          </p:nvPicPr>
          <p:blipFill rotWithShape="1">
            <a:blip r:embed="rId3">
              <a:extLst>
                <a:ext uri="{28A0092B-C50C-407E-A947-70E740481C1C}">
                  <a14:useLocalDpi xmlns:a14="http://schemas.microsoft.com/office/drawing/2010/main" val="0"/>
                </a:ext>
              </a:extLst>
            </a:blip>
            <a:srcRect t="25077" r="42433"/>
            <a:stretch/>
          </p:blipFill>
          <p:spPr>
            <a:xfrm>
              <a:off x="6446330" y="513283"/>
              <a:ext cx="3196434" cy="1142374"/>
            </a:xfrm>
            <a:prstGeom prst="rect">
              <a:avLst/>
            </a:prstGeom>
          </p:spPr>
        </p:pic>
        <p:pic>
          <p:nvPicPr>
            <p:cNvPr id="92" name="Picture 91" descr="A close-up of letters&#10;&#10;Description automatically generated">
              <a:extLst>
                <a:ext uri="{FF2B5EF4-FFF2-40B4-BE49-F238E27FC236}">
                  <a16:creationId xmlns:a16="http://schemas.microsoft.com/office/drawing/2014/main" id="{2CE0361C-A025-62C8-E0B3-D8ACE3E4AB6C}"/>
                </a:ext>
              </a:extLst>
            </p:cNvPr>
            <p:cNvPicPr>
              <a:picLocks noChangeAspect="1"/>
            </p:cNvPicPr>
            <p:nvPr/>
          </p:nvPicPr>
          <p:blipFill rotWithShape="1">
            <a:blip r:embed="rId3">
              <a:extLst>
                <a:ext uri="{28A0092B-C50C-407E-A947-70E740481C1C}">
                  <a14:useLocalDpi xmlns:a14="http://schemas.microsoft.com/office/drawing/2010/main" val="0"/>
                </a:ext>
              </a:extLst>
            </a:blip>
            <a:srcRect l="59314" t="25077" r="14786"/>
            <a:stretch/>
          </p:blipFill>
          <p:spPr>
            <a:xfrm>
              <a:off x="7398327" y="1495756"/>
              <a:ext cx="1438080" cy="1142374"/>
            </a:xfrm>
            <a:prstGeom prst="rect">
              <a:avLst/>
            </a:prstGeom>
          </p:spPr>
        </p:pic>
      </p:grpSp>
      <p:pic>
        <p:nvPicPr>
          <p:cNvPr id="96" name="Picture 95">
            <a:extLst>
              <a:ext uri="{FF2B5EF4-FFF2-40B4-BE49-F238E27FC236}">
                <a16:creationId xmlns:a16="http://schemas.microsoft.com/office/drawing/2014/main" id="{7C028F12-C0AE-529D-6C9B-131BC3D7F0AF}"/>
              </a:ext>
            </a:extLst>
          </p:cNvPr>
          <p:cNvPicPr>
            <a:picLocks noChangeAspect="1"/>
          </p:cNvPicPr>
          <p:nvPr/>
        </p:nvPicPr>
        <p:blipFill>
          <a:blip r:embed="rId4"/>
          <a:stretch>
            <a:fillRect/>
          </a:stretch>
        </p:blipFill>
        <p:spPr>
          <a:xfrm>
            <a:off x="4311695" y="633064"/>
            <a:ext cx="7069339" cy="5479827"/>
          </a:xfrm>
          <a:prstGeom prst="rect">
            <a:avLst/>
          </a:prstGeom>
        </p:spPr>
      </p:pic>
    </p:spTree>
    <p:extLst>
      <p:ext uri="{BB962C8B-B14F-4D97-AF65-F5344CB8AC3E}">
        <p14:creationId xmlns:p14="http://schemas.microsoft.com/office/powerpoint/2010/main" val="1140859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93EFA-AB66-9674-A7FB-C39B5AABECD8}"/>
              </a:ext>
            </a:extLst>
          </p:cNvPr>
          <p:cNvSpPr>
            <a:spLocks noGrp="1"/>
          </p:cNvSpPr>
          <p:nvPr>
            <p:ph type="title"/>
          </p:nvPr>
        </p:nvSpPr>
        <p:spPr/>
        <p:txBody>
          <a:bodyPr>
            <a:normAutofit/>
          </a:bodyPr>
          <a:lstStyle/>
          <a:p>
            <a:r>
              <a:rPr lang="en-AU"/>
              <a:t>Preparation</a:t>
            </a:r>
          </a:p>
        </p:txBody>
      </p:sp>
      <p:sp>
        <p:nvSpPr>
          <p:cNvPr id="31" name="Text Placeholder 10">
            <a:extLst>
              <a:ext uri="{FF2B5EF4-FFF2-40B4-BE49-F238E27FC236}">
                <a16:creationId xmlns:a16="http://schemas.microsoft.com/office/drawing/2014/main" id="{322A4AFE-9AB9-6A33-6596-15E455B6981C}"/>
              </a:ext>
            </a:extLst>
          </p:cNvPr>
          <p:cNvSpPr>
            <a:spLocks noGrp="1"/>
          </p:cNvSpPr>
          <p:nvPr>
            <p:ph type="body" sz="quarter" idx="13"/>
          </p:nvPr>
        </p:nvSpPr>
        <p:spPr>
          <a:xfrm>
            <a:off x="2231136" y="2399090"/>
            <a:ext cx="3441227" cy="352044"/>
          </a:xfrm>
        </p:spPr>
        <p:txBody>
          <a:bodyPr>
            <a:normAutofit lnSpcReduction="10000"/>
          </a:bodyPr>
          <a:lstStyle/>
          <a:p>
            <a:pPr algn="l"/>
            <a:r>
              <a:rPr lang="en-AU" sz="1800"/>
              <a:t>Ground Reaction Force</a:t>
            </a:r>
            <a:endParaRPr lang="en-AU"/>
          </a:p>
        </p:txBody>
      </p:sp>
      <p:sp>
        <p:nvSpPr>
          <p:cNvPr id="13" name="TextBox 12">
            <a:extLst>
              <a:ext uri="{FF2B5EF4-FFF2-40B4-BE49-F238E27FC236}">
                <a16:creationId xmlns:a16="http://schemas.microsoft.com/office/drawing/2014/main" id="{78E0D9B2-68A1-884D-DA32-D75FF25F8FF8}"/>
              </a:ext>
            </a:extLst>
          </p:cNvPr>
          <p:cNvSpPr txBox="1"/>
          <p:nvPr/>
        </p:nvSpPr>
        <p:spPr>
          <a:xfrm>
            <a:off x="2231137" y="2746566"/>
            <a:ext cx="4105176" cy="2970044"/>
          </a:xfrm>
          <a:prstGeom prst="rect">
            <a:avLst/>
          </a:prstGeom>
          <a:noFill/>
        </p:spPr>
        <p:txBody>
          <a:bodyPr wrap="square">
            <a:spAutoFit/>
          </a:bodyPr>
          <a:lstStyle/>
          <a:p>
            <a:pPr marL="228600" marR="0" lvl="0" indent="-228600" algn="l" defTabSz="914400" rtl="0" eaLnBrk="1" fontAlgn="auto" latinLnBrk="0" hangingPunct="1">
              <a:lnSpc>
                <a:spcPct val="100000"/>
              </a:lnSpc>
              <a:spcBef>
                <a:spcPts val="1000"/>
              </a:spcBef>
              <a:spcAft>
                <a:spcPts val="0"/>
              </a:spcAft>
              <a:buClr>
                <a:srgbClr val="9BAFB5"/>
              </a:buClr>
              <a:buSzTx/>
              <a:buFont typeface="Wingdings" panose="05000000000000000000" pitchFamily="2" charset="2"/>
              <a:buChar char="§"/>
              <a:tabLst/>
              <a:defRPr/>
            </a:pPr>
            <a:r>
              <a:rPr lang="en-AU" dirty="0">
                <a:solidFill>
                  <a:srgbClr val="000000">
                    <a:lumMod val="85000"/>
                    <a:lumOff val="15000"/>
                  </a:srgbClr>
                </a:solidFill>
                <a:latin typeface="Gill Sans MT" panose="020B0502020104020203"/>
              </a:rPr>
              <a:t>Extract filtered data (running 1 force plate, walking 2 force plates)</a:t>
            </a:r>
            <a:endParaRPr kumimoji="0" lang="en-AU" sz="1800" b="0"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endParaRPr>
          </a:p>
          <a:p>
            <a:pPr marL="228600" marR="0" lvl="0" indent="-228600" algn="l" defTabSz="914400" rtl="0" eaLnBrk="1" fontAlgn="auto" latinLnBrk="0" hangingPunct="1">
              <a:lnSpc>
                <a:spcPct val="100000"/>
              </a:lnSpc>
              <a:spcBef>
                <a:spcPts val="1000"/>
              </a:spcBef>
              <a:spcAft>
                <a:spcPts val="0"/>
              </a:spcAft>
              <a:buClr>
                <a:srgbClr val="9BAFB5"/>
              </a:buClr>
              <a:buSzTx/>
              <a:buFont typeface="Wingdings" panose="05000000000000000000" pitchFamily="2" charset="2"/>
              <a:buChar char="§"/>
              <a:tabLst/>
              <a:defRPr/>
            </a:pPr>
            <a:r>
              <a:rPr lang="en-AU" dirty="0">
                <a:solidFill>
                  <a:srgbClr val="000000">
                    <a:lumMod val="85000"/>
                    <a:lumOff val="15000"/>
                  </a:srgbClr>
                </a:solidFill>
                <a:latin typeface="Gill Sans MT" panose="020B0502020104020203"/>
              </a:rPr>
              <a:t>RUNNING divide into left and right based on position of heel during stance phase</a:t>
            </a:r>
          </a:p>
          <a:p>
            <a:pPr marL="228600" marR="0" lvl="0" indent="-228600" algn="l" defTabSz="914400" rtl="0" eaLnBrk="1" fontAlgn="auto" latinLnBrk="0" hangingPunct="1">
              <a:lnSpc>
                <a:spcPct val="100000"/>
              </a:lnSpc>
              <a:spcBef>
                <a:spcPts val="1000"/>
              </a:spcBef>
              <a:spcAft>
                <a:spcPts val="0"/>
              </a:spcAft>
              <a:buClr>
                <a:srgbClr val="9BAFB5"/>
              </a:buClr>
              <a:buSzTx/>
              <a:buFont typeface="Wingdings" panose="05000000000000000000" pitchFamily="2" charset="2"/>
              <a:buChar char="§"/>
              <a:tabLst/>
              <a:defRPr/>
            </a:pPr>
            <a:r>
              <a:rPr kumimoji="0" lang="en-AU" sz="1800" b="0"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rPr>
              <a:t>Set all GRF with vertical GRF &lt; 20N to zero</a:t>
            </a:r>
          </a:p>
          <a:p>
            <a:pPr marL="228600" marR="0" lvl="0" indent="-228600" algn="l" defTabSz="914400" rtl="0" eaLnBrk="1" fontAlgn="auto" latinLnBrk="0" hangingPunct="1">
              <a:lnSpc>
                <a:spcPct val="100000"/>
              </a:lnSpc>
              <a:spcBef>
                <a:spcPts val="1000"/>
              </a:spcBef>
              <a:spcAft>
                <a:spcPts val="0"/>
              </a:spcAft>
              <a:buClr>
                <a:srgbClr val="9BAFB5"/>
              </a:buClr>
              <a:buSzTx/>
              <a:buFont typeface="Wingdings" panose="05000000000000000000" pitchFamily="2" charset="2"/>
              <a:buChar char="§"/>
              <a:tabLst/>
              <a:defRPr/>
            </a:pPr>
            <a:r>
              <a:rPr lang="en-AU" dirty="0">
                <a:solidFill>
                  <a:srgbClr val="000000">
                    <a:lumMod val="85000"/>
                    <a:lumOff val="15000"/>
                  </a:srgbClr>
                </a:solidFill>
                <a:latin typeface="Gill Sans MT" panose="020B0502020104020203"/>
              </a:rPr>
              <a:t>Normalise to each participant’s body weight </a:t>
            </a:r>
            <a:endParaRPr kumimoji="0" lang="en-AU" sz="1800" b="0"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endParaRPr>
          </a:p>
        </p:txBody>
      </p:sp>
      <p:grpSp>
        <p:nvGrpSpPr>
          <p:cNvPr id="90" name="Group 89">
            <a:extLst>
              <a:ext uri="{FF2B5EF4-FFF2-40B4-BE49-F238E27FC236}">
                <a16:creationId xmlns:a16="http://schemas.microsoft.com/office/drawing/2014/main" id="{DE40392F-6C4D-F461-2308-0A3162E0554B}"/>
              </a:ext>
            </a:extLst>
          </p:cNvPr>
          <p:cNvGrpSpPr/>
          <p:nvPr/>
        </p:nvGrpSpPr>
        <p:grpSpPr>
          <a:xfrm>
            <a:off x="321070" y="128231"/>
            <a:ext cx="3196434" cy="2124847"/>
            <a:chOff x="6446330" y="513283"/>
            <a:chExt cx="3196434" cy="2124847"/>
          </a:xfrm>
        </p:grpSpPr>
        <p:pic>
          <p:nvPicPr>
            <p:cNvPr id="91" name="Picture 90" descr="A close-up of letters&#10;&#10;Description automatically generated">
              <a:extLst>
                <a:ext uri="{FF2B5EF4-FFF2-40B4-BE49-F238E27FC236}">
                  <a16:creationId xmlns:a16="http://schemas.microsoft.com/office/drawing/2014/main" id="{0791F7F8-2F63-8265-1F62-A74BC1CD5F36}"/>
                </a:ext>
              </a:extLst>
            </p:cNvPr>
            <p:cNvPicPr>
              <a:picLocks noChangeAspect="1"/>
            </p:cNvPicPr>
            <p:nvPr/>
          </p:nvPicPr>
          <p:blipFill rotWithShape="1">
            <a:blip r:embed="rId3">
              <a:extLst>
                <a:ext uri="{28A0092B-C50C-407E-A947-70E740481C1C}">
                  <a14:useLocalDpi xmlns:a14="http://schemas.microsoft.com/office/drawing/2010/main" val="0"/>
                </a:ext>
              </a:extLst>
            </a:blip>
            <a:srcRect t="25077" r="42433"/>
            <a:stretch/>
          </p:blipFill>
          <p:spPr>
            <a:xfrm>
              <a:off x="6446330" y="513283"/>
              <a:ext cx="3196434" cy="1142374"/>
            </a:xfrm>
            <a:prstGeom prst="rect">
              <a:avLst/>
            </a:prstGeom>
          </p:spPr>
        </p:pic>
        <p:pic>
          <p:nvPicPr>
            <p:cNvPr id="92" name="Picture 91" descr="A close-up of letters&#10;&#10;Description automatically generated">
              <a:extLst>
                <a:ext uri="{FF2B5EF4-FFF2-40B4-BE49-F238E27FC236}">
                  <a16:creationId xmlns:a16="http://schemas.microsoft.com/office/drawing/2014/main" id="{2CE0361C-A025-62C8-E0B3-D8ACE3E4AB6C}"/>
                </a:ext>
              </a:extLst>
            </p:cNvPr>
            <p:cNvPicPr>
              <a:picLocks noChangeAspect="1"/>
            </p:cNvPicPr>
            <p:nvPr/>
          </p:nvPicPr>
          <p:blipFill rotWithShape="1">
            <a:blip r:embed="rId3">
              <a:extLst>
                <a:ext uri="{28A0092B-C50C-407E-A947-70E740481C1C}">
                  <a14:useLocalDpi xmlns:a14="http://schemas.microsoft.com/office/drawing/2010/main" val="0"/>
                </a:ext>
              </a:extLst>
            </a:blip>
            <a:srcRect l="59314" t="25077" r="14786"/>
            <a:stretch/>
          </p:blipFill>
          <p:spPr>
            <a:xfrm>
              <a:off x="7398327" y="1495756"/>
              <a:ext cx="1438080" cy="1142374"/>
            </a:xfrm>
            <a:prstGeom prst="rect">
              <a:avLst/>
            </a:prstGeom>
          </p:spPr>
        </p:pic>
      </p:grpSp>
      <p:grpSp>
        <p:nvGrpSpPr>
          <p:cNvPr id="3" name="Group 2">
            <a:extLst>
              <a:ext uri="{FF2B5EF4-FFF2-40B4-BE49-F238E27FC236}">
                <a16:creationId xmlns:a16="http://schemas.microsoft.com/office/drawing/2014/main" id="{B90A1751-4A1A-61FB-A74C-6139B81FA74F}"/>
              </a:ext>
            </a:extLst>
          </p:cNvPr>
          <p:cNvGrpSpPr/>
          <p:nvPr/>
        </p:nvGrpSpPr>
        <p:grpSpPr>
          <a:xfrm>
            <a:off x="6742205" y="2751799"/>
            <a:ext cx="2312289" cy="3159632"/>
            <a:chOff x="7648575" y="2733676"/>
            <a:chExt cx="2312289" cy="3159632"/>
          </a:xfrm>
        </p:grpSpPr>
        <p:grpSp>
          <p:nvGrpSpPr>
            <p:cNvPr id="4" name="Group 3">
              <a:extLst>
                <a:ext uri="{FF2B5EF4-FFF2-40B4-BE49-F238E27FC236}">
                  <a16:creationId xmlns:a16="http://schemas.microsoft.com/office/drawing/2014/main" id="{3AB26D51-5D3C-8C4E-EF6B-F7D3437CA1E0}"/>
                </a:ext>
              </a:extLst>
            </p:cNvPr>
            <p:cNvGrpSpPr/>
            <p:nvPr/>
          </p:nvGrpSpPr>
          <p:grpSpPr>
            <a:xfrm>
              <a:off x="7648575" y="2733676"/>
              <a:ext cx="2312289" cy="3159632"/>
              <a:chOff x="7648575" y="2733676"/>
              <a:chExt cx="2312289" cy="3159632"/>
            </a:xfrm>
          </p:grpSpPr>
          <p:sp>
            <p:nvSpPr>
              <p:cNvPr id="12" name="Rectangle 11">
                <a:extLst>
                  <a:ext uri="{FF2B5EF4-FFF2-40B4-BE49-F238E27FC236}">
                    <a16:creationId xmlns:a16="http://schemas.microsoft.com/office/drawing/2014/main" id="{81D6272B-2BFA-7345-ECCB-24DF13B0931A}"/>
                  </a:ext>
                </a:extLst>
              </p:cNvPr>
              <p:cNvSpPr/>
              <p:nvPr/>
            </p:nvSpPr>
            <p:spPr>
              <a:xfrm>
                <a:off x="7648575" y="2733676"/>
                <a:ext cx="2312289" cy="31596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4" name="Group 13">
                <a:extLst>
                  <a:ext uri="{FF2B5EF4-FFF2-40B4-BE49-F238E27FC236}">
                    <a16:creationId xmlns:a16="http://schemas.microsoft.com/office/drawing/2014/main" id="{72116850-980B-34AA-063D-140F86F36CC3}"/>
                  </a:ext>
                </a:extLst>
              </p:cNvPr>
              <p:cNvGrpSpPr/>
              <p:nvPr/>
            </p:nvGrpSpPr>
            <p:grpSpPr>
              <a:xfrm>
                <a:off x="7978997" y="2946655"/>
                <a:ext cx="1651444" cy="2733675"/>
                <a:chOff x="7943850" y="2971800"/>
                <a:chExt cx="1651444" cy="2733675"/>
              </a:xfrm>
            </p:grpSpPr>
            <p:sp>
              <p:nvSpPr>
                <p:cNvPr id="15" name="Rectangle 14">
                  <a:extLst>
                    <a:ext uri="{FF2B5EF4-FFF2-40B4-BE49-F238E27FC236}">
                      <a16:creationId xmlns:a16="http://schemas.microsoft.com/office/drawing/2014/main" id="{8B13C2D2-7D1C-D890-4A82-7F1A3B7F9155}"/>
                    </a:ext>
                  </a:extLst>
                </p:cNvPr>
                <p:cNvSpPr/>
                <p:nvPr/>
              </p:nvSpPr>
              <p:spPr>
                <a:xfrm>
                  <a:off x="7943850" y="2971800"/>
                  <a:ext cx="790575" cy="27336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AU"/>
                    <a:t>FP1</a:t>
                  </a:r>
                </a:p>
              </p:txBody>
            </p:sp>
            <p:sp>
              <p:nvSpPr>
                <p:cNvPr id="16" name="Rectangle 15">
                  <a:extLst>
                    <a:ext uri="{FF2B5EF4-FFF2-40B4-BE49-F238E27FC236}">
                      <a16:creationId xmlns:a16="http://schemas.microsoft.com/office/drawing/2014/main" id="{54B8E443-5274-9463-3FD7-BB4F89BAEEF5}"/>
                    </a:ext>
                  </a:extLst>
                </p:cNvPr>
                <p:cNvSpPr/>
                <p:nvPr/>
              </p:nvSpPr>
              <p:spPr>
                <a:xfrm>
                  <a:off x="8804719" y="2971800"/>
                  <a:ext cx="790575" cy="27336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AU"/>
                    <a:t>FP2</a:t>
                  </a:r>
                </a:p>
              </p:txBody>
            </p:sp>
          </p:grpSp>
        </p:grpSp>
        <p:grpSp>
          <p:nvGrpSpPr>
            <p:cNvPr id="5" name="Group 4">
              <a:extLst>
                <a:ext uri="{FF2B5EF4-FFF2-40B4-BE49-F238E27FC236}">
                  <a16:creationId xmlns:a16="http://schemas.microsoft.com/office/drawing/2014/main" id="{E8BD44C6-01AA-52C8-9193-A1432903CB0C}"/>
                </a:ext>
              </a:extLst>
            </p:cNvPr>
            <p:cNvGrpSpPr/>
            <p:nvPr/>
          </p:nvGrpSpPr>
          <p:grpSpPr>
            <a:xfrm>
              <a:off x="8063597" y="2946655"/>
              <a:ext cx="1374986" cy="1290082"/>
              <a:chOff x="8079891" y="2957252"/>
              <a:chExt cx="1374986" cy="1290082"/>
            </a:xfrm>
          </p:grpSpPr>
          <p:cxnSp>
            <p:nvCxnSpPr>
              <p:cNvPr id="6" name="Straight Connector 5">
                <a:extLst>
                  <a:ext uri="{FF2B5EF4-FFF2-40B4-BE49-F238E27FC236}">
                    <a16:creationId xmlns:a16="http://schemas.microsoft.com/office/drawing/2014/main" id="{19F30735-9462-B154-BB70-0E2D80C8CAFF}"/>
                  </a:ext>
                </a:extLst>
              </p:cNvPr>
              <p:cNvCxnSpPr>
                <a:cxnSpLocks/>
              </p:cNvCxnSpPr>
              <p:nvPr/>
            </p:nvCxnSpPr>
            <p:spPr>
              <a:xfrm flipV="1">
                <a:off x="8395143" y="3181350"/>
                <a:ext cx="0" cy="819150"/>
              </a:xfrm>
              <a:prstGeom prst="line">
                <a:avLst/>
              </a:prstGeom>
              <a:ln w="190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Connector 6">
                <a:extLst>
                  <a:ext uri="{FF2B5EF4-FFF2-40B4-BE49-F238E27FC236}">
                    <a16:creationId xmlns:a16="http://schemas.microsoft.com/office/drawing/2014/main" id="{2AE07FDD-516B-FF75-D8C0-DF4DF40B1773}"/>
                  </a:ext>
                </a:extLst>
              </p:cNvPr>
              <p:cNvCxnSpPr>
                <a:cxnSpLocks/>
              </p:cNvCxnSpPr>
              <p:nvPr/>
            </p:nvCxnSpPr>
            <p:spPr>
              <a:xfrm>
                <a:off x="8395143" y="3994150"/>
                <a:ext cx="786957" cy="0"/>
              </a:xfrm>
              <a:prstGeom prst="line">
                <a:avLst/>
              </a:prstGeom>
              <a:ln w="190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DDFFFC06-542D-3089-1B53-1F9B1DB3AACC}"/>
                  </a:ext>
                </a:extLst>
              </p:cNvPr>
              <p:cNvSpPr txBox="1"/>
              <p:nvPr/>
            </p:nvSpPr>
            <p:spPr>
              <a:xfrm>
                <a:off x="8079891" y="2957252"/>
                <a:ext cx="300082" cy="369332"/>
              </a:xfrm>
              <a:prstGeom prst="rect">
                <a:avLst/>
              </a:prstGeom>
              <a:noFill/>
            </p:spPr>
            <p:txBody>
              <a:bodyPr wrap="none" rtlCol="0">
                <a:spAutoFit/>
              </a:bodyPr>
              <a:lstStyle/>
              <a:p>
                <a:r>
                  <a:rPr lang="en-AU">
                    <a:solidFill>
                      <a:schemeClr val="bg1"/>
                    </a:solidFill>
                  </a:rPr>
                  <a:t>x</a:t>
                </a:r>
              </a:p>
            </p:txBody>
          </p:sp>
          <p:sp>
            <p:nvSpPr>
              <p:cNvPr id="10" name="TextBox 9">
                <a:extLst>
                  <a:ext uri="{FF2B5EF4-FFF2-40B4-BE49-F238E27FC236}">
                    <a16:creationId xmlns:a16="http://schemas.microsoft.com/office/drawing/2014/main" id="{D5B7F785-B80F-3EB0-9FD3-9706C1897CD1}"/>
                  </a:ext>
                </a:extLst>
              </p:cNvPr>
              <p:cNvSpPr txBox="1"/>
              <p:nvPr/>
            </p:nvSpPr>
            <p:spPr>
              <a:xfrm>
                <a:off x="9174031" y="3878002"/>
                <a:ext cx="280846" cy="369332"/>
              </a:xfrm>
              <a:prstGeom prst="rect">
                <a:avLst/>
              </a:prstGeom>
              <a:noFill/>
            </p:spPr>
            <p:txBody>
              <a:bodyPr wrap="none" rtlCol="0">
                <a:spAutoFit/>
              </a:bodyPr>
              <a:lstStyle/>
              <a:p>
                <a:r>
                  <a:rPr lang="en-AU">
                    <a:solidFill>
                      <a:schemeClr val="bg1"/>
                    </a:solidFill>
                  </a:rPr>
                  <a:t>z</a:t>
                </a:r>
              </a:p>
            </p:txBody>
          </p:sp>
        </p:grpSp>
      </p:grpSp>
      <p:sp>
        <p:nvSpPr>
          <p:cNvPr id="17" name="Text Placeholder 10">
            <a:extLst>
              <a:ext uri="{FF2B5EF4-FFF2-40B4-BE49-F238E27FC236}">
                <a16:creationId xmlns:a16="http://schemas.microsoft.com/office/drawing/2014/main" id="{F0BE7E2C-236F-7A9A-8111-207A71C03A31}"/>
              </a:ext>
            </a:extLst>
          </p:cNvPr>
          <p:cNvSpPr txBox="1">
            <a:spLocks/>
          </p:cNvSpPr>
          <p:nvPr/>
        </p:nvSpPr>
        <p:spPr>
          <a:xfrm>
            <a:off x="6745157" y="2365086"/>
            <a:ext cx="1445514" cy="352044"/>
          </a:xfrm>
          <a:prstGeom prst="rect">
            <a:avLst/>
          </a:prstGeom>
        </p:spPr>
        <p:txBody>
          <a:bodyPr vert="horz" lIns="91440" tIns="45720" rIns="91440" bIns="45720" rtlCol="0" anchor="b" anchorCtr="1">
            <a:normAutofit lnSpcReduction="10000"/>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1900" b="0" kern="1200" cap="all" spc="100" baseline="0">
                <a:solidFill>
                  <a:schemeClr val="accent2">
                    <a:lumMod val="75000"/>
                  </a:schemeClr>
                </a:solidFill>
                <a:latin typeface="+mn-lt"/>
                <a:ea typeface="+mn-ea"/>
                <a:cs typeface="+mn-cs"/>
              </a:defRPr>
            </a:lvl1pPr>
            <a:lvl2pPr marL="457200" indent="0" algn="l" defTabSz="914400" rtl="0" eaLnBrk="1" latinLnBrk="0" hangingPunct="1">
              <a:lnSpc>
                <a:spcPct val="100000"/>
              </a:lnSpc>
              <a:spcBef>
                <a:spcPts val="1000"/>
              </a:spcBef>
              <a:buClr>
                <a:schemeClr val="accent2"/>
              </a:buClr>
              <a:buFont typeface="Arial" panose="020B0604020202020204" pitchFamily="34" charset="0"/>
              <a:buNone/>
              <a:defRPr sz="1900" b="1" kern="1200">
                <a:solidFill>
                  <a:schemeClr val="tx1">
                    <a:lumMod val="85000"/>
                    <a:lumOff val="15000"/>
                  </a:schemeClr>
                </a:solidFill>
                <a:latin typeface="+mn-lt"/>
                <a:ea typeface="+mn-ea"/>
                <a:cs typeface="+mn-cs"/>
              </a:defRPr>
            </a:lvl2pPr>
            <a:lvl3pPr marL="914400" indent="0" algn="l" defTabSz="914400" rtl="0" eaLnBrk="1" latinLnBrk="0" hangingPunct="1">
              <a:lnSpc>
                <a:spcPct val="100000"/>
              </a:lnSpc>
              <a:spcBef>
                <a:spcPts val="1000"/>
              </a:spcBef>
              <a:buClr>
                <a:schemeClr val="accent2"/>
              </a:buClr>
              <a:buFont typeface="Arial" panose="020B0604020202020204" pitchFamily="34" charset="0"/>
              <a:buNone/>
              <a:defRPr sz="1800" b="1" kern="1200">
                <a:solidFill>
                  <a:schemeClr val="tx1">
                    <a:lumMod val="85000"/>
                    <a:lumOff val="15000"/>
                  </a:schemeClr>
                </a:solidFill>
                <a:latin typeface="+mn-lt"/>
                <a:ea typeface="+mn-ea"/>
                <a:cs typeface="+mn-cs"/>
              </a:defRPr>
            </a:lvl3pPr>
            <a:lvl4pPr marL="13716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lumMod val="85000"/>
                    <a:lumOff val="15000"/>
                  </a:schemeClr>
                </a:solidFill>
                <a:latin typeface="+mn-lt"/>
                <a:ea typeface="+mn-ea"/>
                <a:cs typeface="+mn-cs"/>
              </a:defRPr>
            </a:lvl4pPr>
            <a:lvl5pPr marL="18288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lumMod val="85000"/>
                    <a:lumOff val="15000"/>
                  </a:schemeClr>
                </a:solidFill>
                <a:latin typeface="+mn-lt"/>
                <a:ea typeface="+mn-ea"/>
                <a:cs typeface="+mn-cs"/>
              </a:defRPr>
            </a:lvl5pPr>
            <a:lvl6pPr marL="22860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1000"/>
              </a:spcBef>
              <a:buClr>
                <a:schemeClr val="accent2"/>
              </a:buClr>
              <a:buFont typeface="Arial" panose="020B0604020202020204" pitchFamily="34" charset="0"/>
              <a:buNone/>
              <a:defRPr sz="1600" b="1" kern="1200" baseline="0">
                <a:solidFill>
                  <a:schemeClr val="tx1"/>
                </a:solidFill>
                <a:latin typeface="+mn-lt"/>
                <a:ea typeface="+mn-ea"/>
                <a:cs typeface="+mn-cs"/>
              </a:defRPr>
            </a:lvl8pPr>
            <a:lvl9pPr marL="3657600" indent="0" algn="l" defTabSz="914400" rtl="0" eaLnBrk="1" latinLnBrk="0" hangingPunct="1">
              <a:lnSpc>
                <a:spcPct val="100000"/>
              </a:lnSpc>
              <a:spcBef>
                <a:spcPts val="1000"/>
              </a:spcBef>
              <a:buClr>
                <a:schemeClr val="accent2"/>
              </a:buClr>
              <a:buFont typeface="Arial" panose="020B0604020202020204" pitchFamily="34" charset="0"/>
              <a:buNone/>
              <a:defRPr sz="1600" b="1" kern="1200" baseline="0">
                <a:solidFill>
                  <a:schemeClr val="tx1"/>
                </a:solidFill>
                <a:latin typeface="+mn-lt"/>
                <a:ea typeface="+mn-ea"/>
                <a:cs typeface="+mn-cs"/>
              </a:defRPr>
            </a:lvl9pPr>
          </a:lstStyle>
          <a:p>
            <a:r>
              <a:rPr lang="en-AU" sz="1800"/>
              <a:t>Walking</a:t>
            </a:r>
            <a:endParaRPr lang="en-AU"/>
          </a:p>
        </p:txBody>
      </p:sp>
      <p:grpSp>
        <p:nvGrpSpPr>
          <p:cNvPr id="18" name="Group 17">
            <a:extLst>
              <a:ext uri="{FF2B5EF4-FFF2-40B4-BE49-F238E27FC236}">
                <a16:creationId xmlns:a16="http://schemas.microsoft.com/office/drawing/2014/main" id="{ECBFEA1C-87AF-F43D-F0DF-18898252AF07}"/>
              </a:ext>
            </a:extLst>
          </p:cNvPr>
          <p:cNvGrpSpPr/>
          <p:nvPr/>
        </p:nvGrpSpPr>
        <p:grpSpPr>
          <a:xfrm>
            <a:off x="9454346" y="2751799"/>
            <a:ext cx="2312289" cy="3159632"/>
            <a:chOff x="7648575" y="2733676"/>
            <a:chExt cx="2312289" cy="3159632"/>
          </a:xfrm>
        </p:grpSpPr>
        <p:grpSp>
          <p:nvGrpSpPr>
            <p:cNvPr id="19" name="Group 18">
              <a:extLst>
                <a:ext uri="{FF2B5EF4-FFF2-40B4-BE49-F238E27FC236}">
                  <a16:creationId xmlns:a16="http://schemas.microsoft.com/office/drawing/2014/main" id="{9A9D91E6-0F9A-BE4C-3E5D-9A0FFA6043FC}"/>
                </a:ext>
              </a:extLst>
            </p:cNvPr>
            <p:cNvGrpSpPr/>
            <p:nvPr/>
          </p:nvGrpSpPr>
          <p:grpSpPr>
            <a:xfrm>
              <a:off x="7648575" y="2733676"/>
              <a:ext cx="2312289" cy="3159632"/>
              <a:chOff x="7648575" y="2733676"/>
              <a:chExt cx="2312289" cy="3159632"/>
            </a:xfrm>
          </p:grpSpPr>
          <p:sp>
            <p:nvSpPr>
              <p:cNvPr id="25" name="Rectangle 24">
                <a:extLst>
                  <a:ext uri="{FF2B5EF4-FFF2-40B4-BE49-F238E27FC236}">
                    <a16:creationId xmlns:a16="http://schemas.microsoft.com/office/drawing/2014/main" id="{059D560A-3A3E-95A6-2F47-AD2AE702353F}"/>
                  </a:ext>
                </a:extLst>
              </p:cNvPr>
              <p:cNvSpPr/>
              <p:nvPr/>
            </p:nvSpPr>
            <p:spPr>
              <a:xfrm>
                <a:off x="7648575" y="2733676"/>
                <a:ext cx="2312289" cy="31596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6C86196E-4532-BCB8-9BF1-0021D99150FC}"/>
                  </a:ext>
                </a:extLst>
              </p:cNvPr>
              <p:cNvSpPr/>
              <p:nvPr/>
            </p:nvSpPr>
            <p:spPr>
              <a:xfrm>
                <a:off x="7978997" y="2946655"/>
                <a:ext cx="790575" cy="27336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AU"/>
                  <a:t>FP1</a:t>
                </a:r>
              </a:p>
            </p:txBody>
          </p:sp>
        </p:grpSp>
        <p:grpSp>
          <p:nvGrpSpPr>
            <p:cNvPr id="20" name="Group 19">
              <a:extLst>
                <a:ext uri="{FF2B5EF4-FFF2-40B4-BE49-F238E27FC236}">
                  <a16:creationId xmlns:a16="http://schemas.microsoft.com/office/drawing/2014/main" id="{8320371C-5F66-3EC5-C90B-3DE637ABA044}"/>
                </a:ext>
              </a:extLst>
            </p:cNvPr>
            <p:cNvGrpSpPr/>
            <p:nvPr/>
          </p:nvGrpSpPr>
          <p:grpSpPr>
            <a:xfrm>
              <a:off x="8063597" y="2946655"/>
              <a:ext cx="1374986" cy="1290082"/>
              <a:chOff x="8079891" y="2957252"/>
              <a:chExt cx="1374986" cy="1290082"/>
            </a:xfrm>
          </p:grpSpPr>
          <p:cxnSp>
            <p:nvCxnSpPr>
              <p:cNvPr id="21" name="Straight Connector 20">
                <a:extLst>
                  <a:ext uri="{FF2B5EF4-FFF2-40B4-BE49-F238E27FC236}">
                    <a16:creationId xmlns:a16="http://schemas.microsoft.com/office/drawing/2014/main" id="{1210E0A3-4183-A5F9-5880-5E0DB8F93A76}"/>
                  </a:ext>
                </a:extLst>
              </p:cNvPr>
              <p:cNvCxnSpPr>
                <a:cxnSpLocks/>
              </p:cNvCxnSpPr>
              <p:nvPr/>
            </p:nvCxnSpPr>
            <p:spPr>
              <a:xfrm flipV="1">
                <a:off x="8395143" y="3181350"/>
                <a:ext cx="0" cy="819150"/>
              </a:xfrm>
              <a:prstGeom prst="line">
                <a:avLst/>
              </a:prstGeom>
              <a:ln w="190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5CB3EA21-4259-B9FA-DA0C-748C8FFE7C14}"/>
                  </a:ext>
                </a:extLst>
              </p:cNvPr>
              <p:cNvCxnSpPr>
                <a:cxnSpLocks/>
              </p:cNvCxnSpPr>
              <p:nvPr/>
            </p:nvCxnSpPr>
            <p:spPr>
              <a:xfrm>
                <a:off x="8395143" y="3994150"/>
                <a:ext cx="786957" cy="0"/>
              </a:xfrm>
              <a:prstGeom prst="line">
                <a:avLst/>
              </a:prstGeom>
              <a:ln w="190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B7C05EC7-1C63-49BE-4049-4A1F91995D7F}"/>
                  </a:ext>
                </a:extLst>
              </p:cNvPr>
              <p:cNvSpPr txBox="1"/>
              <p:nvPr/>
            </p:nvSpPr>
            <p:spPr>
              <a:xfrm>
                <a:off x="8079891" y="2957252"/>
                <a:ext cx="300082" cy="369332"/>
              </a:xfrm>
              <a:prstGeom prst="rect">
                <a:avLst/>
              </a:prstGeom>
              <a:noFill/>
            </p:spPr>
            <p:txBody>
              <a:bodyPr wrap="none" rtlCol="0">
                <a:spAutoFit/>
              </a:bodyPr>
              <a:lstStyle/>
              <a:p>
                <a:r>
                  <a:rPr lang="en-AU">
                    <a:solidFill>
                      <a:schemeClr val="bg1"/>
                    </a:solidFill>
                  </a:rPr>
                  <a:t>x</a:t>
                </a:r>
              </a:p>
            </p:txBody>
          </p:sp>
          <p:sp>
            <p:nvSpPr>
              <p:cNvPr id="24" name="TextBox 23">
                <a:extLst>
                  <a:ext uri="{FF2B5EF4-FFF2-40B4-BE49-F238E27FC236}">
                    <a16:creationId xmlns:a16="http://schemas.microsoft.com/office/drawing/2014/main" id="{AB8AD219-6449-0CC1-21FC-98AFF4000480}"/>
                  </a:ext>
                </a:extLst>
              </p:cNvPr>
              <p:cNvSpPr txBox="1"/>
              <p:nvPr/>
            </p:nvSpPr>
            <p:spPr>
              <a:xfrm>
                <a:off x="9174031" y="3878002"/>
                <a:ext cx="280846" cy="369332"/>
              </a:xfrm>
              <a:prstGeom prst="rect">
                <a:avLst/>
              </a:prstGeom>
              <a:noFill/>
            </p:spPr>
            <p:txBody>
              <a:bodyPr wrap="none" rtlCol="0">
                <a:spAutoFit/>
              </a:bodyPr>
              <a:lstStyle/>
              <a:p>
                <a:r>
                  <a:rPr lang="en-AU">
                    <a:solidFill>
                      <a:schemeClr val="bg1"/>
                    </a:solidFill>
                  </a:rPr>
                  <a:t>z</a:t>
                </a:r>
              </a:p>
            </p:txBody>
          </p:sp>
        </p:grpSp>
      </p:grpSp>
      <p:sp>
        <p:nvSpPr>
          <p:cNvPr id="27" name="Text Placeholder 10">
            <a:extLst>
              <a:ext uri="{FF2B5EF4-FFF2-40B4-BE49-F238E27FC236}">
                <a16:creationId xmlns:a16="http://schemas.microsoft.com/office/drawing/2014/main" id="{02059191-77C4-212F-4CA3-5B006151FB03}"/>
              </a:ext>
            </a:extLst>
          </p:cNvPr>
          <p:cNvSpPr txBox="1">
            <a:spLocks/>
          </p:cNvSpPr>
          <p:nvPr/>
        </p:nvSpPr>
        <p:spPr>
          <a:xfrm>
            <a:off x="9457298" y="2365086"/>
            <a:ext cx="1445514" cy="352044"/>
          </a:xfrm>
          <a:prstGeom prst="rect">
            <a:avLst/>
          </a:prstGeom>
        </p:spPr>
        <p:txBody>
          <a:bodyPr vert="horz" lIns="91440" tIns="45720" rIns="91440" bIns="45720" rtlCol="0" anchor="b" anchorCtr="1">
            <a:normAutofit lnSpcReduction="10000"/>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1900" b="0" kern="1200" cap="all" spc="100" baseline="0">
                <a:solidFill>
                  <a:schemeClr val="accent2">
                    <a:lumMod val="75000"/>
                  </a:schemeClr>
                </a:solidFill>
                <a:latin typeface="+mn-lt"/>
                <a:ea typeface="+mn-ea"/>
                <a:cs typeface="+mn-cs"/>
              </a:defRPr>
            </a:lvl1pPr>
            <a:lvl2pPr marL="457200" indent="0" algn="l" defTabSz="914400" rtl="0" eaLnBrk="1" latinLnBrk="0" hangingPunct="1">
              <a:lnSpc>
                <a:spcPct val="100000"/>
              </a:lnSpc>
              <a:spcBef>
                <a:spcPts val="1000"/>
              </a:spcBef>
              <a:buClr>
                <a:schemeClr val="accent2"/>
              </a:buClr>
              <a:buFont typeface="Arial" panose="020B0604020202020204" pitchFamily="34" charset="0"/>
              <a:buNone/>
              <a:defRPr sz="1900" b="1" kern="1200">
                <a:solidFill>
                  <a:schemeClr val="tx1">
                    <a:lumMod val="85000"/>
                    <a:lumOff val="15000"/>
                  </a:schemeClr>
                </a:solidFill>
                <a:latin typeface="+mn-lt"/>
                <a:ea typeface="+mn-ea"/>
                <a:cs typeface="+mn-cs"/>
              </a:defRPr>
            </a:lvl2pPr>
            <a:lvl3pPr marL="914400" indent="0" algn="l" defTabSz="914400" rtl="0" eaLnBrk="1" latinLnBrk="0" hangingPunct="1">
              <a:lnSpc>
                <a:spcPct val="100000"/>
              </a:lnSpc>
              <a:spcBef>
                <a:spcPts val="1000"/>
              </a:spcBef>
              <a:buClr>
                <a:schemeClr val="accent2"/>
              </a:buClr>
              <a:buFont typeface="Arial" panose="020B0604020202020204" pitchFamily="34" charset="0"/>
              <a:buNone/>
              <a:defRPr sz="1800" b="1" kern="1200">
                <a:solidFill>
                  <a:schemeClr val="tx1">
                    <a:lumMod val="85000"/>
                    <a:lumOff val="15000"/>
                  </a:schemeClr>
                </a:solidFill>
                <a:latin typeface="+mn-lt"/>
                <a:ea typeface="+mn-ea"/>
                <a:cs typeface="+mn-cs"/>
              </a:defRPr>
            </a:lvl3pPr>
            <a:lvl4pPr marL="13716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lumMod val="85000"/>
                    <a:lumOff val="15000"/>
                  </a:schemeClr>
                </a:solidFill>
                <a:latin typeface="+mn-lt"/>
                <a:ea typeface="+mn-ea"/>
                <a:cs typeface="+mn-cs"/>
              </a:defRPr>
            </a:lvl4pPr>
            <a:lvl5pPr marL="18288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lumMod val="85000"/>
                    <a:lumOff val="15000"/>
                  </a:schemeClr>
                </a:solidFill>
                <a:latin typeface="+mn-lt"/>
                <a:ea typeface="+mn-ea"/>
                <a:cs typeface="+mn-cs"/>
              </a:defRPr>
            </a:lvl5pPr>
            <a:lvl6pPr marL="22860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1000"/>
              </a:spcBef>
              <a:buClr>
                <a:schemeClr val="accent2"/>
              </a:buClr>
              <a:buFont typeface="Arial" panose="020B0604020202020204" pitchFamily="34" charset="0"/>
              <a:buNone/>
              <a:defRPr sz="1600" b="1" kern="1200" baseline="0">
                <a:solidFill>
                  <a:schemeClr val="tx1"/>
                </a:solidFill>
                <a:latin typeface="+mn-lt"/>
                <a:ea typeface="+mn-ea"/>
                <a:cs typeface="+mn-cs"/>
              </a:defRPr>
            </a:lvl8pPr>
            <a:lvl9pPr marL="3657600" indent="0" algn="l" defTabSz="914400" rtl="0" eaLnBrk="1" latinLnBrk="0" hangingPunct="1">
              <a:lnSpc>
                <a:spcPct val="100000"/>
              </a:lnSpc>
              <a:spcBef>
                <a:spcPts val="1000"/>
              </a:spcBef>
              <a:buClr>
                <a:schemeClr val="accent2"/>
              </a:buClr>
              <a:buFont typeface="Arial" panose="020B0604020202020204" pitchFamily="34" charset="0"/>
              <a:buNone/>
              <a:defRPr sz="1600" b="1" kern="1200" baseline="0">
                <a:solidFill>
                  <a:schemeClr val="tx1"/>
                </a:solidFill>
                <a:latin typeface="+mn-lt"/>
                <a:ea typeface="+mn-ea"/>
                <a:cs typeface="+mn-cs"/>
              </a:defRPr>
            </a:lvl9pPr>
          </a:lstStyle>
          <a:p>
            <a:r>
              <a:rPr lang="en-AU" sz="1800"/>
              <a:t>Running</a:t>
            </a:r>
            <a:endParaRPr lang="en-AU"/>
          </a:p>
        </p:txBody>
      </p:sp>
    </p:spTree>
    <p:extLst>
      <p:ext uri="{BB962C8B-B14F-4D97-AF65-F5344CB8AC3E}">
        <p14:creationId xmlns:p14="http://schemas.microsoft.com/office/powerpoint/2010/main" val="3477405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DE40392F-6C4D-F461-2308-0A3162E0554B}"/>
              </a:ext>
            </a:extLst>
          </p:cNvPr>
          <p:cNvGrpSpPr/>
          <p:nvPr/>
        </p:nvGrpSpPr>
        <p:grpSpPr>
          <a:xfrm>
            <a:off x="321070" y="128231"/>
            <a:ext cx="3196434" cy="2124847"/>
            <a:chOff x="6446330" y="513283"/>
            <a:chExt cx="3196434" cy="2124847"/>
          </a:xfrm>
        </p:grpSpPr>
        <p:pic>
          <p:nvPicPr>
            <p:cNvPr id="91" name="Picture 90" descr="A close-up of letters&#10;&#10;Description automatically generated">
              <a:extLst>
                <a:ext uri="{FF2B5EF4-FFF2-40B4-BE49-F238E27FC236}">
                  <a16:creationId xmlns:a16="http://schemas.microsoft.com/office/drawing/2014/main" id="{0791F7F8-2F63-8265-1F62-A74BC1CD5F36}"/>
                </a:ext>
              </a:extLst>
            </p:cNvPr>
            <p:cNvPicPr>
              <a:picLocks noChangeAspect="1"/>
            </p:cNvPicPr>
            <p:nvPr/>
          </p:nvPicPr>
          <p:blipFill rotWithShape="1">
            <a:blip r:embed="rId3">
              <a:extLst>
                <a:ext uri="{28A0092B-C50C-407E-A947-70E740481C1C}">
                  <a14:useLocalDpi xmlns:a14="http://schemas.microsoft.com/office/drawing/2010/main" val="0"/>
                </a:ext>
              </a:extLst>
            </a:blip>
            <a:srcRect t="25077" r="42433"/>
            <a:stretch/>
          </p:blipFill>
          <p:spPr>
            <a:xfrm>
              <a:off x="6446330" y="513283"/>
              <a:ext cx="3196434" cy="1142374"/>
            </a:xfrm>
            <a:prstGeom prst="rect">
              <a:avLst/>
            </a:prstGeom>
          </p:spPr>
        </p:pic>
        <p:pic>
          <p:nvPicPr>
            <p:cNvPr id="92" name="Picture 91" descr="A close-up of letters&#10;&#10;Description automatically generated">
              <a:extLst>
                <a:ext uri="{FF2B5EF4-FFF2-40B4-BE49-F238E27FC236}">
                  <a16:creationId xmlns:a16="http://schemas.microsoft.com/office/drawing/2014/main" id="{2CE0361C-A025-62C8-E0B3-D8ACE3E4AB6C}"/>
                </a:ext>
              </a:extLst>
            </p:cNvPr>
            <p:cNvPicPr>
              <a:picLocks noChangeAspect="1"/>
            </p:cNvPicPr>
            <p:nvPr/>
          </p:nvPicPr>
          <p:blipFill rotWithShape="1">
            <a:blip r:embed="rId3">
              <a:extLst>
                <a:ext uri="{28A0092B-C50C-407E-A947-70E740481C1C}">
                  <a14:useLocalDpi xmlns:a14="http://schemas.microsoft.com/office/drawing/2010/main" val="0"/>
                </a:ext>
              </a:extLst>
            </a:blip>
            <a:srcRect l="59314" t="25077" r="14786"/>
            <a:stretch/>
          </p:blipFill>
          <p:spPr>
            <a:xfrm>
              <a:off x="7398327" y="1495756"/>
              <a:ext cx="1438080" cy="1142374"/>
            </a:xfrm>
            <a:prstGeom prst="rect">
              <a:avLst/>
            </a:prstGeom>
          </p:spPr>
        </p:pic>
      </p:grpSp>
      <p:pic>
        <p:nvPicPr>
          <p:cNvPr id="16" name="Picture 15">
            <a:extLst>
              <a:ext uri="{FF2B5EF4-FFF2-40B4-BE49-F238E27FC236}">
                <a16:creationId xmlns:a16="http://schemas.microsoft.com/office/drawing/2014/main" id="{A615BABC-93BC-783B-8AB5-A4FF661B1153}"/>
              </a:ext>
            </a:extLst>
          </p:cNvPr>
          <p:cNvPicPr>
            <a:picLocks noChangeAspect="1"/>
          </p:cNvPicPr>
          <p:nvPr/>
        </p:nvPicPr>
        <p:blipFill>
          <a:blip r:embed="rId4"/>
          <a:stretch>
            <a:fillRect/>
          </a:stretch>
        </p:blipFill>
        <p:spPr>
          <a:xfrm>
            <a:off x="4280559" y="359013"/>
            <a:ext cx="6644928" cy="6139973"/>
          </a:xfrm>
          <a:prstGeom prst="rect">
            <a:avLst/>
          </a:prstGeom>
        </p:spPr>
      </p:pic>
      <p:grpSp>
        <p:nvGrpSpPr>
          <p:cNvPr id="5" name="Group 4">
            <a:extLst>
              <a:ext uri="{FF2B5EF4-FFF2-40B4-BE49-F238E27FC236}">
                <a16:creationId xmlns:a16="http://schemas.microsoft.com/office/drawing/2014/main" id="{72D41E13-C888-0EB5-129A-746659C283DD}"/>
              </a:ext>
            </a:extLst>
          </p:cNvPr>
          <p:cNvGrpSpPr>
            <a:grpSpLocks noChangeAspect="1"/>
          </p:cNvGrpSpPr>
          <p:nvPr/>
        </p:nvGrpSpPr>
        <p:grpSpPr>
          <a:xfrm>
            <a:off x="398858" y="2941580"/>
            <a:ext cx="1564943" cy="2138420"/>
            <a:chOff x="7648575" y="2733676"/>
            <a:chExt cx="2312289" cy="3159632"/>
          </a:xfrm>
        </p:grpSpPr>
        <p:grpSp>
          <p:nvGrpSpPr>
            <p:cNvPr id="6" name="Group 5">
              <a:extLst>
                <a:ext uri="{FF2B5EF4-FFF2-40B4-BE49-F238E27FC236}">
                  <a16:creationId xmlns:a16="http://schemas.microsoft.com/office/drawing/2014/main" id="{B60E21CF-E302-F290-9F63-65BAEC5B1D97}"/>
                </a:ext>
              </a:extLst>
            </p:cNvPr>
            <p:cNvGrpSpPr/>
            <p:nvPr/>
          </p:nvGrpSpPr>
          <p:grpSpPr>
            <a:xfrm>
              <a:off x="7648575" y="2733676"/>
              <a:ext cx="2312289" cy="3159632"/>
              <a:chOff x="7648575" y="2733676"/>
              <a:chExt cx="2312289" cy="3159632"/>
            </a:xfrm>
          </p:grpSpPr>
          <p:sp>
            <p:nvSpPr>
              <p:cNvPr id="12" name="Rectangle 11">
                <a:extLst>
                  <a:ext uri="{FF2B5EF4-FFF2-40B4-BE49-F238E27FC236}">
                    <a16:creationId xmlns:a16="http://schemas.microsoft.com/office/drawing/2014/main" id="{23FD6E1B-8A48-5C95-59DC-FD7B76714531}"/>
                  </a:ext>
                </a:extLst>
              </p:cNvPr>
              <p:cNvSpPr/>
              <p:nvPr/>
            </p:nvSpPr>
            <p:spPr>
              <a:xfrm>
                <a:off x="7648575" y="2733676"/>
                <a:ext cx="2312289" cy="31596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 name="Group 12">
                <a:extLst>
                  <a:ext uri="{FF2B5EF4-FFF2-40B4-BE49-F238E27FC236}">
                    <a16:creationId xmlns:a16="http://schemas.microsoft.com/office/drawing/2014/main" id="{65336691-D9AC-0B9D-CC6C-F317C63264DC}"/>
                  </a:ext>
                </a:extLst>
              </p:cNvPr>
              <p:cNvGrpSpPr/>
              <p:nvPr/>
            </p:nvGrpSpPr>
            <p:grpSpPr>
              <a:xfrm>
                <a:off x="7978997" y="2946655"/>
                <a:ext cx="1651444" cy="2733675"/>
                <a:chOff x="7943850" y="2971800"/>
                <a:chExt cx="1651444" cy="2733675"/>
              </a:xfrm>
            </p:grpSpPr>
            <p:sp>
              <p:nvSpPr>
                <p:cNvPr id="14" name="Rectangle 13">
                  <a:extLst>
                    <a:ext uri="{FF2B5EF4-FFF2-40B4-BE49-F238E27FC236}">
                      <a16:creationId xmlns:a16="http://schemas.microsoft.com/office/drawing/2014/main" id="{94DC1626-0529-C0CA-AF14-BBC2AA8ED30D}"/>
                    </a:ext>
                  </a:extLst>
                </p:cNvPr>
                <p:cNvSpPr/>
                <p:nvPr/>
              </p:nvSpPr>
              <p:spPr>
                <a:xfrm>
                  <a:off x="7943850" y="2971800"/>
                  <a:ext cx="790575" cy="27336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AU"/>
                    <a:t>FP1</a:t>
                  </a:r>
                </a:p>
              </p:txBody>
            </p:sp>
            <p:sp>
              <p:nvSpPr>
                <p:cNvPr id="15" name="Rectangle 14">
                  <a:extLst>
                    <a:ext uri="{FF2B5EF4-FFF2-40B4-BE49-F238E27FC236}">
                      <a16:creationId xmlns:a16="http://schemas.microsoft.com/office/drawing/2014/main" id="{A0276D2C-54D2-69EB-CD7E-5C4521ECF9DF}"/>
                    </a:ext>
                  </a:extLst>
                </p:cNvPr>
                <p:cNvSpPr/>
                <p:nvPr/>
              </p:nvSpPr>
              <p:spPr>
                <a:xfrm>
                  <a:off x="8804719" y="2971800"/>
                  <a:ext cx="790575" cy="27336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AU"/>
                    <a:t>FP2</a:t>
                  </a:r>
                </a:p>
              </p:txBody>
            </p:sp>
          </p:grpSp>
        </p:grpSp>
        <p:grpSp>
          <p:nvGrpSpPr>
            <p:cNvPr id="7" name="Group 6">
              <a:extLst>
                <a:ext uri="{FF2B5EF4-FFF2-40B4-BE49-F238E27FC236}">
                  <a16:creationId xmlns:a16="http://schemas.microsoft.com/office/drawing/2014/main" id="{0296EA74-33CA-F817-126D-16FB66B89538}"/>
                </a:ext>
              </a:extLst>
            </p:cNvPr>
            <p:cNvGrpSpPr/>
            <p:nvPr/>
          </p:nvGrpSpPr>
          <p:grpSpPr>
            <a:xfrm>
              <a:off x="7917230" y="2924137"/>
              <a:ext cx="1397504" cy="1065766"/>
              <a:chOff x="7933524" y="2934734"/>
              <a:chExt cx="1397504" cy="1065766"/>
            </a:xfrm>
          </p:grpSpPr>
          <p:cxnSp>
            <p:nvCxnSpPr>
              <p:cNvPr id="8" name="Straight Connector 7">
                <a:extLst>
                  <a:ext uri="{FF2B5EF4-FFF2-40B4-BE49-F238E27FC236}">
                    <a16:creationId xmlns:a16="http://schemas.microsoft.com/office/drawing/2014/main" id="{FD2CE536-BEA1-B012-0894-FBD065F4BA18}"/>
                  </a:ext>
                </a:extLst>
              </p:cNvPr>
              <p:cNvCxnSpPr>
                <a:cxnSpLocks/>
              </p:cNvCxnSpPr>
              <p:nvPr/>
            </p:nvCxnSpPr>
            <p:spPr>
              <a:xfrm flipV="1">
                <a:off x="8395143" y="3181350"/>
                <a:ext cx="0" cy="819150"/>
              </a:xfrm>
              <a:prstGeom prst="line">
                <a:avLst/>
              </a:prstGeom>
              <a:ln w="190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35206CAA-6DB2-9CB8-6B25-A2D71CEC58A5}"/>
                  </a:ext>
                </a:extLst>
              </p:cNvPr>
              <p:cNvCxnSpPr>
                <a:cxnSpLocks/>
              </p:cNvCxnSpPr>
              <p:nvPr/>
            </p:nvCxnSpPr>
            <p:spPr>
              <a:xfrm>
                <a:off x="8395143" y="3994150"/>
                <a:ext cx="786957" cy="0"/>
              </a:xfrm>
              <a:prstGeom prst="line">
                <a:avLst/>
              </a:prstGeom>
              <a:ln w="190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2D679CC5-4290-4F03-8D38-DB6D304C41F2}"/>
                  </a:ext>
                </a:extLst>
              </p:cNvPr>
              <p:cNvSpPr txBox="1"/>
              <p:nvPr/>
            </p:nvSpPr>
            <p:spPr>
              <a:xfrm>
                <a:off x="7933524" y="2934734"/>
                <a:ext cx="300083" cy="369332"/>
              </a:xfrm>
              <a:prstGeom prst="rect">
                <a:avLst/>
              </a:prstGeom>
              <a:noFill/>
            </p:spPr>
            <p:txBody>
              <a:bodyPr wrap="none" rtlCol="0">
                <a:spAutoFit/>
              </a:bodyPr>
              <a:lstStyle/>
              <a:p>
                <a:r>
                  <a:rPr lang="en-AU">
                    <a:solidFill>
                      <a:schemeClr val="bg1"/>
                    </a:solidFill>
                  </a:rPr>
                  <a:t>x</a:t>
                </a:r>
              </a:p>
            </p:txBody>
          </p:sp>
          <p:sp>
            <p:nvSpPr>
              <p:cNvPr id="11" name="TextBox 10">
                <a:extLst>
                  <a:ext uri="{FF2B5EF4-FFF2-40B4-BE49-F238E27FC236}">
                    <a16:creationId xmlns:a16="http://schemas.microsoft.com/office/drawing/2014/main" id="{5BBAAE6F-BB9F-A500-8160-0195C00A9B6B}"/>
                  </a:ext>
                </a:extLst>
              </p:cNvPr>
              <p:cNvSpPr txBox="1"/>
              <p:nvPr/>
            </p:nvSpPr>
            <p:spPr>
              <a:xfrm>
                <a:off x="9050182" y="3506455"/>
                <a:ext cx="280846" cy="369332"/>
              </a:xfrm>
              <a:prstGeom prst="rect">
                <a:avLst/>
              </a:prstGeom>
              <a:noFill/>
            </p:spPr>
            <p:txBody>
              <a:bodyPr wrap="none" rtlCol="0">
                <a:spAutoFit/>
              </a:bodyPr>
              <a:lstStyle/>
              <a:p>
                <a:r>
                  <a:rPr lang="en-AU">
                    <a:solidFill>
                      <a:schemeClr val="bg1"/>
                    </a:solidFill>
                  </a:rPr>
                  <a:t>z</a:t>
                </a:r>
              </a:p>
            </p:txBody>
          </p:sp>
        </p:grpSp>
      </p:grpSp>
      <p:sp>
        <p:nvSpPr>
          <p:cNvPr id="17" name="Text Placeholder 10">
            <a:extLst>
              <a:ext uri="{FF2B5EF4-FFF2-40B4-BE49-F238E27FC236}">
                <a16:creationId xmlns:a16="http://schemas.microsoft.com/office/drawing/2014/main" id="{C5575A34-02EB-EE89-55DE-E628F3B8AC4B}"/>
              </a:ext>
            </a:extLst>
          </p:cNvPr>
          <p:cNvSpPr txBox="1">
            <a:spLocks noChangeAspect="1"/>
          </p:cNvSpPr>
          <p:nvPr/>
        </p:nvSpPr>
        <p:spPr>
          <a:xfrm>
            <a:off x="401810" y="2688217"/>
            <a:ext cx="978314" cy="238261"/>
          </a:xfrm>
          <a:prstGeom prst="rect">
            <a:avLst/>
          </a:prstGeom>
        </p:spPr>
        <p:txBody>
          <a:bodyPr vert="horz" lIns="91440" tIns="45720" rIns="91440" bIns="45720" rtlCol="0" anchor="b" anchorCtr="1">
            <a:normAutofit fontScale="62500" lnSpcReduction="20000"/>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1900" b="0" kern="1200" cap="all" spc="100" baseline="0">
                <a:solidFill>
                  <a:schemeClr val="accent2">
                    <a:lumMod val="75000"/>
                  </a:schemeClr>
                </a:solidFill>
                <a:latin typeface="+mn-lt"/>
                <a:ea typeface="+mn-ea"/>
                <a:cs typeface="+mn-cs"/>
              </a:defRPr>
            </a:lvl1pPr>
            <a:lvl2pPr marL="457200" indent="0" algn="l" defTabSz="914400" rtl="0" eaLnBrk="1" latinLnBrk="0" hangingPunct="1">
              <a:lnSpc>
                <a:spcPct val="100000"/>
              </a:lnSpc>
              <a:spcBef>
                <a:spcPts val="1000"/>
              </a:spcBef>
              <a:buClr>
                <a:schemeClr val="accent2"/>
              </a:buClr>
              <a:buFont typeface="Arial" panose="020B0604020202020204" pitchFamily="34" charset="0"/>
              <a:buNone/>
              <a:defRPr sz="1900" b="1" kern="1200">
                <a:solidFill>
                  <a:schemeClr val="tx1">
                    <a:lumMod val="85000"/>
                    <a:lumOff val="15000"/>
                  </a:schemeClr>
                </a:solidFill>
                <a:latin typeface="+mn-lt"/>
                <a:ea typeface="+mn-ea"/>
                <a:cs typeface="+mn-cs"/>
              </a:defRPr>
            </a:lvl2pPr>
            <a:lvl3pPr marL="914400" indent="0" algn="l" defTabSz="914400" rtl="0" eaLnBrk="1" latinLnBrk="0" hangingPunct="1">
              <a:lnSpc>
                <a:spcPct val="100000"/>
              </a:lnSpc>
              <a:spcBef>
                <a:spcPts val="1000"/>
              </a:spcBef>
              <a:buClr>
                <a:schemeClr val="accent2"/>
              </a:buClr>
              <a:buFont typeface="Arial" panose="020B0604020202020204" pitchFamily="34" charset="0"/>
              <a:buNone/>
              <a:defRPr sz="1800" b="1" kern="1200">
                <a:solidFill>
                  <a:schemeClr val="tx1">
                    <a:lumMod val="85000"/>
                    <a:lumOff val="15000"/>
                  </a:schemeClr>
                </a:solidFill>
                <a:latin typeface="+mn-lt"/>
                <a:ea typeface="+mn-ea"/>
                <a:cs typeface="+mn-cs"/>
              </a:defRPr>
            </a:lvl3pPr>
            <a:lvl4pPr marL="13716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lumMod val="85000"/>
                    <a:lumOff val="15000"/>
                  </a:schemeClr>
                </a:solidFill>
                <a:latin typeface="+mn-lt"/>
                <a:ea typeface="+mn-ea"/>
                <a:cs typeface="+mn-cs"/>
              </a:defRPr>
            </a:lvl4pPr>
            <a:lvl5pPr marL="18288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lumMod val="85000"/>
                    <a:lumOff val="15000"/>
                  </a:schemeClr>
                </a:solidFill>
                <a:latin typeface="+mn-lt"/>
                <a:ea typeface="+mn-ea"/>
                <a:cs typeface="+mn-cs"/>
              </a:defRPr>
            </a:lvl5pPr>
            <a:lvl6pPr marL="22860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1000"/>
              </a:spcBef>
              <a:buClr>
                <a:schemeClr val="accent2"/>
              </a:buClr>
              <a:buFont typeface="Arial" panose="020B0604020202020204" pitchFamily="34" charset="0"/>
              <a:buNone/>
              <a:defRPr sz="1600" b="1" kern="1200" baseline="0">
                <a:solidFill>
                  <a:schemeClr val="tx1"/>
                </a:solidFill>
                <a:latin typeface="+mn-lt"/>
                <a:ea typeface="+mn-ea"/>
                <a:cs typeface="+mn-cs"/>
              </a:defRPr>
            </a:lvl8pPr>
            <a:lvl9pPr marL="3657600" indent="0" algn="l" defTabSz="914400" rtl="0" eaLnBrk="1" latinLnBrk="0" hangingPunct="1">
              <a:lnSpc>
                <a:spcPct val="100000"/>
              </a:lnSpc>
              <a:spcBef>
                <a:spcPts val="1000"/>
              </a:spcBef>
              <a:buClr>
                <a:schemeClr val="accent2"/>
              </a:buClr>
              <a:buFont typeface="Arial" panose="020B0604020202020204" pitchFamily="34" charset="0"/>
              <a:buNone/>
              <a:defRPr sz="1600" b="1" kern="1200" baseline="0">
                <a:solidFill>
                  <a:schemeClr val="tx1"/>
                </a:solidFill>
                <a:latin typeface="+mn-lt"/>
                <a:ea typeface="+mn-ea"/>
                <a:cs typeface="+mn-cs"/>
              </a:defRPr>
            </a:lvl9pPr>
          </a:lstStyle>
          <a:p>
            <a:r>
              <a:rPr lang="en-AU" sz="1800"/>
              <a:t>Walking</a:t>
            </a:r>
            <a:endParaRPr lang="en-AU"/>
          </a:p>
        </p:txBody>
      </p:sp>
      <p:grpSp>
        <p:nvGrpSpPr>
          <p:cNvPr id="18" name="Group 17">
            <a:extLst>
              <a:ext uri="{FF2B5EF4-FFF2-40B4-BE49-F238E27FC236}">
                <a16:creationId xmlns:a16="http://schemas.microsoft.com/office/drawing/2014/main" id="{97B04A73-9DE2-A61A-6745-712D7FF03B5D}"/>
              </a:ext>
            </a:extLst>
          </p:cNvPr>
          <p:cNvGrpSpPr>
            <a:grpSpLocks noChangeAspect="1"/>
          </p:cNvGrpSpPr>
          <p:nvPr/>
        </p:nvGrpSpPr>
        <p:grpSpPr>
          <a:xfrm>
            <a:off x="2257559" y="2941580"/>
            <a:ext cx="1564943" cy="2138420"/>
            <a:chOff x="7648575" y="2733676"/>
            <a:chExt cx="2312289" cy="3159632"/>
          </a:xfrm>
        </p:grpSpPr>
        <p:grpSp>
          <p:nvGrpSpPr>
            <p:cNvPr id="19" name="Group 18">
              <a:extLst>
                <a:ext uri="{FF2B5EF4-FFF2-40B4-BE49-F238E27FC236}">
                  <a16:creationId xmlns:a16="http://schemas.microsoft.com/office/drawing/2014/main" id="{CB8F1A83-6FFF-ABD7-2E9E-1E9535864C83}"/>
                </a:ext>
              </a:extLst>
            </p:cNvPr>
            <p:cNvGrpSpPr/>
            <p:nvPr/>
          </p:nvGrpSpPr>
          <p:grpSpPr>
            <a:xfrm>
              <a:off x="7648575" y="2733676"/>
              <a:ext cx="2312289" cy="3159632"/>
              <a:chOff x="7648575" y="2733676"/>
              <a:chExt cx="2312289" cy="3159632"/>
            </a:xfrm>
          </p:grpSpPr>
          <p:sp>
            <p:nvSpPr>
              <p:cNvPr id="25" name="Rectangle 24">
                <a:extLst>
                  <a:ext uri="{FF2B5EF4-FFF2-40B4-BE49-F238E27FC236}">
                    <a16:creationId xmlns:a16="http://schemas.microsoft.com/office/drawing/2014/main" id="{7ABACD39-217A-E7EB-1D82-9E248BC8A0FF}"/>
                  </a:ext>
                </a:extLst>
              </p:cNvPr>
              <p:cNvSpPr/>
              <p:nvPr/>
            </p:nvSpPr>
            <p:spPr>
              <a:xfrm>
                <a:off x="7648575" y="2733676"/>
                <a:ext cx="2312289" cy="31596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163D2791-B4E4-CD01-8D32-DE94DD9AA44E}"/>
                  </a:ext>
                </a:extLst>
              </p:cNvPr>
              <p:cNvSpPr/>
              <p:nvPr/>
            </p:nvSpPr>
            <p:spPr>
              <a:xfrm>
                <a:off x="7978997" y="2946655"/>
                <a:ext cx="790575" cy="27336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AU"/>
                  <a:t>FP1</a:t>
                </a:r>
              </a:p>
            </p:txBody>
          </p:sp>
        </p:grpSp>
        <p:grpSp>
          <p:nvGrpSpPr>
            <p:cNvPr id="20" name="Group 19">
              <a:extLst>
                <a:ext uri="{FF2B5EF4-FFF2-40B4-BE49-F238E27FC236}">
                  <a16:creationId xmlns:a16="http://schemas.microsoft.com/office/drawing/2014/main" id="{B4FB5EEF-62A8-A3FB-7EDD-1E79ECEC38B7}"/>
                </a:ext>
              </a:extLst>
            </p:cNvPr>
            <p:cNvGrpSpPr/>
            <p:nvPr/>
          </p:nvGrpSpPr>
          <p:grpSpPr>
            <a:xfrm>
              <a:off x="7928489" y="2946655"/>
              <a:ext cx="1374986" cy="1043248"/>
              <a:chOff x="7944783" y="2957252"/>
              <a:chExt cx="1374986" cy="1043248"/>
            </a:xfrm>
          </p:grpSpPr>
          <p:cxnSp>
            <p:nvCxnSpPr>
              <p:cNvPr id="21" name="Straight Connector 20">
                <a:extLst>
                  <a:ext uri="{FF2B5EF4-FFF2-40B4-BE49-F238E27FC236}">
                    <a16:creationId xmlns:a16="http://schemas.microsoft.com/office/drawing/2014/main" id="{95C7DCEF-0B44-9DE8-2288-58B24DB9EA13}"/>
                  </a:ext>
                </a:extLst>
              </p:cNvPr>
              <p:cNvCxnSpPr>
                <a:cxnSpLocks/>
              </p:cNvCxnSpPr>
              <p:nvPr/>
            </p:nvCxnSpPr>
            <p:spPr>
              <a:xfrm flipV="1">
                <a:off x="8395143" y="3181350"/>
                <a:ext cx="0" cy="819150"/>
              </a:xfrm>
              <a:prstGeom prst="line">
                <a:avLst/>
              </a:prstGeom>
              <a:ln w="190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064CB0E6-AA89-91A9-3ED3-BCB44CA1C2DB}"/>
                  </a:ext>
                </a:extLst>
              </p:cNvPr>
              <p:cNvCxnSpPr>
                <a:cxnSpLocks/>
              </p:cNvCxnSpPr>
              <p:nvPr/>
            </p:nvCxnSpPr>
            <p:spPr>
              <a:xfrm>
                <a:off x="8395143" y="3994150"/>
                <a:ext cx="786957" cy="0"/>
              </a:xfrm>
              <a:prstGeom prst="line">
                <a:avLst/>
              </a:prstGeom>
              <a:ln w="190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871DBD77-5001-2C60-59ED-9A9452F32BB4}"/>
                  </a:ext>
                </a:extLst>
              </p:cNvPr>
              <p:cNvSpPr txBox="1"/>
              <p:nvPr/>
            </p:nvSpPr>
            <p:spPr>
              <a:xfrm>
                <a:off x="7944783" y="2957252"/>
                <a:ext cx="300083" cy="369332"/>
              </a:xfrm>
              <a:prstGeom prst="rect">
                <a:avLst/>
              </a:prstGeom>
              <a:noFill/>
            </p:spPr>
            <p:txBody>
              <a:bodyPr wrap="none" rtlCol="0">
                <a:spAutoFit/>
              </a:bodyPr>
              <a:lstStyle/>
              <a:p>
                <a:r>
                  <a:rPr lang="en-AU">
                    <a:solidFill>
                      <a:schemeClr val="bg1"/>
                    </a:solidFill>
                  </a:rPr>
                  <a:t>x</a:t>
                </a:r>
              </a:p>
            </p:txBody>
          </p:sp>
          <p:sp>
            <p:nvSpPr>
              <p:cNvPr id="24" name="TextBox 23">
                <a:extLst>
                  <a:ext uri="{FF2B5EF4-FFF2-40B4-BE49-F238E27FC236}">
                    <a16:creationId xmlns:a16="http://schemas.microsoft.com/office/drawing/2014/main" id="{D5464E4A-C029-6E9B-9C66-100CDC44A1C0}"/>
                  </a:ext>
                </a:extLst>
              </p:cNvPr>
              <p:cNvSpPr txBox="1"/>
              <p:nvPr/>
            </p:nvSpPr>
            <p:spPr>
              <a:xfrm>
                <a:off x="9038923" y="3495196"/>
                <a:ext cx="280846" cy="369332"/>
              </a:xfrm>
              <a:prstGeom prst="rect">
                <a:avLst/>
              </a:prstGeom>
              <a:noFill/>
            </p:spPr>
            <p:txBody>
              <a:bodyPr wrap="none" rtlCol="0">
                <a:spAutoFit/>
              </a:bodyPr>
              <a:lstStyle/>
              <a:p>
                <a:r>
                  <a:rPr lang="en-AU">
                    <a:solidFill>
                      <a:schemeClr val="bg1"/>
                    </a:solidFill>
                  </a:rPr>
                  <a:t>z</a:t>
                </a:r>
              </a:p>
            </p:txBody>
          </p:sp>
        </p:grpSp>
      </p:grpSp>
      <p:sp>
        <p:nvSpPr>
          <p:cNvPr id="27" name="Text Placeholder 10">
            <a:extLst>
              <a:ext uri="{FF2B5EF4-FFF2-40B4-BE49-F238E27FC236}">
                <a16:creationId xmlns:a16="http://schemas.microsoft.com/office/drawing/2014/main" id="{C2AD0B97-ED73-4EC7-376A-DB0829902DE3}"/>
              </a:ext>
            </a:extLst>
          </p:cNvPr>
          <p:cNvSpPr txBox="1">
            <a:spLocks noChangeAspect="1"/>
          </p:cNvSpPr>
          <p:nvPr/>
        </p:nvSpPr>
        <p:spPr>
          <a:xfrm>
            <a:off x="2260511" y="2688217"/>
            <a:ext cx="978314" cy="238261"/>
          </a:xfrm>
          <a:prstGeom prst="rect">
            <a:avLst/>
          </a:prstGeom>
        </p:spPr>
        <p:txBody>
          <a:bodyPr vert="horz" lIns="91440" tIns="45720" rIns="91440" bIns="45720" rtlCol="0" anchor="b" anchorCtr="1">
            <a:normAutofit fontScale="62500" lnSpcReduction="20000"/>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1900" b="0" kern="1200" cap="all" spc="100" baseline="0">
                <a:solidFill>
                  <a:schemeClr val="accent2">
                    <a:lumMod val="75000"/>
                  </a:schemeClr>
                </a:solidFill>
                <a:latin typeface="+mn-lt"/>
                <a:ea typeface="+mn-ea"/>
                <a:cs typeface="+mn-cs"/>
              </a:defRPr>
            </a:lvl1pPr>
            <a:lvl2pPr marL="457200" indent="0" algn="l" defTabSz="914400" rtl="0" eaLnBrk="1" latinLnBrk="0" hangingPunct="1">
              <a:lnSpc>
                <a:spcPct val="100000"/>
              </a:lnSpc>
              <a:spcBef>
                <a:spcPts val="1000"/>
              </a:spcBef>
              <a:buClr>
                <a:schemeClr val="accent2"/>
              </a:buClr>
              <a:buFont typeface="Arial" panose="020B0604020202020204" pitchFamily="34" charset="0"/>
              <a:buNone/>
              <a:defRPr sz="1900" b="1" kern="1200">
                <a:solidFill>
                  <a:schemeClr val="tx1">
                    <a:lumMod val="85000"/>
                    <a:lumOff val="15000"/>
                  </a:schemeClr>
                </a:solidFill>
                <a:latin typeface="+mn-lt"/>
                <a:ea typeface="+mn-ea"/>
                <a:cs typeface="+mn-cs"/>
              </a:defRPr>
            </a:lvl2pPr>
            <a:lvl3pPr marL="914400" indent="0" algn="l" defTabSz="914400" rtl="0" eaLnBrk="1" latinLnBrk="0" hangingPunct="1">
              <a:lnSpc>
                <a:spcPct val="100000"/>
              </a:lnSpc>
              <a:spcBef>
                <a:spcPts val="1000"/>
              </a:spcBef>
              <a:buClr>
                <a:schemeClr val="accent2"/>
              </a:buClr>
              <a:buFont typeface="Arial" panose="020B0604020202020204" pitchFamily="34" charset="0"/>
              <a:buNone/>
              <a:defRPr sz="1800" b="1" kern="1200">
                <a:solidFill>
                  <a:schemeClr val="tx1">
                    <a:lumMod val="85000"/>
                    <a:lumOff val="15000"/>
                  </a:schemeClr>
                </a:solidFill>
                <a:latin typeface="+mn-lt"/>
                <a:ea typeface="+mn-ea"/>
                <a:cs typeface="+mn-cs"/>
              </a:defRPr>
            </a:lvl3pPr>
            <a:lvl4pPr marL="13716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lumMod val="85000"/>
                    <a:lumOff val="15000"/>
                  </a:schemeClr>
                </a:solidFill>
                <a:latin typeface="+mn-lt"/>
                <a:ea typeface="+mn-ea"/>
                <a:cs typeface="+mn-cs"/>
              </a:defRPr>
            </a:lvl4pPr>
            <a:lvl5pPr marL="18288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lumMod val="85000"/>
                    <a:lumOff val="15000"/>
                  </a:schemeClr>
                </a:solidFill>
                <a:latin typeface="+mn-lt"/>
                <a:ea typeface="+mn-ea"/>
                <a:cs typeface="+mn-cs"/>
              </a:defRPr>
            </a:lvl5pPr>
            <a:lvl6pPr marL="22860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1000"/>
              </a:spcBef>
              <a:buClr>
                <a:schemeClr val="accent2"/>
              </a:buClr>
              <a:buFont typeface="Arial" panose="020B0604020202020204" pitchFamily="34" charset="0"/>
              <a:buNone/>
              <a:defRPr sz="1600" b="1" kern="1200" baseline="0">
                <a:solidFill>
                  <a:schemeClr val="tx1"/>
                </a:solidFill>
                <a:latin typeface="+mn-lt"/>
                <a:ea typeface="+mn-ea"/>
                <a:cs typeface="+mn-cs"/>
              </a:defRPr>
            </a:lvl8pPr>
            <a:lvl9pPr marL="3657600" indent="0" algn="l" defTabSz="914400" rtl="0" eaLnBrk="1" latinLnBrk="0" hangingPunct="1">
              <a:lnSpc>
                <a:spcPct val="100000"/>
              </a:lnSpc>
              <a:spcBef>
                <a:spcPts val="1000"/>
              </a:spcBef>
              <a:buClr>
                <a:schemeClr val="accent2"/>
              </a:buClr>
              <a:buFont typeface="Arial" panose="020B0604020202020204" pitchFamily="34" charset="0"/>
              <a:buNone/>
              <a:defRPr sz="1600" b="1" kern="1200" baseline="0">
                <a:solidFill>
                  <a:schemeClr val="tx1"/>
                </a:solidFill>
                <a:latin typeface="+mn-lt"/>
                <a:ea typeface="+mn-ea"/>
                <a:cs typeface="+mn-cs"/>
              </a:defRPr>
            </a:lvl9pPr>
          </a:lstStyle>
          <a:p>
            <a:r>
              <a:rPr lang="en-AU" sz="1800"/>
              <a:t>Running</a:t>
            </a:r>
            <a:endParaRPr lang="en-AU"/>
          </a:p>
        </p:txBody>
      </p:sp>
    </p:spTree>
    <p:extLst>
      <p:ext uri="{BB962C8B-B14F-4D97-AF65-F5344CB8AC3E}">
        <p14:creationId xmlns:p14="http://schemas.microsoft.com/office/powerpoint/2010/main" val="2821332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83625B-EFC8-84B9-DEC5-70A94EF46490}"/>
              </a:ext>
            </a:extLst>
          </p:cNvPr>
          <p:cNvPicPr>
            <a:picLocks noChangeAspect="1"/>
          </p:cNvPicPr>
          <p:nvPr/>
        </p:nvPicPr>
        <p:blipFill rotWithShape="1">
          <a:blip r:embed="rId3"/>
          <a:srcRect l="1000" t="11333" r="8875" b="1833"/>
          <a:stretch/>
        </p:blipFill>
        <p:spPr>
          <a:xfrm>
            <a:off x="6276567" y="2390774"/>
            <a:ext cx="5729258" cy="4140000"/>
          </a:xfrm>
          <a:prstGeom prst="rect">
            <a:avLst/>
          </a:prstGeom>
        </p:spPr>
      </p:pic>
      <p:pic>
        <p:nvPicPr>
          <p:cNvPr id="5" name="Picture 4">
            <a:extLst>
              <a:ext uri="{FF2B5EF4-FFF2-40B4-BE49-F238E27FC236}">
                <a16:creationId xmlns:a16="http://schemas.microsoft.com/office/drawing/2014/main" id="{FD631F8D-1EC2-D3C5-66A7-8D4955D9BE15}"/>
              </a:ext>
            </a:extLst>
          </p:cNvPr>
          <p:cNvPicPr>
            <a:picLocks noChangeAspect="1"/>
          </p:cNvPicPr>
          <p:nvPr/>
        </p:nvPicPr>
        <p:blipFill rotWithShape="1">
          <a:blip r:embed="rId4"/>
          <a:srcRect l="2812" t="11600" r="9218" b="1942"/>
          <a:stretch/>
        </p:blipFill>
        <p:spPr>
          <a:xfrm>
            <a:off x="438150" y="2390774"/>
            <a:ext cx="5616433" cy="4140000"/>
          </a:xfrm>
          <a:prstGeom prst="rect">
            <a:avLst/>
          </a:prstGeom>
        </p:spPr>
      </p:pic>
      <p:sp>
        <p:nvSpPr>
          <p:cNvPr id="7" name="Text Placeholder 6">
            <a:extLst>
              <a:ext uri="{FF2B5EF4-FFF2-40B4-BE49-F238E27FC236}">
                <a16:creationId xmlns:a16="http://schemas.microsoft.com/office/drawing/2014/main" id="{94D55B85-A7A0-5442-6D35-B036C1EF9F14}"/>
              </a:ext>
            </a:extLst>
          </p:cNvPr>
          <p:cNvSpPr>
            <a:spLocks noGrp="1"/>
          </p:cNvSpPr>
          <p:nvPr>
            <p:ph type="body" idx="1"/>
          </p:nvPr>
        </p:nvSpPr>
        <p:spPr>
          <a:xfrm>
            <a:off x="1111242" y="1637158"/>
            <a:ext cx="4270248" cy="704087"/>
          </a:xfrm>
        </p:spPr>
        <p:txBody>
          <a:bodyPr/>
          <a:lstStyle/>
          <a:p>
            <a:r>
              <a:rPr lang="en-AU"/>
              <a:t>Walking</a:t>
            </a:r>
          </a:p>
        </p:txBody>
      </p:sp>
      <p:sp>
        <p:nvSpPr>
          <p:cNvPr id="12" name="Text Placeholder 11">
            <a:extLst>
              <a:ext uri="{FF2B5EF4-FFF2-40B4-BE49-F238E27FC236}">
                <a16:creationId xmlns:a16="http://schemas.microsoft.com/office/drawing/2014/main" id="{6CDC9F5F-B73C-7C42-6601-949932557909}"/>
              </a:ext>
            </a:extLst>
          </p:cNvPr>
          <p:cNvSpPr>
            <a:spLocks noGrp="1"/>
          </p:cNvSpPr>
          <p:nvPr>
            <p:ph type="body" sz="quarter" idx="13"/>
          </p:nvPr>
        </p:nvSpPr>
        <p:spPr>
          <a:xfrm>
            <a:off x="7006072" y="1637158"/>
            <a:ext cx="4270248" cy="704087"/>
          </a:xfrm>
        </p:spPr>
        <p:txBody>
          <a:bodyPr/>
          <a:lstStyle/>
          <a:p>
            <a:r>
              <a:rPr lang="en-AU"/>
              <a:t>Running</a:t>
            </a:r>
          </a:p>
        </p:txBody>
      </p:sp>
      <p:sp>
        <p:nvSpPr>
          <p:cNvPr id="6" name="Title 5">
            <a:extLst>
              <a:ext uri="{FF2B5EF4-FFF2-40B4-BE49-F238E27FC236}">
                <a16:creationId xmlns:a16="http://schemas.microsoft.com/office/drawing/2014/main" id="{F58A42E6-CE3A-82AB-B147-94963353B181}"/>
              </a:ext>
            </a:extLst>
          </p:cNvPr>
          <p:cNvSpPr>
            <a:spLocks noGrp="1"/>
          </p:cNvSpPr>
          <p:nvPr>
            <p:ph type="title"/>
          </p:nvPr>
        </p:nvSpPr>
        <p:spPr>
          <a:xfrm>
            <a:off x="2231136" y="288417"/>
            <a:ext cx="7729728" cy="1188720"/>
          </a:xfrm>
        </p:spPr>
        <p:txBody>
          <a:bodyPr/>
          <a:lstStyle/>
          <a:p>
            <a:r>
              <a:rPr lang="en-AU"/>
              <a:t>Ground reaction force</a:t>
            </a:r>
          </a:p>
        </p:txBody>
      </p:sp>
    </p:spTree>
    <p:extLst>
      <p:ext uri="{BB962C8B-B14F-4D97-AF65-F5344CB8AC3E}">
        <p14:creationId xmlns:p14="http://schemas.microsoft.com/office/powerpoint/2010/main" val="501466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93EFA-AB66-9674-A7FB-C39B5AABECD8}"/>
              </a:ext>
            </a:extLst>
          </p:cNvPr>
          <p:cNvSpPr>
            <a:spLocks noGrp="1"/>
          </p:cNvSpPr>
          <p:nvPr>
            <p:ph type="title"/>
          </p:nvPr>
        </p:nvSpPr>
        <p:spPr/>
        <p:txBody>
          <a:bodyPr>
            <a:normAutofit/>
          </a:bodyPr>
          <a:lstStyle/>
          <a:p>
            <a:r>
              <a:rPr lang="en-AU"/>
              <a:t>Preparation</a:t>
            </a:r>
          </a:p>
        </p:txBody>
      </p:sp>
      <p:sp>
        <p:nvSpPr>
          <p:cNvPr id="86" name="Arrow: Right 85">
            <a:extLst>
              <a:ext uri="{FF2B5EF4-FFF2-40B4-BE49-F238E27FC236}">
                <a16:creationId xmlns:a16="http://schemas.microsoft.com/office/drawing/2014/main" id="{5B91CD7D-AC7A-FCB7-643F-D4138097AB54}"/>
              </a:ext>
            </a:extLst>
          </p:cNvPr>
          <p:cNvSpPr/>
          <p:nvPr/>
        </p:nvSpPr>
        <p:spPr>
          <a:xfrm>
            <a:off x="1681225" y="3212933"/>
            <a:ext cx="447675" cy="45720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AU"/>
          </a:p>
        </p:txBody>
      </p:sp>
      <p:sp>
        <p:nvSpPr>
          <p:cNvPr id="87" name="TextBox 86">
            <a:extLst>
              <a:ext uri="{FF2B5EF4-FFF2-40B4-BE49-F238E27FC236}">
                <a16:creationId xmlns:a16="http://schemas.microsoft.com/office/drawing/2014/main" id="{D3BD534C-1A52-67E7-CACA-BA75EFED3999}"/>
              </a:ext>
            </a:extLst>
          </p:cNvPr>
          <p:cNvSpPr txBox="1"/>
          <p:nvPr/>
        </p:nvSpPr>
        <p:spPr>
          <a:xfrm>
            <a:off x="2231136" y="3081656"/>
            <a:ext cx="8525308" cy="774571"/>
          </a:xfrm>
          <a:prstGeom prst="rect">
            <a:avLst/>
          </a:prstGeom>
          <a:noFill/>
        </p:spPr>
        <p:txBody>
          <a:bodyPr wrap="square">
            <a:spAutoFit/>
          </a:bodyPr>
          <a:lstStyle/>
          <a:p>
            <a:pPr marL="228600" marR="0" lvl="0" indent="-228600" algn="l" defTabSz="914400" rtl="0" eaLnBrk="1" fontAlgn="auto" latinLnBrk="0" hangingPunct="1">
              <a:lnSpc>
                <a:spcPct val="100000"/>
              </a:lnSpc>
              <a:spcBef>
                <a:spcPts val="1000"/>
              </a:spcBef>
              <a:spcAft>
                <a:spcPts val="0"/>
              </a:spcAft>
              <a:buClr>
                <a:srgbClr val="9BAFB5"/>
              </a:buClr>
              <a:buSzTx/>
              <a:buFont typeface="Wingdings" panose="05000000000000000000" pitchFamily="2" charset="2"/>
              <a:buChar char="§"/>
              <a:tabLst/>
              <a:defRPr/>
            </a:pPr>
            <a:r>
              <a:rPr kumimoji="0" lang="en-AU" sz="1800" b="0"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rPr>
              <a:t>RUNNING 86 trials x ~4500 frames x 21 marker / 6 GRF features (28 participants)</a:t>
            </a:r>
          </a:p>
          <a:p>
            <a:pPr marL="228600" indent="-228600" defTabSz="914400">
              <a:spcBef>
                <a:spcPts val="1000"/>
              </a:spcBef>
              <a:buClr>
                <a:srgbClr val="9BAFB5"/>
              </a:buClr>
              <a:buFont typeface="Wingdings" panose="05000000000000000000" pitchFamily="2" charset="2"/>
              <a:buChar char="§"/>
              <a:defRPr/>
            </a:pPr>
            <a:r>
              <a:rPr lang="en-AU" dirty="0">
                <a:solidFill>
                  <a:srgbClr val="000000">
                    <a:lumMod val="85000"/>
                    <a:lumOff val="15000"/>
                  </a:srgbClr>
                </a:solidFill>
                <a:latin typeface="Gill Sans MT" panose="020B0502020104020203"/>
              </a:rPr>
              <a:t>WALKING 296 trials x 4500 frames </a:t>
            </a:r>
            <a:r>
              <a:rPr kumimoji="0" lang="en-AU" sz="1800" b="0"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rPr>
              <a:t>x 21 marker / 6 GRF features (38 participants)</a:t>
            </a:r>
          </a:p>
        </p:txBody>
      </p:sp>
      <p:grpSp>
        <p:nvGrpSpPr>
          <p:cNvPr id="90" name="Group 89">
            <a:extLst>
              <a:ext uri="{FF2B5EF4-FFF2-40B4-BE49-F238E27FC236}">
                <a16:creationId xmlns:a16="http://schemas.microsoft.com/office/drawing/2014/main" id="{DE40392F-6C4D-F461-2308-0A3162E0554B}"/>
              </a:ext>
            </a:extLst>
          </p:cNvPr>
          <p:cNvGrpSpPr/>
          <p:nvPr/>
        </p:nvGrpSpPr>
        <p:grpSpPr>
          <a:xfrm>
            <a:off x="321070" y="128231"/>
            <a:ext cx="3196434" cy="2124847"/>
            <a:chOff x="6446330" y="513283"/>
            <a:chExt cx="3196434" cy="2124847"/>
          </a:xfrm>
        </p:grpSpPr>
        <p:pic>
          <p:nvPicPr>
            <p:cNvPr id="91" name="Picture 90" descr="A close-up of letters&#10;&#10;Description automatically generated">
              <a:extLst>
                <a:ext uri="{FF2B5EF4-FFF2-40B4-BE49-F238E27FC236}">
                  <a16:creationId xmlns:a16="http://schemas.microsoft.com/office/drawing/2014/main" id="{0791F7F8-2F63-8265-1F62-A74BC1CD5F36}"/>
                </a:ext>
              </a:extLst>
            </p:cNvPr>
            <p:cNvPicPr>
              <a:picLocks noChangeAspect="1"/>
            </p:cNvPicPr>
            <p:nvPr/>
          </p:nvPicPr>
          <p:blipFill rotWithShape="1">
            <a:blip r:embed="rId4">
              <a:extLst>
                <a:ext uri="{28A0092B-C50C-407E-A947-70E740481C1C}">
                  <a14:useLocalDpi xmlns:a14="http://schemas.microsoft.com/office/drawing/2010/main" val="0"/>
                </a:ext>
              </a:extLst>
            </a:blip>
            <a:srcRect t="25077" r="42433"/>
            <a:stretch/>
          </p:blipFill>
          <p:spPr>
            <a:xfrm>
              <a:off x="6446330" y="513283"/>
              <a:ext cx="3196434" cy="1142374"/>
            </a:xfrm>
            <a:prstGeom prst="rect">
              <a:avLst/>
            </a:prstGeom>
          </p:spPr>
        </p:pic>
        <p:pic>
          <p:nvPicPr>
            <p:cNvPr id="92" name="Picture 91" descr="A close-up of letters&#10;&#10;Description automatically generated">
              <a:extLst>
                <a:ext uri="{FF2B5EF4-FFF2-40B4-BE49-F238E27FC236}">
                  <a16:creationId xmlns:a16="http://schemas.microsoft.com/office/drawing/2014/main" id="{2CE0361C-A025-62C8-E0B3-D8ACE3E4AB6C}"/>
                </a:ext>
              </a:extLst>
            </p:cNvPr>
            <p:cNvPicPr>
              <a:picLocks noChangeAspect="1"/>
            </p:cNvPicPr>
            <p:nvPr/>
          </p:nvPicPr>
          <p:blipFill rotWithShape="1">
            <a:blip r:embed="rId4">
              <a:extLst>
                <a:ext uri="{28A0092B-C50C-407E-A947-70E740481C1C}">
                  <a14:useLocalDpi xmlns:a14="http://schemas.microsoft.com/office/drawing/2010/main" val="0"/>
                </a:ext>
              </a:extLst>
            </a:blip>
            <a:srcRect l="59314" t="25077" r="14786"/>
            <a:stretch/>
          </p:blipFill>
          <p:spPr>
            <a:xfrm>
              <a:off x="7398327" y="1495756"/>
              <a:ext cx="1438080" cy="1142374"/>
            </a:xfrm>
            <a:prstGeom prst="rect">
              <a:avLst/>
            </a:prstGeom>
          </p:spPr>
        </p:pic>
      </p:grpSp>
      <p:sp>
        <p:nvSpPr>
          <p:cNvPr id="18" name="Rectangle 17">
            <a:extLst>
              <a:ext uri="{FF2B5EF4-FFF2-40B4-BE49-F238E27FC236}">
                <a16:creationId xmlns:a16="http://schemas.microsoft.com/office/drawing/2014/main" id="{A6A9367E-7C74-4380-0C14-AFDBB3FD58A5}"/>
              </a:ext>
            </a:extLst>
          </p:cNvPr>
          <p:cNvSpPr/>
          <p:nvPr/>
        </p:nvSpPr>
        <p:spPr>
          <a:xfrm>
            <a:off x="2516706" y="4352925"/>
            <a:ext cx="7444158" cy="16303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a:ln w="0"/>
                <a:solidFill>
                  <a:schemeClr val="tx1"/>
                </a:solidFill>
                <a:effectLst>
                  <a:outerShdw blurRad="38100" dist="19050" dir="2700000" algn="tl" rotWithShape="0">
                    <a:schemeClr val="dk1">
                      <a:alpha val="40000"/>
                    </a:schemeClr>
                  </a:outerShdw>
                </a:effectLst>
              </a:rPr>
              <a:t>We will use a reduced dataset of 500 frames per trial and only 2 participants for testing! </a:t>
            </a:r>
          </a:p>
          <a:p>
            <a:pPr algn="ctr"/>
            <a:r>
              <a:rPr lang="en-AU">
                <a:ln w="0"/>
                <a:solidFill>
                  <a:schemeClr val="tx1"/>
                </a:solidFill>
                <a:effectLst>
                  <a:outerShdw blurRad="38100" dist="19050" dir="2700000" algn="tl" rotWithShape="0">
                    <a:schemeClr val="dk1">
                      <a:alpha val="40000"/>
                    </a:schemeClr>
                  </a:outerShdw>
                </a:effectLst>
              </a:rPr>
              <a:t>The network is too small for generalisable results but runs on a CPU in a reasonable time frame.</a:t>
            </a:r>
          </a:p>
        </p:txBody>
      </p:sp>
    </p:spTree>
    <p:extLst>
      <p:ext uri="{BB962C8B-B14F-4D97-AF65-F5344CB8AC3E}">
        <p14:creationId xmlns:p14="http://schemas.microsoft.com/office/powerpoint/2010/main" val="1494280864"/>
      </p:ext>
    </p:extLst>
  </p:cSld>
  <p:clrMapOvr>
    <a:masterClrMapping/>
  </p:clrMapOvr>
  <p:extLst>
    <p:ext uri="{6950BFC3-D8DA-4A85-94F7-54DA5524770B}">
      <p188:commentRel xmlns:p188="http://schemas.microsoft.com/office/powerpoint/2018/8/main" r:id="rId3"/>
    </p:ext>
  </p:extLs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93EFA-AB66-9674-A7FB-C39B5AABECD8}"/>
              </a:ext>
            </a:extLst>
          </p:cNvPr>
          <p:cNvSpPr>
            <a:spLocks noGrp="1"/>
          </p:cNvSpPr>
          <p:nvPr>
            <p:ph type="title"/>
          </p:nvPr>
        </p:nvSpPr>
        <p:spPr/>
        <p:txBody>
          <a:bodyPr>
            <a:normAutofit/>
          </a:bodyPr>
          <a:lstStyle/>
          <a:p>
            <a:r>
              <a:rPr lang="en-AU"/>
              <a:t>Model Training: Regression</a:t>
            </a:r>
          </a:p>
        </p:txBody>
      </p:sp>
      <p:sp>
        <p:nvSpPr>
          <p:cNvPr id="6" name="Content Placeholder 5">
            <a:extLst>
              <a:ext uri="{FF2B5EF4-FFF2-40B4-BE49-F238E27FC236}">
                <a16:creationId xmlns:a16="http://schemas.microsoft.com/office/drawing/2014/main" id="{BF193DC7-A358-B345-4E21-44F2EC3CF706}"/>
              </a:ext>
            </a:extLst>
          </p:cNvPr>
          <p:cNvSpPr>
            <a:spLocks noGrp="1"/>
          </p:cNvSpPr>
          <p:nvPr>
            <p:ph idx="1"/>
          </p:nvPr>
        </p:nvSpPr>
        <p:spPr>
          <a:xfrm>
            <a:off x="2231136" y="2638044"/>
            <a:ext cx="7729728" cy="3940556"/>
          </a:xfrm>
        </p:spPr>
        <p:txBody>
          <a:bodyPr>
            <a:noAutofit/>
          </a:bodyPr>
          <a:lstStyle/>
          <a:p>
            <a:pPr>
              <a:buFont typeface="Wingdings" panose="05000000000000000000" pitchFamily="2" charset="2"/>
              <a:buChar char="§"/>
            </a:pPr>
            <a:r>
              <a:rPr lang="en-AU" dirty="0"/>
              <a:t>Create training/validation/test dataset</a:t>
            </a:r>
          </a:p>
          <a:p>
            <a:pPr lvl="1">
              <a:buFont typeface="Wingdings" panose="05000000000000000000" pitchFamily="2" charset="2"/>
              <a:buChar char="§"/>
            </a:pPr>
            <a:r>
              <a:rPr lang="en-AU" sz="1800" dirty="0"/>
              <a:t>Leave-one-subject out</a:t>
            </a:r>
          </a:p>
          <a:p>
            <a:pPr>
              <a:buFont typeface="Wingdings" panose="05000000000000000000" pitchFamily="2" charset="2"/>
              <a:buChar char="§"/>
            </a:pPr>
            <a:r>
              <a:rPr lang="en-AU" dirty="0"/>
              <a:t>Feature normalisation </a:t>
            </a:r>
          </a:p>
          <a:p>
            <a:pPr lvl="1">
              <a:buFont typeface="Wingdings" panose="05000000000000000000" pitchFamily="2" charset="2"/>
              <a:buChar char="§"/>
            </a:pPr>
            <a:r>
              <a:rPr lang="en-GB" sz="1800" dirty="0"/>
              <a:t>Scale features to mean/std of training dataset</a:t>
            </a:r>
          </a:p>
          <a:p>
            <a:pPr>
              <a:buFont typeface="Wingdings" panose="05000000000000000000" pitchFamily="2" charset="2"/>
              <a:buChar char="§"/>
            </a:pPr>
            <a:r>
              <a:rPr lang="en-GB" dirty="0"/>
              <a:t>Shuffle dataset</a:t>
            </a:r>
          </a:p>
          <a:p>
            <a:pPr>
              <a:buFont typeface="Wingdings" panose="05000000000000000000" pitchFamily="2" charset="2"/>
              <a:buChar char="§"/>
            </a:pPr>
            <a:r>
              <a:rPr lang="en-GB" dirty="0"/>
              <a:t>Create model</a:t>
            </a:r>
          </a:p>
          <a:p>
            <a:pPr lvl="1">
              <a:buFont typeface="Wingdings" panose="05000000000000000000" pitchFamily="2" charset="2"/>
              <a:buChar char="§"/>
            </a:pPr>
            <a:r>
              <a:rPr lang="en-GB" sz="1800" dirty="0"/>
              <a:t>2 bi-directional LSTM layers, 1 dense layer</a:t>
            </a:r>
          </a:p>
          <a:p>
            <a:pPr lvl="1">
              <a:buFont typeface="Wingdings" panose="05000000000000000000" pitchFamily="2" charset="2"/>
              <a:buChar char="§"/>
            </a:pPr>
            <a:r>
              <a:rPr lang="en-GB" sz="1800" dirty="0"/>
              <a:t>Loss: mean-squared error  </a:t>
            </a:r>
          </a:p>
          <a:p>
            <a:pPr lvl="1">
              <a:buFont typeface="Wingdings" panose="05000000000000000000" pitchFamily="2" charset="2"/>
              <a:buChar char="§"/>
            </a:pPr>
            <a:r>
              <a:rPr lang="en-GB" sz="1800" dirty="0"/>
              <a:t>Optimizer:  ADAM</a:t>
            </a:r>
            <a:endParaRPr lang="en-AU" sz="1800" dirty="0"/>
          </a:p>
        </p:txBody>
      </p:sp>
      <p:grpSp>
        <p:nvGrpSpPr>
          <p:cNvPr id="3" name="Group 2">
            <a:extLst>
              <a:ext uri="{FF2B5EF4-FFF2-40B4-BE49-F238E27FC236}">
                <a16:creationId xmlns:a16="http://schemas.microsoft.com/office/drawing/2014/main" id="{DB2FFF46-1BF9-8081-BC24-DDDB22F8B770}"/>
              </a:ext>
            </a:extLst>
          </p:cNvPr>
          <p:cNvGrpSpPr/>
          <p:nvPr/>
        </p:nvGrpSpPr>
        <p:grpSpPr>
          <a:xfrm>
            <a:off x="321070" y="128231"/>
            <a:ext cx="3196434" cy="2124847"/>
            <a:chOff x="6446330" y="513283"/>
            <a:chExt cx="3196434" cy="2124847"/>
          </a:xfrm>
        </p:grpSpPr>
        <p:pic>
          <p:nvPicPr>
            <p:cNvPr id="4" name="Picture 3" descr="A close-up of letters&#10;&#10;Description automatically generated">
              <a:extLst>
                <a:ext uri="{FF2B5EF4-FFF2-40B4-BE49-F238E27FC236}">
                  <a16:creationId xmlns:a16="http://schemas.microsoft.com/office/drawing/2014/main" id="{4DF082C0-713F-DBFA-231C-4664CA76EC43}"/>
                </a:ext>
              </a:extLst>
            </p:cNvPr>
            <p:cNvPicPr>
              <a:picLocks noChangeAspect="1"/>
            </p:cNvPicPr>
            <p:nvPr/>
          </p:nvPicPr>
          <p:blipFill rotWithShape="1">
            <a:blip r:embed="rId2">
              <a:extLst>
                <a:ext uri="{28A0092B-C50C-407E-A947-70E740481C1C}">
                  <a14:useLocalDpi xmlns:a14="http://schemas.microsoft.com/office/drawing/2010/main" val="0"/>
                </a:ext>
              </a:extLst>
            </a:blip>
            <a:srcRect t="25077" r="42433"/>
            <a:stretch/>
          </p:blipFill>
          <p:spPr>
            <a:xfrm>
              <a:off x="6446330" y="513283"/>
              <a:ext cx="3196434" cy="1142374"/>
            </a:xfrm>
            <a:prstGeom prst="rect">
              <a:avLst/>
            </a:prstGeom>
          </p:spPr>
        </p:pic>
        <p:pic>
          <p:nvPicPr>
            <p:cNvPr id="5" name="Picture 4" descr="A close-up of letters&#10;&#10;Description automatically generated">
              <a:extLst>
                <a:ext uri="{FF2B5EF4-FFF2-40B4-BE49-F238E27FC236}">
                  <a16:creationId xmlns:a16="http://schemas.microsoft.com/office/drawing/2014/main" id="{BE0FEA31-9B2F-71E5-99EF-9C53BAD56760}"/>
                </a:ext>
              </a:extLst>
            </p:cNvPr>
            <p:cNvPicPr>
              <a:picLocks noChangeAspect="1"/>
            </p:cNvPicPr>
            <p:nvPr/>
          </p:nvPicPr>
          <p:blipFill rotWithShape="1">
            <a:blip r:embed="rId2">
              <a:extLst>
                <a:ext uri="{28A0092B-C50C-407E-A947-70E740481C1C}">
                  <a14:useLocalDpi xmlns:a14="http://schemas.microsoft.com/office/drawing/2010/main" val="0"/>
                </a:ext>
              </a:extLst>
            </a:blip>
            <a:srcRect l="59314" t="25077" r="14786"/>
            <a:stretch/>
          </p:blipFill>
          <p:spPr>
            <a:xfrm>
              <a:off x="7398327" y="1495756"/>
              <a:ext cx="1438080" cy="1142374"/>
            </a:xfrm>
            <a:prstGeom prst="rect">
              <a:avLst/>
            </a:prstGeom>
          </p:spPr>
        </p:pic>
      </p:grpSp>
      <p:sp>
        <p:nvSpPr>
          <p:cNvPr id="7" name="Arrow: Right 6">
            <a:extLst>
              <a:ext uri="{FF2B5EF4-FFF2-40B4-BE49-F238E27FC236}">
                <a16:creationId xmlns:a16="http://schemas.microsoft.com/office/drawing/2014/main" id="{4A9EB406-B2C0-04D3-DE9C-9F5C34695DE7}"/>
              </a:ext>
            </a:extLst>
          </p:cNvPr>
          <p:cNvSpPr/>
          <p:nvPr/>
        </p:nvSpPr>
        <p:spPr>
          <a:xfrm>
            <a:off x="1919287" y="5410708"/>
            <a:ext cx="447675" cy="45720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AU"/>
          </a:p>
        </p:txBody>
      </p:sp>
      <p:sp>
        <p:nvSpPr>
          <p:cNvPr id="8" name="Arrow: Right 7">
            <a:extLst>
              <a:ext uri="{FF2B5EF4-FFF2-40B4-BE49-F238E27FC236}">
                <a16:creationId xmlns:a16="http://schemas.microsoft.com/office/drawing/2014/main" id="{DF3B1A99-593D-EA19-8808-335098923E2B}"/>
              </a:ext>
            </a:extLst>
          </p:cNvPr>
          <p:cNvSpPr/>
          <p:nvPr/>
        </p:nvSpPr>
        <p:spPr>
          <a:xfrm>
            <a:off x="1919287" y="3768393"/>
            <a:ext cx="447675" cy="45720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AU"/>
          </a:p>
        </p:txBody>
      </p:sp>
      <p:sp>
        <p:nvSpPr>
          <p:cNvPr id="9" name="Arrow: Right 8">
            <a:extLst>
              <a:ext uri="{FF2B5EF4-FFF2-40B4-BE49-F238E27FC236}">
                <a16:creationId xmlns:a16="http://schemas.microsoft.com/office/drawing/2014/main" id="{61B3B632-E22E-5D7E-1296-59E15A95B1C9}"/>
              </a:ext>
            </a:extLst>
          </p:cNvPr>
          <p:cNvSpPr/>
          <p:nvPr/>
        </p:nvSpPr>
        <p:spPr>
          <a:xfrm>
            <a:off x="1919287" y="2980993"/>
            <a:ext cx="447675" cy="45720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446477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AFD5B-7859-A173-94FC-0CDA46EE0B99}"/>
              </a:ext>
            </a:extLst>
          </p:cNvPr>
          <p:cNvSpPr>
            <a:spLocks noGrp="1"/>
          </p:cNvSpPr>
          <p:nvPr>
            <p:ph type="title"/>
          </p:nvPr>
        </p:nvSpPr>
        <p:spPr/>
        <p:txBody>
          <a:bodyPr/>
          <a:lstStyle/>
          <a:p>
            <a:r>
              <a:rPr lang="en-AU"/>
              <a:t>validation</a:t>
            </a:r>
          </a:p>
        </p:txBody>
      </p:sp>
      <p:grpSp>
        <p:nvGrpSpPr>
          <p:cNvPr id="4" name="Group 9">
            <a:extLst>
              <a:ext uri="{FF2B5EF4-FFF2-40B4-BE49-F238E27FC236}">
                <a16:creationId xmlns:a16="http://schemas.microsoft.com/office/drawing/2014/main" id="{6DBA9436-CCA3-2A55-5B80-EACC8597459E}"/>
              </a:ext>
            </a:extLst>
          </p:cNvPr>
          <p:cNvGrpSpPr/>
          <p:nvPr/>
        </p:nvGrpSpPr>
        <p:grpSpPr>
          <a:xfrm>
            <a:off x="2920983" y="2614955"/>
            <a:ext cx="7429393" cy="3132954"/>
            <a:chOff x="7854071" y="3496592"/>
            <a:chExt cx="11840769" cy="4988258"/>
          </a:xfrm>
        </p:grpSpPr>
        <p:sp>
          <p:nvSpPr>
            <p:cNvPr id="5" name="TextBox 4">
              <a:extLst>
                <a:ext uri="{FF2B5EF4-FFF2-40B4-BE49-F238E27FC236}">
                  <a16:creationId xmlns:a16="http://schemas.microsoft.com/office/drawing/2014/main" id="{1516E4E5-4C34-8023-ACDB-BE29BD026F02}"/>
                </a:ext>
              </a:extLst>
            </p:cNvPr>
            <p:cNvSpPr txBox="1"/>
            <p:nvPr/>
          </p:nvSpPr>
          <p:spPr>
            <a:xfrm>
              <a:off x="7854071" y="3499760"/>
              <a:ext cx="3201405" cy="1911152"/>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atin typeface="Gill Sans MT"/>
                </a:rPr>
                <a:t>Training data</a:t>
              </a:r>
              <a:endParaRPr lang="de-DE">
                <a:latin typeface="Gill Sans MT"/>
              </a:endParaRPr>
            </a:p>
            <a:p>
              <a:pPr marL="285115" indent="-285115">
                <a:buFont typeface="Arial" panose="020B0604020202020204" pitchFamily="34" charset="0"/>
                <a:buChar char="•"/>
              </a:pPr>
              <a:r>
                <a:rPr lang="en-US">
                  <a:latin typeface="Gill Sans MT"/>
                </a:rPr>
                <a:t>Used to train the neural network</a:t>
              </a:r>
            </a:p>
          </p:txBody>
        </p:sp>
        <p:sp>
          <p:nvSpPr>
            <p:cNvPr id="6" name="TextBox 5">
              <a:extLst>
                <a:ext uri="{FF2B5EF4-FFF2-40B4-BE49-F238E27FC236}">
                  <a16:creationId xmlns:a16="http://schemas.microsoft.com/office/drawing/2014/main" id="{62476BBA-DA46-49A0-7494-6108D77A6508}"/>
                </a:ext>
              </a:extLst>
            </p:cNvPr>
            <p:cNvSpPr txBox="1"/>
            <p:nvPr/>
          </p:nvSpPr>
          <p:spPr>
            <a:xfrm>
              <a:off x="14313968" y="5193191"/>
              <a:ext cx="5222676" cy="1470117"/>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000000"/>
                  </a:solidFill>
                  <a:latin typeface="Gill Sans MT"/>
                </a:rPr>
                <a:t>Testing data</a:t>
              </a:r>
            </a:p>
            <a:p>
              <a:pPr marL="285115" indent="-285115">
                <a:buFont typeface="Arial" panose="020B0604020202020204" pitchFamily="34" charset="0"/>
                <a:buChar char="•"/>
              </a:pPr>
              <a:r>
                <a:rPr lang="en-US">
                  <a:solidFill>
                    <a:srgbClr val="000000"/>
                  </a:solidFill>
                  <a:latin typeface="Gill Sans MT"/>
                </a:rPr>
                <a:t>Used to test the performance of the model </a:t>
              </a:r>
              <a:r>
                <a:rPr lang="en-US" i="1">
                  <a:solidFill>
                    <a:srgbClr val="000000"/>
                  </a:solidFill>
                  <a:latin typeface="Gill Sans MT"/>
                </a:rPr>
                <a:t>after</a:t>
              </a:r>
              <a:r>
                <a:rPr lang="en-US">
                  <a:solidFill>
                    <a:srgbClr val="000000"/>
                  </a:solidFill>
                  <a:latin typeface="Gill Sans MT"/>
                </a:rPr>
                <a:t> training</a:t>
              </a:r>
            </a:p>
          </p:txBody>
        </p:sp>
        <p:sp>
          <p:nvSpPr>
            <p:cNvPr id="7" name="TextBox 6">
              <a:extLst>
                <a:ext uri="{FF2B5EF4-FFF2-40B4-BE49-F238E27FC236}">
                  <a16:creationId xmlns:a16="http://schemas.microsoft.com/office/drawing/2014/main" id="{C3CC6AA0-1E6B-1BDD-94FF-85F49B9A8B6C}"/>
                </a:ext>
              </a:extLst>
            </p:cNvPr>
            <p:cNvSpPr txBox="1"/>
            <p:nvPr/>
          </p:nvSpPr>
          <p:spPr>
            <a:xfrm>
              <a:off x="13483969" y="3496592"/>
              <a:ext cx="6210871" cy="1470117"/>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000000"/>
                  </a:solidFill>
                  <a:latin typeface="Gill Sans MT"/>
                </a:rPr>
                <a:t>Validation data</a:t>
              </a:r>
            </a:p>
            <a:p>
              <a:pPr marL="285115" indent="-285115">
                <a:buFont typeface="Arial" panose="020B0604020202020204" pitchFamily="34" charset="0"/>
                <a:buChar char="•"/>
              </a:pPr>
              <a:r>
                <a:rPr lang="en-US">
                  <a:solidFill>
                    <a:srgbClr val="000000"/>
                  </a:solidFill>
                  <a:latin typeface="Gill Sans MT"/>
                </a:rPr>
                <a:t>Used to test the performance of the model </a:t>
              </a:r>
              <a:r>
                <a:rPr lang="en-US" i="1">
                  <a:solidFill>
                    <a:srgbClr val="000000"/>
                  </a:solidFill>
                  <a:latin typeface="Gill Sans MT"/>
                </a:rPr>
                <a:t>during</a:t>
              </a:r>
              <a:r>
                <a:rPr lang="en-US">
                  <a:solidFill>
                    <a:srgbClr val="000000"/>
                  </a:solidFill>
                  <a:latin typeface="Gill Sans MT"/>
                </a:rPr>
                <a:t> training</a:t>
              </a:r>
            </a:p>
          </p:txBody>
        </p:sp>
        <p:pic>
          <p:nvPicPr>
            <p:cNvPr id="8" name="Picture 8">
              <a:extLst>
                <a:ext uri="{FF2B5EF4-FFF2-40B4-BE49-F238E27FC236}">
                  <a16:creationId xmlns:a16="http://schemas.microsoft.com/office/drawing/2014/main" id="{4D534FE2-484C-5C0A-97D2-15722B0928B2}"/>
                </a:ext>
              </a:extLst>
            </p:cNvPr>
            <p:cNvPicPr>
              <a:picLocks noChangeAspect="1"/>
            </p:cNvPicPr>
            <p:nvPr/>
          </p:nvPicPr>
          <p:blipFill rotWithShape="1">
            <a:blip r:embed="rId2"/>
            <a:srcRect l="19487" t="2510" r="19861" b="2451"/>
            <a:stretch/>
          </p:blipFill>
          <p:spPr>
            <a:xfrm rot="4391456">
              <a:off x="10102825" y="4143593"/>
              <a:ext cx="4346251" cy="4336264"/>
            </a:xfrm>
            <a:prstGeom prst="rect">
              <a:avLst/>
            </a:prstGeom>
          </p:spPr>
        </p:pic>
      </p:grpSp>
    </p:spTree>
    <p:extLst>
      <p:ext uri="{BB962C8B-B14F-4D97-AF65-F5344CB8AC3E}">
        <p14:creationId xmlns:p14="http://schemas.microsoft.com/office/powerpoint/2010/main" val="2986353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F49E1-3553-F093-DBF1-68D05F8D0996}"/>
              </a:ext>
            </a:extLst>
          </p:cNvPr>
          <p:cNvSpPr>
            <a:spLocks noGrp="1"/>
          </p:cNvSpPr>
          <p:nvPr>
            <p:ph type="title"/>
          </p:nvPr>
        </p:nvSpPr>
        <p:spPr/>
        <p:txBody>
          <a:bodyPr/>
          <a:lstStyle/>
          <a:p>
            <a:r>
              <a:rPr lang="en-AU"/>
              <a:t>Cross Validation</a:t>
            </a:r>
            <a:endParaRPr lang="de-DE"/>
          </a:p>
        </p:txBody>
      </p:sp>
      <p:grpSp>
        <p:nvGrpSpPr>
          <p:cNvPr id="4" name="Group 50">
            <a:extLst>
              <a:ext uri="{FF2B5EF4-FFF2-40B4-BE49-F238E27FC236}">
                <a16:creationId xmlns:a16="http://schemas.microsoft.com/office/drawing/2014/main" id="{A7A4E0D9-AB52-8764-1FBC-11FE144B9DC8}"/>
              </a:ext>
            </a:extLst>
          </p:cNvPr>
          <p:cNvGrpSpPr/>
          <p:nvPr/>
        </p:nvGrpSpPr>
        <p:grpSpPr>
          <a:xfrm>
            <a:off x="3292431" y="2262711"/>
            <a:ext cx="5596925" cy="3473670"/>
            <a:chOff x="9827411" y="3489758"/>
            <a:chExt cx="7985725" cy="4897553"/>
          </a:xfrm>
        </p:grpSpPr>
        <p:grpSp>
          <p:nvGrpSpPr>
            <p:cNvPr id="5" name="Group 49">
              <a:extLst>
                <a:ext uri="{FF2B5EF4-FFF2-40B4-BE49-F238E27FC236}">
                  <a16:creationId xmlns:a16="http://schemas.microsoft.com/office/drawing/2014/main" id="{35BD3ECB-99DE-AF61-930D-ACC6196EBF53}"/>
                </a:ext>
              </a:extLst>
            </p:cNvPr>
            <p:cNvGrpSpPr/>
            <p:nvPr/>
          </p:nvGrpSpPr>
          <p:grpSpPr>
            <a:xfrm>
              <a:off x="9827417" y="3489758"/>
              <a:ext cx="7985719" cy="828000"/>
              <a:chOff x="9827417" y="3489758"/>
              <a:chExt cx="7985719" cy="828000"/>
            </a:xfrm>
          </p:grpSpPr>
          <p:sp>
            <p:nvSpPr>
              <p:cNvPr id="43" name="TextBox 14">
                <a:extLst>
                  <a:ext uri="{FF2B5EF4-FFF2-40B4-BE49-F238E27FC236}">
                    <a16:creationId xmlns:a16="http://schemas.microsoft.com/office/drawing/2014/main" id="{3416AA3B-88BE-A5D5-1EEB-50C55DC84F1C}"/>
                  </a:ext>
                </a:extLst>
              </p:cNvPr>
              <p:cNvSpPr txBox="1"/>
              <p:nvPr/>
            </p:nvSpPr>
            <p:spPr>
              <a:xfrm>
                <a:off x="9827417" y="3642148"/>
                <a:ext cx="1658659" cy="520724"/>
              </a:xfrm>
              <a:prstGeom prst="rect">
                <a:avLst/>
              </a:prstGeom>
              <a:noFill/>
            </p:spPr>
            <p:txBody>
              <a:bodyPr wrap="non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latin typeface="Gill Sans MT"/>
                  </a:rPr>
                  <a:t>iteration 1</a:t>
                </a:r>
                <a:endParaRPr lang="en-AU" dirty="0">
                  <a:latin typeface="Gill Sans MT"/>
                </a:endParaRPr>
              </a:p>
            </p:txBody>
          </p:sp>
          <p:grpSp>
            <p:nvGrpSpPr>
              <p:cNvPr id="44" name="Group 4">
                <a:extLst>
                  <a:ext uri="{FF2B5EF4-FFF2-40B4-BE49-F238E27FC236}">
                    <a16:creationId xmlns:a16="http://schemas.microsoft.com/office/drawing/2014/main" id="{BFB57901-F58C-7D10-3582-3473B3968A41}"/>
                  </a:ext>
                </a:extLst>
              </p:cNvPr>
              <p:cNvGrpSpPr/>
              <p:nvPr/>
            </p:nvGrpSpPr>
            <p:grpSpPr>
              <a:xfrm>
                <a:off x="11872383" y="3489758"/>
                <a:ext cx="4244624" cy="828000"/>
                <a:chOff x="11872383" y="3489758"/>
                <a:chExt cx="4244624" cy="828000"/>
              </a:xfrm>
            </p:grpSpPr>
            <p:sp>
              <p:nvSpPr>
                <p:cNvPr id="46" name="Rectangle 10">
                  <a:extLst>
                    <a:ext uri="{FF2B5EF4-FFF2-40B4-BE49-F238E27FC236}">
                      <a16:creationId xmlns:a16="http://schemas.microsoft.com/office/drawing/2014/main" id="{5D4E318A-B675-A821-4C58-786DA4093605}"/>
                    </a:ext>
                  </a:extLst>
                </p:cNvPr>
                <p:cNvSpPr/>
                <p:nvPr/>
              </p:nvSpPr>
              <p:spPr>
                <a:xfrm>
                  <a:off x="11872383" y="3489758"/>
                  <a:ext cx="828000" cy="828000"/>
                </a:xfrm>
                <a:prstGeom prst="rect">
                  <a:avLst/>
                </a:prstGeom>
                <a:solidFill>
                  <a:srgbClr val="89D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sz="2800">
                    <a:solidFill>
                      <a:srgbClr val="C8C7C6"/>
                    </a:solidFill>
                    <a:latin typeface="Galano Grotesque Alt Light" panose="00000400000000000000" pitchFamily="50" charset="0"/>
                  </a:endParaRPr>
                </a:p>
              </p:txBody>
            </p:sp>
            <p:sp>
              <p:nvSpPr>
                <p:cNvPr id="47" name="Rectangle 11">
                  <a:extLst>
                    <a:ext uri="{FF2B5EF4-FFF2-40B4-BE49-F238E27FC236}">
                      <a16:creationId xmlns:a16="http://schemas.microsoft.com/office/drawing/2014/main" id="{DFFD9166-965D-CC78-EF04-2894259BD85A}"/>
                    </a:ext>
                  </a:extLst>
                </p:cNvPr>
                <p:cNvSpPr/>
                <p:nvPr/>
              </p:nvSpPr>
              <p:spPr>
                <a:xfrm>
                  <a:off x="12726539" y="3489758"/>
                  <a:ext cx="828000" cy="828000"/>
                </a:xfrm>
                <a:prstGeom prst="rect">
                  <a:avLst/>
                </a:prstGeom>
                <a:solidFill>
                  <a:srgbClr val="C8C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sz="2800">
                    <a:solidFill>
                      <a:srgbClr val="C8C7C6"/>
                    </a:solidFill>
                    <a:latin typeface="Galano Grotesque Alt Light" panose="00000400000000000000" pitchFamily="50" charset="0"/>
                  </a:endParaRPr>
                </a:p>
              </p:txBody>
            </p:sp>
            <p:sp>
              <p:nvSpPr>
                <p:cNvPr id="48" name="Rectangle 12">
                  <a:extLst>
                    <a:ext uri="{FF2B5EF4-FFF2-40B4-BE49-F238E27FC236}">
                      <a16:creationId xmlns:a16="http://schemas.microsoft.com/office/drawing/2014/main" id="{E1D53D09-8526-5122-241D-A9A0DC7F7F30}"/>
                    </a:ext>
                  </a:extLst>
                </p:cNvPr>
                <p:cNvSpPr/>
                <p:nvPr/>
              </p:nvSpPr>
              <p:spPr>
                <a:xfrm>
                  <a:off x="13580695" y="3489758"/>
                  <a:ext cx="828000" cy="828000"/>
                </a:xfrm>
                <a:prstGeom prst="rect">
                  <a:avLst/>
                </a:prstGeom>
                <a:solidFill>
                  <a:srgbClr val="C8C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sz="2800">
                    <a:solidFill>
                      <a:srgbClr val="C8C7C6"/>
                    </a:solidFill>
                    <a:latin typeface="Galano Grotesque Alt Light" panose="00000400000000000000" pitchFamily="50" charset="0"/>
                  </a:endParaRPr>
                </a:p>
              </p:txBody>
            </p:sp>
            <p:sp>
              <p:nvSpPr>
                <p:cNvPr id="49" name="Rectangle 13">
                  <a:extLst>
                    <a:ext uri="{FF2B5EF4-FFF2-40B4-BE49-F238E27FC236}">
                      <a16:creationId xmlns:a16="http://schemas.microsoft.com/office/drawing/2014/main" id="{39DDD13A-B488-C6A4-A765-AD923B247115}"/>
                    </a:ext>
                  </a:extLst>
                </p:cNvPr>
                <p:cNvSpPr/>
                <p:nvPr/>
              </p:nvSpPr>
              <p:spPr>
                <a:xfrm>
                  <a:off x="14434851" y="3489758"/>
                  <a:ext cx="828000" cy="828000"/>
                </a:xfrm>
                <a:prstGeom prst="rect">
                  <a:avLst/>
                </a:prstGeom>
                <a:solidFill>
                  <a:srgbClr val="C8C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sz="2800">
                    <a:solidFill>
                      <a:srgbClr val="C8C7C6"/>
                    </a:solidFill>
                    <a:latin typeface="Galano Grotesque Alt Light" panose="00000400000000000000" pitchFamily="50" charset="0"/>
                  </a:endParaRPr>
                </a:p>
              </p:txBody>
            </p:sp>
            <p:sp>
              <p:nvSpPr>
                <p:cNvPr id="50" name="Rectangle 15">
                  <a:extLst>
                    <a:ext uri="{FF2B5EF4-FFF2-40B4-BE49-F238E27FC236}">
                      <a16:creationId xmlns:a16="http://schemas.microsoft.com/office/drawing/2014/main" id="{D397B64B-C254-E24C-3D93-75638B6F3DCF}"/>
                    </a:ext>
                  </a:extLst>
                </p:cNvPr>
                <p:cNvSpPr/>
                <p:nvPr/>
              </p:nvSpPr>
              <p:spPr>
                <a:xfrm>
                  <a:off x="15289007" y="3489758"/>
                  <a:ext cx="828000" cy="828000"/>
                </a:xfrm>
                <a:prstGeom prst="rect">
                  <a:avLst/>
                </a:prstGeom>
                <a:solidFill>
                  <a:srgbClr val="C8C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sz="2800">
                    <a:solidFill>
                      <a:srgbClr val="C8C7C6"/>
                    </a:solidFill>
                    <a:latin typeface="Galano Grotesque Alt Light" panose="00000400000000000000" pitchFamily="50" charset="0"/>
                  </a:endParaRPr>
                </a:p>
              </p:txBody>
            </p:sp>
          </p:grpSp>
          <p:sp>
            <p:nvSpPr>
              <p:cNvPr id="45" name="TextBox 16">
                <a:extLst>
                  <a:ext uri="{FF2B5EF4-FFF2-40B4-BE49-F238E27FC236}">
                    <a16:creationId xmlns:a16="http://schemas.microsoft.com/office/drawing/2014/main" id="{4D76C7D1-E3EC-26B4-2FF0-5E1E48310CE3}"/>
                  </a:ext>
                </a:extLst>
              </p:cNvPr>
              <p:cNvSpPr txBox="1"/>
              <p:nvPr/>
            </p:nvSpPr>
            <p:spPr>
              <a:xfrm>
                <a:off x="16143042" y="3642148"/>
                <a:ext cx="1670094" cy="52072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atin typeface="Gill Sans MT"/>
                  </a:rPr>
                  <a:t>accuracy 1</a:t>
                </a:r>
                <a:endParaRPr lang="en-AU">
                  <a:latin typeface="Gill Sans MT"/>
                </a:endParaRPr>
              </a:p>
            </p:txBody>
          </p:sp>
        </p:grpSp>
        <p:grpSp>
          <p:nvGrpSpPr>
            <p:cNvPr id="6" name="Group 48">
              <a:extLst>
                <a:ext uri="{FF2B5EF4-FFF2-40B4-BE49-F238E27FC236}">
                  <a16:creationId xmlns:a16="http://schemas.microsoft.com/office/drawing/2014/main" id="{60578209-ABF4-6798-8935-3B6B0FE3D99E}"/>
                </a:ext>
              </a:extLst>
            </p:cNvPr>
            <p:cNvGrpSpPr/>
            <p:nvPr/>
          </p:nvGrpSpPr>
          <p:grpSpPr>
            <a:xfrm>
              <a:off x="9827411" y="4350097"/>
              <a:ext cx="7985721" cy="828000"/>
              <a:chOff x="9827411" y="4350097"/>
              <a:chExt cx="7985721" cy="828000"/>
            </a:xfrm>
          </p:grpSpPr>
          <p:sp>
            <p:nvSpPr>
              <p:cNvPr id="35" name="TextBox 21">
                <a:extLst>
                  <a:ext uri="{FF2B5EF4-FFF2-40B4-BE49-F238E27FC236}">
                    <a16:creationId xmlns:a16="http://schemas.microsoft.com/office/drawing/2014/main" id="{B92C38D6-F0E4-5E1C-6CC4-C6AB07F89945}"/>
                  </a:ext>
                </a:extLst>
              </p:cNvPr>
              <p:cNvSpPr txBox="1"/>
              <p:nvPr/>
            </p:nvSpPr>
            <p:spPr>
              <a:xfrm>
                <a:off x="9827411" y="4502487"/>
                <a:ext cx="1658659" cy="52072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atin typeface="Gill Sans MT"/>
                  </a:rPr>
                  <a:t>iteration 2</a:t>
                </a:r>
                <a:endParaRPr lang="en-AU">
                  <a:latin typeface="Gill Sans MT"/>
                </a:endParaRPr>
              </a:p>
            </p:txBody>
          </p:sp>
          <p:grpSp>
            <p:nvGrpSpPr>
              <p:cNvPr id="36" name="Group 5">
                <a:extLst>
                  <a:ext uri="{FF2B5EF4-FFF2-40B4-BE49-F238E27FC236}">
                    <a16:creationId xmlns:a16="http://schemas.microsoft.com/office/drawing/2014/main" id="{05327719-ABFD-43DF-47B2-44883D6C5D4C}"/>
                  </a:ext>
                </a:extLst>
              </p:cNvPr>
              <p:cNvGrpSpPr/>
              <p:nvPr/>
            </p:nvGrpSpPr>
            <p:grpSpPr>
              <a:xfrm>
                <a:off x="11872383" y="4350097"/>
                <a:ext cx="4244624" cy="828000"/>
                <a:chOff x="11872383" y="4350097"/>
                <a:chExt cx="4244624" cy="828000"/>
              </a:xfrm>
            </p:grpSpPr>
            <p:sp>
              <p:nvSpPr>
                <p:cNvPr id="38" name="Rectangle 17">
                  <a:extLst>
                    <a:ext uri="{FF2B5EF4-FFF2-40B4-BE49-F238E27FC236}">
                      <a16:creationId xmlns:a16="http://schemas.microsoft.com/office/drawing/2014/main" id="{65788960-84ED-C915-0628-F161CB0CD2AD}"/>
                    </a:ext>
                  </a:extLst>
                </p:cNvPr>
                <p:cNvSpPr/>
                <p:nvPr/>
              </p:nvSpPr>
              <p:spPr>
                <a:xfrm>
                  <a:off x="11872383" y="4350097"/>
                  <a:ext cx="828000" cy="828000"/>
                </a:xfrm>
                <a:prstGeom prst="rect">
                  <a:avLst/>
                </a:prstGeom>
                <a:solidFill>
                  <a:srgbClr val="C8C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sz="2800">
                    <a:solidFill>
                      <a:srgbClr val="C8C7C6"/>
                    </a:solidFill>
                    <a:latin typeface="Galano Grotesque Alt Light" panose="00000400000000000000" pitchFamily="50" charset="0"/>
                  </a:endParaRPr>
                </a:p>
              </p:txBody>
            </p:sp>
            <p:sp>
              <p:nvSpPr>
                <p:cNvPr id="39" name="Rectangle 18">
                  <a:extLst>
                    <a:ext uri="{FF2B5EF4-FFF2-40B4-BE49-F238E27FC236}">
                      <a16:creationId xmlns:a16="http://schemas.microsoft.com/office/drawing/2014/main" id="{F7863406-F832-EDD5-FE87-79ADBDFEA67D}"/>
                    </a:ext>
                  </a:extLst>
                </p:cNvPr>
                <p:cNvSpPr/>
                <p:nvPr/>
              </p:nvSpPr>
              <p:spPr>
                <a:xfrm>
                  <a:off x="12726539" y="4350097"/>
                  <a:ext cx="828000" cy="828000"/>
                </a:xfrm>
                <a:prstGeom prst="rect">
                  <a:avLst/>
                </a:prstGeom>
                <a:solidFill>
                  <a:srgbClr val="89D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sz="2800">
                    <a:solidFill>
                      <a:srgbClr val="C8C7C6"/>
                    </a:solidFill>
                    <a:latin typeface="Galano Grotesque Alt Light" panose="00000400000000000000" pitchFamily="50" charset="0"/>
                  </a:endParaRPr>
                </a:p>
              </p:txBody>
            </p:sp>
            <p:sp>
              <p:nvSpPr>
                <p:cNvPr id="40" name="Rectangle 19">
                  <a:extLst>
                    <a:ext uri="{FF2B5EF4-FFF2-40B4-BE49-F238E27FC236}">
                      <a16:creationId xmlns:a16="http://schemas.microsoft.com/office/drawing/2014/main" id="{63AFC55F-438D-5270-6717-3A7ABC2C0D91}"/>
                    </a:ext>
                  </a:extLst>
                </p:cNvPr>
                <p:cNvSpPr/>
                <p:nvPr/>
              </p:nvSpPr>
              <p:spPr>
                <a:xfrm>
                  <a:off x="13580695" y="4350097"/>
                  <a:ext cx="828000" cy="828000"/>
                </a:xfrm>
                <a:prstGeom prst="rect">
                  <a:avLst/>
                </a:prstGeom>
                <a:solidFill>
                  <a:srgbClr val="C8C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sz="2800">
                    <a:solidFill>
                      <a:srgbClr val="C8C7C6"/>
                    </a:solidFill>
                    <a:latin typeface="Galano Grotesque Alt Light" panose="00000400000000000000" pitchFamily="50" charset="0"/>
                  </a:endParaRPr>
                </a:p>
              </p:txBody>
            </p:sp>
            <p:sp>
              <p:nvSpPr>
                <p:cNvPr id="41" name="Rectangle 20">
                  <a:extLst>
                    <a:ext uri="{FF2B5EF4-FFF2-40B4-BE49-F238E27FC236}">
                      <a16:creationId xmlns:a16="http://schemas.microsoft.com/office/drawing/2014/main" id="{312207F9-9461-E108-595B-991BD28FBD81}"/>
                    </a:ext>
                  </a:extLst>
                </p:cNvPr>
                <p:cNvSpPr/>
                <p:nvPr/>
              </p:nvSpPr>
              <p:spPr>
                <a:xfrm>
                  <a:off x="14434851" y="4350097"/>
                  <a:ext cx="828000" cy="828000"/>
                </a:xfrm>
                <a:prstGeom prst="rect">
                  <a:avLst/>
                </a:prstGeom>
                <a:solidFill>
                  <a:srgbClr val="C8C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sz="2800">
                    <a:solidFill>
                      <a:srgbClr val="C8C7C6"/>
                    </a:solidFill>
                    <a:latin typeface="Galano Grotesque Alt Light" panose="00000400000000000000" pitchFamily="50" charset="0"/>
                  </a:endParaRPr>
                </a:p>
              </p:txBody>
            </p:sp>
            <p:sp>
              <p:nvSpPr>
                <p:cNvPr id="42" name="Rectangle 22">
                  <a:extLst>
                    <a:ext uri="{FF2B5EF4-FFF2-40B4-BE49-F238E27FC236}">
                      <a16:creationId xmlns:a16="http://schemas.microsoft.com/office/drawing/2014/main" id="{FF16396F-6E38-B680-DD11-3F633B7E13FD}"/>
                    </a:ext>
                  </a:extLst>
                </p:cNvPr>
                <p:cNvSpPr/>
                <p:nvPr/>
              </p:nvSpPr>
              <p:spPr>
                <a:xfrm>
                  <a:off x="15289007" y="4350097"/>
                  <a:ext cx="828000" cy="828000"/>
                </a:xfrm>
                <a:prstGeom prst="rect">
                  <a:avLst/>
                </a:prstGeom>
                <a:solidFill>
                  <a:srgbClr val="C8C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sz="2800">
                    <a:solidFill>
                      <a:srgbClr val="C8C7C6"/>
                    </a:solidFill>
                    <a:latin typeface="Galano Grotesque Alt Light" panose="00000400000000000000" pitchFamily="50" charset="0"/>
                  </a:endParaRPr>
                </a:p>
              </p:txBody>
            </p:sp>
          </p:grpSp>
          <p:sp>
            <p:nvSpPr>
              <p:cNvPr id="37" name="TextBox 23">
                <a:extLst>
                  <a:ext uri="{FF2B5EF4-FFF2-40B4-BE49-F238E27FC236}">
                    <a16:creationId xmlns:a16="http://schemas.microsoft.com/office/drawing/2014/main" id="{D8322C16-7B55-9AD8-DB23-482D0F074DEC}"/>
                  </a:ext>
                </a:extLst>
              </p:cNvPr>
              <p:cNvSpPr txBox="1"/>
              <p:nvPr/>
            </p:nvSpPr>
            <p:spPr>
              <a:xfrm>
                <a:off x="16143037" y="4502487"/>
                <a:ext cx="1670095" cy="52072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atin typeface="Gill Sans MT"/>
                  </a:rPr>
                  <a:t>accuracy 2</a:t>
                </a:r>
                <a:endParaRPr lang="en-AU">
                  <a:latin typeface="Gill Sans MT"/>
                </a:endParaRPr>
              </a:p>
            </p:txBody>
          </p:sp>
        </p:grpSp>
        <p:grpSp>
          <p:nvGrpSpPr>
            <p:cNvPr id="7" name="Group 47">
              <a:extLst>
                <a:ext uri="{FF2B5EF4-FFF2-40B4-BE49-F238E27FC236}">
                  <a16:creationId xmlns:a16="http://schemas.microsoft.com/office/drawing/2014/main" id="{18D4225E-5492-E68A-55C9-5D7F2871068B}"/>
                </a:ext>
              </a:extLst>
            </p:cNvPr>
            <p:cNvGrpSpPr/>
            <p:nvPr/>
          </p:nvGrpSpPr>
          <p:grpSpPr>
            <a:xfrm>
              <a:off x="9827417" y="5210438"/>
              <a:ext cx="7985714" cy="828000"/>
              <a:chOff x="9827417" y="5210438"/>
              <a:chExt cx="7985714" cy="828000"/>
            </a:xfrm>
          </p:grpSpPr>
          <p:sp>
            <p:nvSpPr>
              <p:cNvPr id="27" name="TextBox 28">
                <a:extLst>
                  <a:ext uri="{FF2B5EF4-FFF2-40B4-BE49-F238E27FC236}">
                    <a16:creationId xmlns:a16="http://schemas.microsoft.com/office/drawing/2014/main" id="{85E8B597-49F6-EEAB-AB71-BCC805CC8B58}"/>
                  </a:ext>
                </a:extLst>
              </p:cNvPr>
              <p:cNvSpPr txBox="1"/>
              <p:nvPr/>
            </p:nvSpPr>
            <p:spPr>
              <a:xfrm>
                <a:off x="9827417" y="5362828"/>
                <a:ext cx="1658659" cy="52072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atin typeface="Gill Sans MT"/>
                  </a:rPr>
                  <a:t>iteration 3</a:t>
                </a:r>
                <a:endParaRPr lang="en-AU">
                  <a:latin typeface="Gill Sans MT"/>
                </a:endParaRPr>
              </a:p>
            </p:txBody>
          </p:sp>
          <p:grpSp>
            <p:nvGrpSpPr>
              <p:cNvPr id="28" name="Group 6">
                <a:extLst>
                  <a:ext uri="{FF2B5EF4-FFF2-40B4-BE49-F238E27FC236}">
                    <a16:creationId xmlns:a16="http://schemas.microsoft.com/office/drawing/2014/main" id="{14515D0F-4E0E-16D8-4073-EB5A7BA0508B}"/>
                  </a:ext>
                </a:extLst>
              </p:cNvPr>
              <p:cNvGrpSpPr/>
              <p:nvPr/>
            </p:nvGrpSpPr>
            <p:grpSpPr>
              <a:xfrm>
                <a:off x="11872383" y="5210438"/>
                <a:ext cx="4244624" cy="828000"/>
                <a:chOff x="11872383" y="5210438"/>
                <a:chExt cx="4244624" cy="828000"/>
              </a:xfrm>
            </p:grpSpPr>
            <p:sp>
              <p:nvSpPr>
                <p:cNvPr id="30" name="Rectangle 24">
                  <a:extLst>
                    <a:ext uri="{FF2B5EF4-FFF2-40B4-BE49-F238E27FC236}">
                      <a16:creationId xmlns:a16="http://schemas.microsoft.com/office/drawing/2014/main" id="{5A54599A-E404-5E51-467B-BD2037194D91}"/>
                    </a:ext>
                  </a:extLst>
                </p:cNvPr>
                <p:cNvSpPr/>
                <p:nvPr/>
              </p:nvSpPr>
              <p:spPr>
                <a:xfrm>
                  <a:off x="11872383" y="5210438"/>
                  <a:ext cx="828000" cy="828000"/>
                </a:xfrm>
                <a:prstGeom prst="rect">
                  <a:avLst/>
                </a:prstGeom>
                <a:solidFill>
                  <a:srgbClr val="C8C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sz="2800">
                    <a:solidFill>
                      <a:srgbClr val="C8C7C6"/>
                    </a:solidFill>
                    <a:latin typeface="Galano Grotesque Alt Light" panose="00000400000000000000" pitchFamily="50" charset="0"/>
                  </a:endParaRPr>
                </a:p>
              </p:txBody>
            </p:sp>
            <p:sp>
              <p:nvSpPr>
                <p:cNvPr id="31" name="Rectangle 25">
                  <a:extLst>
                    <a:ext uri="{FF2B5EF4-FFF2-40B4-BE49-F238E27FC236}">
                      <a16:creationId xmlns:a16="http://schemas.microsoft.com/office/drawing/2014/main" id="{1364BAAA-1505-8EDA-1F51-959DA8F75E6F}"/>
                    </a:ext>
                  </a:extLst>
                </p:cNvPr>
                <p:cNvSpPr/>
                <p:nvPr/>
              </p:nvSpPr>
              <p:spPr>
                <a:xfrm>
                  <a:off x="12726539" y="5210438"/>
                  <a:ext cx="828000" cy="828000"/>
                </a:xfrm>
                <a:prstGeom prst="rect">
                  <a:avLst/>
                </a:prstGeom>
                <a:solidFill>
                  <a:srgbClr val="C8C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sz="2800">
                    <a:solidFill>
                      <a:srgbClr val="C8C7C6"/>
                    </a:solidFill>
                    <a:latin typeface="Galano Grotesque Alt Light" panose="00000400000000000000" pitchFamily="50" charset="0"/>
                  </a:endParaRPr>
                </a:p>
              </p:txBody>
            </p:sp>
            <p:sp>
              <p:nvSpPr>
                <p:cNvPr id="32" name="Rectangle 26">
                  <a:extLst>
                    <a:ext uri="{FF2B5EF4-FFF2-40B4-BE49-F238E27FC236}">
                      <a16:creationId xmlns:a16="http://schemas.microsoft.com/office/drawing/2014/main" id="{EF25659F-E92D-0859-1473-E9E03E0BD191}"/>
                    </a:ext>
                  </a:extLst>
                </p:cNvPr>
                <p:cNvSpPr/>
                <p:nvPr/>
              </p:nvSpPr>
              <p:spPr>
                <a:xfrm>
                  <a:off x="13580695" y="5210438"/>
                  <a:ext cx="828000" cy="828000"/>
                </a:xfrm>
                <a:prstGeom prst="rect">
                  <a:avLst/>
                </a:prstGeom>
                <a:solidFill>
                  <a:srgbClr val="89D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sz="2800">
                    <a:solidFill>
                      <a:srgbClr val="C8C7C6"/>
                    </a:solidFill>
                    <a:latin typeface="Galano Grotesque Alt Light" panose="00000400000000000000" pitchFamily="50" charset="0"/>
                  </a:endParaRPr>
                </a:p>
              </p:txBody>
            </p:sp>
            <p:sp>
              <p:nvSpPr>
                <p:cNvPr id="33" name="Rectangle 27">
                  <a:extLst>
                    <a:ext uri="{FF2B5EF4-FFF2-40B4-BE49-F238E27FC236}">
                      <a16:creationId xmlns:a16="http://schemas.microsoft.com/office/drawing/2014/main" id="{FDFA0F39-1B03-26D7-00C9-36586A86DD69}"/>
                    </a:ext>
                  </a:extLst>
                </p:cNvPr>
                <p:cNvSpPr/>
                <p:nvPr/>
              </p:nvSpPr>
              <p:spPr>
                <a:xfrm>
                  <a:off x="14434851" y="5210438"/>
                  <a:ext cx="828000" cy="828000"/>
                </a:xfrm>
                <a:prstGeom prst="rect">
                  <a:avLst/>
                </a:prstGeom>
                <a:solidFill>
                  <a:srgbClr val="C8C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sz="2800">
                    <a:solidFill>
                      <a:srgbClr val="C8C7C6"/>
                    </a:solidFill>
                    <a:latin typeface="Galano Grotesque Alt Light" panose="00000400000000000000" pitchFamily="50" charset="0"/>
                  </a:endParaRPr>
                </a:p>
              </p:txBody>
            </p:sp>
            <p:sp>
              <p:nvSpPr>
                <p:cNvPr id="34" name="Rectangle 29">
                  <a:extLst>
                    <a:ext uri="{FF2B5EF4-FFF2-40B4-BE49-F238E27FC236}">
                      <a16:creationId xmlns:a16="http://schemas.microsoft.com/office/drawing/2014/main" id="{D110C21F-6513-5002-4DC1-B5CDC4C5B4BB}"/>
                    </a:ext>
                  </a:extLst>
                </p:cNvPr>
                <p:cNvSpPr/>
                <p:nvPr/>
              </p:nvSpPr>
              <p:spPr>
                <a:xfrm>
                  <a:off x="15289007" y="5210438"/>
                  <a:ext cx="828000" cy="828000"/>
                </a:xfrm>
                <a:prstGeom prst="rect">
                  <a:avLst/>
                </a:prstGeom>
                <a:solidFill>
                  <a:srgbClr val="C8C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sz="2800">
                    <a:solidFill>
                      <a:srgbClr val="C8C7C6"/>
                    </a:solidFill>
                    <a:latin typeface="Galano Grotesque Alt Light" panose="00000400000000000000" pitchFamily="50" charset="0"/>
                  </a:endParaRPr>
                </a:p>
              </p:txBody>
            </p:sp>
          </p:grpSp>
          <p:sp>
            <p:nvSpPr>
              <p:cNvPr id="29" name="TextBox 30">
                <a:extLst>
                  <a:ext uri="{FF2B5EF4-FFF2-40B4-BE49-F238E27FC236}">
                    <a16:creationId xmlns:a16="http://schemas.microsoft.com/office/drawing/2014/main" id="{A22D35E6-B4CA-1D80-2A47-FABF5EA5B04B}"/>
                  </a:ext>
                </a:extLst>
              </p:cNvPr>
              <p:cNvSpPr txBox="1"/>
              <p:nvPr/>
            </p:nvSpPr>
            <p:spPr>
              <a:xfrm>
                <a:off x="16143036" y="5362828"/>
                <a:ext cx="1670095" cy="52072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atin typeface="Gill Sans MT"/>
                  </a:rPr>
                  <a:t>accuracy 3</a:t>
                </a:r>
                <a:endParaRPr lang="en-AU">
                  <a:latin typeface="Gill Sans MT"/>
                </a:endParaRPr>
              </a:p>
            </p:txBody>
          </p:sp>
        </p:grpSp>
        <p:grpSp>
          <p:nvGrpSpPr>
            <p:cNvPr id="8" name="Group 46">
              <a:extLst>
                <a:ext uri="{FF2B5EF4-FFF2-40B4-BE49-F238E27FC236}">
                  <a16:creationId xmlns:a16="http://schemas.microsoft.com/office/drawing/2014/main" id="{4B324C47-D044-DDF2-90B5-27FB435DB3A4}"/>
                </a:ext>
              </a:extLst>
            </p:cNvPr>
            <p:cNvGrpSpPr/>
            <p:nvPr/>
          </p:nvGrpSpPr>
          <p:grpSpPr>
            <a:xfrm>
              <a:off x="9827418" y="6070778"/>
              <a:ext cx="7985718" cy="828000"/>
              <a:chOff x="9827418" y="6070778"/>
              <a:chExt cx="7985718" cy="828000"/>
            </a:xfrm>
          </p:grpSpPr>
          <p:sp>
            <p:nvSpPr>
              <p:cNvPr id="19" name="TextBox 35">
                <a:extLst>
                  <a:ext uri="{FF2B5EF4-FFF2-40B4-BE49-F238E27FC236}">
                    <a16:creationId xmlns:a16="http://schemas.microsoft.com/office/drawing/2014/main" id="{B5A7CE67-0056-94F1-32A6-D93CBB694AAC}"/>
                  </a:ext>
                </a:extLst>
              </p:cNvPr>
              <p:cNvSpPr txBox="1"/>
              <p:nvPr/>
            </p:nvSpPr>
            <p:spPr>
              <a:xfrm>
                <a:off x="9827418" y="6223168"/>
                <a:ext cx="1658659" cy="52072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atin typeface="Gill Sans MT"/>
                  </a:rPr>
                  <a:t>iteration 4</a:t>
                </a:r>
                <a:endParaRPr lang="en-AU">
                  <a:latin typeface="Gill Sans MT"/>
                </a:endParaRPr>
              </a:p>
            </p:txBody>
          </p:sp>
          <p:grpSp>
            <p:nvGrpSpPr>
              <p:cNvPr id="20" name="Group 7">
                <a:extLst>
                  <a:ext uri="{FF2B5EF4-FFF2-40B4-BE49-F238E27FC236}">
                    <a16:creationId xmlns:a16="http://schemas.microsoft.com/office/drawing/2014/main" id="{863100CE-FBC6-74A3-51F4-ACBCECC18596}"/>
                  </a:ext>
                </a:extLst>
              </p:cNvPr>
              <p:cNvGrpSpPr/>
              <p:nvPr/>
            </p:nvGrpSpPr>
            <p:grpSpPr>
              <a:xfrm>
                <a:off x="11872383" y="6070778"/>
                <a:ext cx="4244624" cy="828000"/>
                <a:chOff x="11872383" y="6070778"/>
                <a:chExt cx="4244624" cy="828000"/>
              </a:xfrm>
            </p:grpSpPr>
            <p:sp>
              <p:nvSpPr>
                <p:cNvPr id="22" name="Rectangle 31">
                  <a:extLst>
                    <a:ext uri="{FF2B5EF4-FFF2-40B4-BE49-F238E27FC236}">
                      <a16:creationId xmlns:a16="http://schemas.microsoft.com/office/drawing/2014/main" id="{C0DA17A1-B413-4E68-B928-4C1295C89E3B}"/>
                    </a:ext>
                  </a:extLst>
                </p:cNvPr>
                <p:cNvSpPr/>
                <p:nvPr/>
              </p:nvSpPr>
              <p:spPr>
                <a:xfrm>
                  <a:off x="11872383" y="6070778"/>
                  <a:ext cx="828000" cy="828000"/>
                </a:xfrm>
                <a:prstGeom prst="rect">
                  <a:avLst/>
                </a:prstGeom>
                <a:solidFill>
                  <a:srgbClr val="C8C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sz="2800">
                    <a:solidFill>
                      <a:srgbClr val="C8C7C6"/>
                    </a:solidFill>
                    <a:latin typeface="Galano Grotesque Alt Light" panose="00000400000000000000" pitchFamily="50" charset="0"/>
                  </a:endParaRPr>
                </a:p>
              </p:txBody>
            </p:sp>
            <p:sp>
              <p:nvSpPr>
                <p:cNvPr id="23" name="Rectangle 32">
                  <a:extLst>
                    <a:ext uri="{FF2B5EF4-FFF2-40B4-BE49-F238E27FC236}">
                      <a16:creationId xmlns:a16="http://schemas.microsoft.com/office/drawing/2014/main" id="{6B078B7E-3A4B-8BA4-F528-7BFC0DE1FC3B}"/>
                    </a:ext>
                  </a:extLst>
                </p:cNvPr>
                <p:cNvSpPr/>
                <p:nvPr/>
              </p:nvSpPr>
              <p:spPr>
                <a:xfrm>
                  <a:off x="12726539" y="6070778"/>
                  <a:ext cx="828000" cy="828000"/>
                </a:xfrm>
                <a:prstGeom prst="rect">
                  <a:avLst/>
                </a:prstGeom>
                <a:solidFill>
                  <a:srgbClr val="C8C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sz="2800">
                    <a:solidFill>
                      <a:srgbClr val="C8C7C6"/>
                    </a:solidFill>
                    <a:latin typeface="Galano Grotesque Alt Light" panose="00000400000000000000" pitchFamily="50" charset="0"/>
                  </a:endParaRPr>
                </a:p>
              </p:txBody>
            </p:sp>
            <p:sp>
              <p:nvSpPr>
                <p:cNvPr id="24" name="Rectangle 33">
                  <a:extLst>
                    <a:ext uri="{FF2B5EF4-FFF2-40B4-BE49-F238E27FC236}">
                      <a16:creationId xmlns:a16="http://schemas.microsoft.com/office/drawing/2014/main" id="{48C618E5-A0C3-5DC8-6555-9829E645B90E}"/>
                    </a:ext>
                  </a:extLst>
                </p:cNvPr>
                <p:cNvSpPr/>
                <p:nvPr/>
              </p:nvSpPr>
              <p:spPr>
                <a:xfrm>
                  <a:off x="13580695" y="6070778"/>
                  <a:ext cx="828000" cy="828000"/>
                </a:xfrm>
                <a:prstGeom prst="rect">
                  <a:avLst/>
                </a:prstGeom>
                <a:solidFill>
                  <a:srgbClr val="C8C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sz="2800">
                    <a:solidFill>
                      <a:srgbClr val="C8C7C6"/>
                    </a:solidFill>
                    <a:latin typeface="Galano Grotesque Alt Light" panose="00000400000000000000" pitchFamily="50" charset="0"/>
                  </a:endParaRPr>
                </a:p>
              </p:txBody>
            </p:sp>
            <p:sp>
              <p:nvSpPr>
                <p:cNvPr id="25" name="Rectangle 34">
                  <a:extLst>
                    <a:ext uri="{FF2B5EF4-FFF2-40B4-BE49-F238E27FC236}">
                      <a16:creationId xmlns:a16="http://schemas.microsoft.com/office/drawing/2014/main" id="{BAB08DDA-A31C-995F-BB0C-2A555F7F1396}"/>
                    </a:ext>
                  </a:extLst>
                </p:cNvPr>
                <p:cNvSpPr/>
                <p:nvPr/>
              </p:nvSpPr>
              <p:spPr>
                <a:xfrm>
                  <a:off x="14434851" y="6070778"/>
                  <a:ext cx="828000" cy="828000"/>
                </a:xfrm>
                <a:prstGeom prst="rect">
                  <a:avLst/>
                </a:prstGeom>
                <a:solidFill>
                  <a:srgbClr val="89D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sz="2800">
                    <a:solidFill>
                      <a:srgbClr val="C8C7C6"/>
                    </a:solidFill>
                    <a:latin typeface="Galano Grotesque Alt Light" panose="00000400000000000000" pitchFamily="50" charset="0"/>
                  </a:endParaRPr>
                </a:p>
              </p:txBody>
            </p:sp>
            <p:sp>
              <p:nvSpPr>
                <p:cNvPr id="26" name="Rectangle 36">
                  <a:extLst>
                    <a:ext uri="{FF2B5EF4-FFF2-40B4-BE49-F238E27FC236}">
                      <a16:creationId xmlns:a16="http://schemas.microsoft.com/office/drawing/2014/main" id="{77B325DE-031E-CCF9-7AF8-FB98339ABC21}"/>
                    </a:ext>
                  </a:extLst>
                </p:cNvPr>
                <p:cNvSpPr/>
                <p:nvPr/>
              </p:nvSpPr>
              <p:spPr>
                <a:xfrm>
                  <a:off x="15289007" y="6070778"/>
                  <a:ext cx="828000" cy="828000"/>
                </a:xfrm>
                <a:prstGeom prst="rect">
                  <a:avLst/>
                </a:prstGeom>
                <a:solidFill>
                  <a:srgbClr val="C8C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sz="2800">
                    <a:solidFill>
                      <a:srgbClr val="C8C7C6"/>
                    </a:solidFill>
                    <a:latin typeface="Galano Grotesque Alt Light" panose="00000400000000000000" pitchFamily="50" charset="0"/>
                  </a:endParaRPr>
                </a:p>
              </p:txBody>
            </p:sp>
          </p:grpSp>
          <p:sp>
            <p:nvSpPr>
              <p:cNvPr id="21" name="TextBox 37">
                <a:extLst>
                  <a:ext uri="{FF2B5EF4-FFF2-40B4-BE49-F238E27FC236}">
                    <a16:creationId xmlns:a16="http://schemas.microsoft.com/office/drawing/2014/main" id="{F31C357B-99D1-5CC2-0CD8-128E11FE35F5}"/>
                  </a:ext>
                </a:extLst>
              </p:cNvPr>
              <p:cNvSpPr txBox="1"/>
              <p:nvPr/>
            </p:nvSpPr>
            <p:spPr>
              <a:xfrm>
                <a:off x="16143041" y="6223168"/>
                <a:ext cx="1670095" cy="52072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atin typeface="Gill Sans MT"/>
                  </a:rPr>
                  <a:t>accuracy 4</a:t>
                </a:r>
                <a:endParaRPr lang="en-AU">
                  <a:latin typeface="Gill Sans MT"/>
                </a:endParaRPr>
              </a:p>
            </p:txBody>
          </p:sp>
        </p:grpSp>
        <p:grpSp>
          <p:nvGrpSpPr>
            <p:cNvPr id="9" name="Group 9">
              <a:extLst>
                <a:ext uri="{FF2B5EF4-FFF2-40B4-BE49-F238E27FC236}">
                  <a16:creationId xmlns:a16="http://schemas.microsoft.com/office/drawing/2014/main" id="{B756140D-4162-B2EB-0BBE-95C7AC0306A7}"/>
                </a:ext>
              </a:extLst>
            </p:cNvPr>
            <p:cNvGrpSpPr/>
            <p:nvPr/>
          </p:nvGrpSpPr>
          <p:grpSpPr>
            <a:xfrm>
              <a:off x="9827418" y="6931120"/>
              <a:ext cx="7985712" cy="828000"/>
              <a:chOff x="9827418" y="6931120"/>
              <a:chExt cx="7985712" cy="828000"/>
            </a:xfrm>
          </p:grpSpPr>
          <p:sp>
            <p:nvSpPr>
              <p:cNvPr id="11" name="TextBox 42">
                <a:extLst>
                  <a:ext uri="{FF2B5EF4-FFF2-40B4-BE49-F238E27FC236}">
                    <a16:creationId xmlns:a16="http://schemas.microsoft.com/office/drawing/2014/main" id="{12A27D89-1321-317D-CF2B-84A594D051E5}"/>
                  </a:ext>
                </a:extLst>
              </p:cNvPr>
              <p:cNvSpPr txBox="1"/>
              <p:nvPr/>
            </p:nvSpPr>
            <p:spPr>
              <a:xfrm>
                <a:off x="9827418" y="7083510"/>
                <a:ext cx="1658659" cy="52072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atin typeface="Gill Sans MT"/>
                  </a:rPr>
                  <a:t>iteration 5</a:t>
                </a:r>
                <a:endParaRPr lang="en-AU">
                  <a:latin typeface="Gill Sans MT"/>
                </a:endParaRPr>
              </a:p>
            </p:txBody>
          </p:sp>
          <p:grpSp>
            <p:nvGrpSpPr>
              <p:cNvPr id="12" name="Group 8">
                <a:extLst>
                  <a:ext uri="{FF2B5EF4-FFF2-40B4-BE49-F238E27FC236}">
                    <a16:creationId xmlns:a16="http://schemas.microsoft.com/office/drawing/2014/main" id="{FCC67AFC-9833-2751-C05F-773B974CB935}"/>
                  </a:ext>
                </a:extLst>
              </p:cNvPr>
              <p:cNvGrpSpPr/>
              <p:nvPr/>
            </p:nvGrpSpPr>
            <p:grpSpPr>
              <a:xfrm>
                <a:off x="11872383" y="6931120"/>
                <a:ext cx="4244624" cy="828000"/>
                <a:chOff x="11872383" y="6931120"/>
                <a:chExt cx="4244624" cy="828000"/>
              </a:xfrm>
            </p:grpSpPr>
            <p:sp>
              <p:nvSpPr>
                <p:cNvPr id="14" name="Rectangle 38">
                  <a:extLst>
                    <a:ext uri="{FF2B5EF4-FFF2-40B4-BE49-F238E27FC236}">
                      <a16:creationId xmlns:a16="http://schemas.microsoft.com/office/drawing/2014/main" id="{801E50E9-F7C6-90DB-6AD4-9EC85FC170D3}"/>
                    </a:ext>
                  </a:extLst>
                </p:cNvPr>
                <p:cNvSpPr/>
                <p:nvPr/>
              </p:nvSpPr>
              <p:spPr>
                <a:xfrm>
                  <a:off x="11872383" y="6931120"/>
                  <a:ext cx="828000" cy="828000"/>
                </a:xfrm>
                <a:prstGeom prst="rect">
                  <a:avLst/>
                </a:prstGeom>
                <a:solidFill>
                  <a:srgbClr val="C8C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sz="2800">
                    <a:solidFill>
                      <a:srgbClr val="C8C7C6"/>
                    </a:solidFill>
                    <a:latin typeface="Galano Grotesque Alt Light" panose="00000400000000000000" pitchFamily="50" charset="0"/>
                  </a:endParaRPr>
                </a:p>
              </p:txBody>
            </p:sp>
            <p:sp>
              <p:nvSpPr>
                <p:cNvPr id="15" name="Rectangle 39">
                  <a:extLst>
                    <a:ext uri="{FF2B5EF4-FFF2-40B4-BE49-F238E27FC236}">
                      <a16:creationId xmlns:a16="http://schemas.microsoft.com/office/drawing/2014/main" id="{AD8E437F-46E1-68C6-1CE7-253DB91E9EDF}"/>
                    </a:ext>
                  </a:extLst>
                </p:cNvPr>
                <p:cNvSpPr/>
                <p:nvPr/>
              </p:nvSpPr>
              <p:spPr>
                <a:xfrm>
                  <a:off x="12726539" y="6931120"/>
                  <a:ext cx="828000" cy="828000"/>
                </a:xfrm>
                <a:prstGeom prst="rect">
                  <a:avLst/>
                </a:prstGeom>
                <a:solidFill>
                  <a:srgbClr val="C8C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sz="2800">
                    <a:solidFill>
                      <a:srgbClr val="C8C7C6"/>
                    </a:solidFill>
                    <a:latin typeface="Galano Grotesque Alt Light" panose="00000400000000000000" pitchFamily="50" charset="0"/>
                  </a:endParaRPr>
                </a:p>
              </p:txBody>
            </p:sp>
            <p:sp>
              <p:nvSpPr>
                <p:cNvPr id="16" name="Rectangle 40">
                  <a:extLst>
                    <a:ext uri="{FF2B5EF4-FFF2-40B4-BE49-F238E27FC236}">
                      <a16:creationId xmlns:a16="http://schemas.microsoft.com/office/drawing/2014/main" id="{BE80251B-ADE0-8652-CBE4-62ABB4D0DC08}"/>
                    </a:ext>
                  </a:extLst>
                </p:cNvPr>
                <p:cNvSpPr/>
                <p:nvPr/>
              </p:nvSpPr>
              <p:spPr>
                <a:xfrm>
                  <a:off x="13580695" y="6931120"/>
                  <a:ext cx="828000" cy="828000"/>
                </a:xfrm>
                <a:prstGeom prst="rect">
                  <a:avLst/>
                </a:prstGeom>
                <a:solidFill>
                  <a:srgbClr val="C8C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sz="2800">
                    <a:solidFill>
                      <a:srgbClr val="C8C7C6"/>
                    </a:solidFill>
                    <a:latin typeface="Galano Grotesque Alt Light" panose="00000400000000000000" pitchFamily="50" charset="0"/>
                  </a:endParaRPr>
                </a:p>
              </p:txBody>
            </p:sp>
            <p:sp>
              <p:nvSpPr>
                <p:cNvPr id="17" name="Rectangle 41">
                  <a:extLst>
                    <a:ext uri="{FF2B5EF4-FFF2-40B4-BE49-F238E27FC236}">
                      <a16:creationId xmlns:a16="http://schemas.microsoft.com/office/drawing/2014/main" id="{144D3AED-9C5F-329D-4E48-EE00100B0E63}"/>
                    </a:ext>
                  </a:extLst>
                </p:cNvPr>
                <p:cNvSpPr/>
                <p:nvPr/>
              </p:nvSpPr>
              <p:spPr>
                <a:xfrm>
                  <a:off x="14434851" y="6931120"/>
                  <a:ext cx="828000" cy="828000"/>
                </a:xfrm>
                <a:prstGeom prst="rect">
                  <a:avLst/>
                </a:prstGeom>
                <a:solidFill>
                  <a:srgbClr val="C8C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sz="2800">
                    <a:solidFill>
                      <a:srgbClr val="C8C7C6"/>
                    </a:solidFill>
                    <a:latin typeface="Galano Grotesque Alt Light" panose="00000400000000000000" pitchFamily="50" charset="0"/>
                  </a:endParaRPr>
                </a:p>
              </p:txBody>
            </p:sp>
            <p:sp>
              <p:nvSpPr>
                <p:cNvPr id="18" name="Rectangle 43">
                  <a:extLst>
                    <a:ext uri="{FF2B5EF4-FFF2-40B4-BE49-F238E27FC236}">
                      <a16:creationId xmlns:a16="http://schemas.microsoft.com/office/drawing/2014/main" id="{71F60E1F-AE79-3F7D-1D70-F2A78E4C6A86}"/>
                    </a:ext>
                  </a:extLst>
                </p:cNvPr>
                <p:cNvSpPr/>
                <p:nvPr/>
              </p:nvSpPr>
              <p:spPr>
                <a:xfrm>
                  <a:off x="15289007" y="6931120"/>
                  <a:ext cx="828000" cy="828000"/>
                </a:xfrm>
                <a:prstGeom prst="rect">
                  <a:avLst/>
                </a:prstGeom>
                <a:solidFill>
                  <a:srgbClr val="89D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sz="2800">
                    <a:solidFill>
                      <a:srgbClr val="C8C7C6"/>
                    </a:solidFill>
                    <a:latin typeface="Galano Grotesque Alt Light" panose="00000400000000000000" pitchFamily="50" charset="0"/>
                  </a:endParaRPr>
                </a:p>
              </p:txBody>
            </p:sp>
          </p:grpSp>
          <p:sp>
            <p:nvSpPr>
              <p:cNvPr id="13" name="TextBox 44">
                <a:extLst>
                  <a:ext uri="{FF2B5EF4-FFF2-40B4-BE49-F238E27FC236}">
                    <a16:creationId xmlns:a16="http://schemas.microsoft.com/office/drawing/2014/main" id="{84DA19F3-9F34-002E-BAA5-2C2901944F9C}"/>
                  </a:ext>
                </a:extLst>
              </p:cNvPr>
              <p:cNvSpPr txBox="1"/>
              <p:nvPr/>
            </p:nvSpPr>
            <p:spPr>
              <a:xfrm>
                <a:off x="16143035" y="7083510"/>
                <a:ext cx="1670095" cy="52072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atin typeface="Gill Sans MT"/>
                  </a:rPr>
                  <a:t>accuracy 5</a:t>
                </a:r>
                <a:endParaRPr lang="en-AU">
                  <a:latin typeface="Gill Sans MT"/>
                </a:endParaRPr>
              </a:p>
            </p:txBody>
          </p:sp>
        </p:grpSp>
        <p:sp>
          <p:nvSpPr>
            <p:cNvPr id="10" name="TextBox 45">
              <a:extLst>
                <a:ext uri="{FF2B5EF4-FFF2-40B4-BE49-F238E27FC236}">
                  <a16:creationId xmlns:a16="http://schemas.microsoft.com/office/drawing/2014/main" id="{1682013E-43DD-8BFC-6037-06C447B61565}"/>
                </a:ext>
              </a:extLst>
            </p:cNvPr>
            <p:cNvSpPr txBox="1"/>
            <p:nvPr/>
          </p:nvSpPr>
          <p:spPr>
            <a:xfrm>
              <a:off x="10844157" y="7866587"/>
              <a:ext cx="6352281" cy="52072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latin typeface="Gill Sans MT"/>
                </a:rPr>
                <a:t>Final accuracy = average accuracy</a:t>
              </a:r>
            </a:p>
          </p:txBody>
        </p:sp>
      </p:grpSp>
      <p:sp>
        <p:nvSpPr>
          <p:cNvPr id="3" name="Rectangle 2">
            <a:extLst>
              <a:ext uri="{FF2B5EF4-FFF2-40B4-BE49-F238E27FC236}">
                <a16:creationId xmlns:a16="http://schemas.microsoft.com/office/drawing/2014/main" id="{C5F30D8D-579C-3AB2-B848-37F08AA328C5}"/>
              </a:ext>
            </a:extLst>
          </p:cNvPr>
          <p:cNvSpPr/>
          <p:nvPr/>
        </p:nvSpPr>
        <p:spPr>
          <a:xfrm>
            <a:off x="2522722" y="5774937"/>
            <a:ext cx="7444158" cy="8701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n w="0"/>
                <a:solidFill>
                  <a:schemeClr val="tx1"/>
                </a:solidFill>
                <a:effectLst>
                  <a:outerShdw blurRad="38100" dist="19050" dir="2700000" algn="tl" rotWithShape="0">
                    <a:schemeClr val="dk1">
                      <a:alpha val="40000"/>
                    </a:schemeClr>
                  </a:outerShdw>
                </a:effectLst>
              </a:rPr>
              <a:t>IMPORTANT!</a:t>
            </a:r>
            <a:br>
              <a:rPr lang="en-AU" dirty="0">
                <a:ln w="0"/>
                <a:solidFill>
                  <a:schemeClr val="tx1"/>
                </a:solidFill>
                <a:effectLst>
                  <a:outerShdw blurRad="38100" dist="19050" dir="2700000" algn="tl" rotWithShape="0">
                    <a:schemeClr val="dk1">
                      <a:alpha val="40000"/>
                    </a:schemeClr>
                  </a:outerShdw>
                </a:effectLst>
              </a:rPr>
            </a:br>
            <a:r>
              <a:rPr lang="en-AU" dirty="0">
                <a:ln w="0"/>
                <a:solidFill>
                  <a:schemeClr val="tx1"/>
                </a:solidFill>
                <a:effectLst>
                  <a:outerShdw blurRad="38100" dist="19050" dir="2700000" algn="tl" rotWithShape="0">
                    <a:schemeClr val="dk1">
                      <a:alpha val="40000"/>
                    </a:schemeClr>
                  </a:outerShdw>
                </a:effectLst>
              </a:rPr>
              <a:t>Split your data set participant-wise!</a:t>
            </a:r>
          </a:p>
        </p:txBody>
      </p:sp>
    </p:spTree>
    <p:extLst>
      <p:ext uri="{BB962C8B-B14F-4D97-AF65-F5344CB8AC3E}">
        <p14:creationId xmlns:p14="http://schemas.microsoft.com/office/powerpoint/2010/main" val="3020297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3DF80F-5AF9-8C65-96D2-BAC93F852AF8}"/>
              </a:ext>
            </a:extLst>
          </p:cNvPr>
          <p:cNvSpPr>
            <a:spLocks noGrp="1"/>
          </p:cNvSpPr>
          <p:nvPr>
            <p:ph type="title"/>
          </p:nvPr>
        </p:nvSpPr>
        <p:spPr/>
        <p:txBody>
          <a:bodyPr/>
          <a:lstStyle/>
          <a:p>
            <a:r>
              <a:rPr lang="en-AU"/>
              <a:t>Machine learning Applications in movement Biomechanics</a:t>
            </a:r>
          </a:p>
        </p:txBody>
      </p:sp>
      <p:sp>
        <p:nvSpPr>
          <p:cNvPr id="11" name="TextBox 10">
            <a:extLst>
              <a:ext uri="{FF2B5EF4-FFF2-40B4-BE49-F238E27FC236}">
                <a16:creationId xmlns:a16="http://schemas.microsoft.com/office/drawing/2014/main" id="{F169AADC-B1F7-17BA-9CC5-8161C1B24B87}"/>
              </a:ext>
            </a:extLst>
          </p:cNvPr>
          <p:cNvSpPr txBox="1"/>
          <p:nvPr/>
        </p:nvSpPr>
        <p:spPr>
          <a:xfrm>
            <a:off x="3254002" y="4617720"/>
            <a:ext cx="570989" cy="369332"/>
          </a:xfrm>
          <a:prstGeom prst="rect">
            <a:avLst/>
          </a:prstGeom>
          <a:noFill/>
        </p:spPr>
        <p:txBody>
          <a:bodyPr wrap="none" rtlCol="0">
            <a:spAutoFit/>
          </a:bodyPr>
          <a:lstStyle/>
          <a:p>
            <a:pPr algn="ctr"/>
            <a:r>
              <a:rPr lang="en-AU"/>
              <a:t>57%</a:t>
            </a:r>
          </a:p>
        </p:txBody>
      </p:sp>
      <p:sp>
        <p:nvSpPr>
          <p:cNvPr id="14" name="TextBox 13">
            <a:extLst>
              <a:ext uri="{FF2B5EF4-FFF2-40B4-BE49-F238E27FC236}">
                <a16:creationId xmlns:a16="http://schemas.microsoft.com/office/drawing/2014/main" id="{FBDAEA9E-3563-26C4-47D5-18851C6DA4A2}"/>
              </a:ext>
            </a:extLst>
          </p:cNvPr>
          <p:cNvSpPr txBox="1"/>
          <p:nvPr/>
        </p:nvSpPr>
        <p:spPr>
          <a:xfrm>
            <a:off x="7778683" y="2832372"/>
            <a:ext cx="570990" cy="369332"/>
          </a:xfrm>
          <a:prstGeom prst="rect">
            <a:avLst/>
          </a:prstGeom>
          <a:noFill/>
        </p:spPr>
        <p:txBody>
          <a:bodyPr wrap="none" rtlCol="0">
            <a:spAutoFit/>
          </a:bodyPr>
          <a:lstStyle/>
          <a:p>
            <a:r>
              <a:rPr lang="en-AU"/>
              <a:t>43%</a:t>
            </a:r>
          </a:p>
        </p:txBody>
      </p:sp>
      <p:graphicFrame>
        <p:nvGraphicFramePr>
          <p:cNvPr id="22" name="Chart 21">
            <a:extLst>
              <a:ext uri="{FF2B5EF4-FFF2-40B4-BE49-F238E27FC236}">
                <a16:creationId xmlns:a16="http://schemas.microsoft.com/office/drawing/2014/main" id="{1014E6A8-A90B-00FF-25C4-637640B85D1B}"/>
              </a:ext>
            </a:extLst>
          </p:cNvPr>
          <p:cNvGraphicFramePr>
            <a:graphicFrameLocks/>
          </p:cNvGraphicFramePr>
          <p:nvPr>
            <p:extLst>
              <p:ext uri="{D42A27DB-BD31-4B8C-83A1-F6EECF244321}">
                <p14:modId xmlns:p14="http://schemas.microsoft.com/office/powerpoint/2010/main" val="976632737"/>
              </p:ext>
            </p:extLst>
          </p:nvPr>
        </p:nvGraphicFramePr>
        <p:xfrm>
          <a:off x="2731906" y="2688586"/>
          <a:ext cx="6524625" cy="3414713"/>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27C65533-8517-8211-6926-D98F2129601B}"/>
              </a:ext>
            </a:extLst>
          </p:cNvPr>
          <p:cNvSpPr txBox="1"/>
          <p:nvPr/>
        </p:nvSpPr>
        <p:spPr>
          <a:xfrm>
            <a:off x="6864619" y="2575813"/>
            <a:ext cx="1199559" cy="369332"/>
          </a:xfrm>
          <a:prstGeom prst="rect">
            <a:avLst/>
          </a:prstGeom>
          <a:noFill/>
        </p:spPr>
        <p:txBody>
          <a:bodyPr wrap="none" rtlCol="0">
            <a:spAutoFit/>
          </a:bodyPr>
          <a:lstStyle/>
          <a:p>
            <a:r>
              <a:rPr lang="en-AU"/>
              <a:t>Regression</a:t>
            </a:r>
          </a:p>
        </p:txBody>
      </p:sp>
      <p:sp>
        <p:nvSpPr>
          <p:cNvPr id="3" name="TextBox 2">
            <a:extLst>
              <a:ext uri="{FF2B5EF4-FFF2-40B4-BE49-F238E27FC236}">
                <a16:creationId xmlns:a16="http://schemas.microsoft.com/office/drawing/2014/main" id="{F6BE6C54-26F3-D04B-E6C2-4AA35098D29F}"/>
              </a:ext>
            </a:extLst>
          </p:cNvPr>
          <p:cNvSpPr txBox="1"/>
          <p:nvPr/>
        </p:nvSpPr>
        <p:spPr>
          <a:xfrm>
            <a:off x="2731906" y="5104808"/>
            <a:ext cx="1402948" cy="369332"/>
          </a:xfrm>
          <a:prstGeom prst="rect">
            <a:avLst/>
          </a:prstGeom>
          <a:noFill/>
        </p:spPr>
        <p:txBody>
          <a:bodyPr wrap="none" rtlCol="0">
            <a:spAutoFit/>
          </a:bodyPr>
          <a:lstStyle/>
          <a:p>
            <a:r>
              <a:rPr lang="en-AU"/>
              <a:t>Classification</a:t>
            </a:r>
          </a:p>
        </p:txBody>
      </p:sp>
    </p:spTree>
    <p:extLst>
      <p:ext uri="{BB962C8B-B14F-4D97-AF65-F5344CB8AC3E}">
        <p14:creationId xmlns:p14="http://schemas.microsoft.com/office/powerpoint/2010/main" val="609453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F49E1-3553-F093-DBF1-68D05F8D0996}"/>
              </a:ext>
            </a:extLst>
          </p:cNvPr>
          <p:cNvSpPr>
            <a:spLocks noGrp="1"/>
          </p:cNvSpPr>
          <p:nvPr>
            <p:ph type="title"/>
          </p:nvPr>
        </p:nvSpPr>
        <p:spPr/>
        <p:txBody>
          <a:bodyPr/>
          <a:lstStyle/>
          <a:p>
            <a:r>
              <a:rPr lang="en-AU"/>
              <a:t>Feature Scaling, Normalisation and Standardisation</a:t>
            </a:r>
          </a:p>
        </p:txBody>
      </p:sp>
      <p:sp>
        <p:nvSpPr>
          <p:cNvPr id="3" name="Content Placeholder 2">
            <a:extLst>
              <a:ext uri="{FF2B5EF4-FFF2-40B4-BE49-F238E27FC236}">
                <a16:creationId xmlns:a16="http://schemas.microsoft.com/office/drawing/2014/main" id="{75B853B7-903D-3D2B-454A-3337E5519869}"/>
              </a:ext>
            </a:extLst>
          </p:cNvPr>
          <p:cNvSpPr>
            <a:spLocks noGrp="1"/>
          </p:cNvSpPr>
          <p:nvPr>
            <p:ph idx="1"/>
          </p:nvPr>
        </p:nvSpPr>
        <p:spPr/>
        <p:txBody>
          <a:bodyPr vert="horz" lIns="91440" tIns="45720" rIns="91440" bIns="45720" rtlCol="0" anchor="t">
            <a:normAutofit/>
          </a:bodyPr>
          <a:lstStyle/>
          <a:p>
            <a:pPr marL="0" indent="0">
              <a:buNone/>
            </a:pPr>
            <a:r>
              <a:rPr lang="en-AU" dirty="0"/>
              <a:t>Scale each feature to its range to avoid features with large magnitudes to have increased importance to the ML model. Necessary for optimisation algorithms.</a:t>
            </a:r>
          </a:p>
          <a:p>
            <a:pPr marL="0" indent="0">
              <a:buNone/>
            </a:pPr>
            <a:r>
              <a:rPr lang="en-AU" dirty="0"/>
              <a:t>Normalisation:</a:t>
            </a:r>
          </a:p>
          <a:p>
            <a:pPr lvl="1">
              <a:buFont typeface="Courier New" panose="020B0604020202020204" pitchFamily="34" charset="0"/>
              <a:buChar char="o"/>
            </a:pPr>
            <a:r>
              <a:rPr lang="en-AU" dirty="0"/>
              <a:t>Min/Max normalisation </a:t>
            </a:r>
            <a:r>
              <a:rPr lang="en-AU" dirty="0">
                <a:sym typeface="Wingdings" panose="05000000000000000000" pitchFamily="2" charset="2"/>
              </a:rPr>
              <a:t></a:t>
            </a:r>
            <a:r>
              <a:rPr lang="en-AU" dirty="0"/>
              <a:t> not robust to outliers</a:t>
            </a:r>
          </a:p>
          <a:p>
            <a:pPr marL="228600" lvl="1" indent="0">
              <a:buNone/>
            </a:pPr>
            <a:r>
              <a:rPr lang="en-AU" dirty="0"/>
              <a:t>Standardisation</a:t>
            </a:r>
          </a:p>
          <a:p>
            <a:pPr lvl="1">
              <a:buFont typeface="Courier New" panose="020B0604020202020204" pitchFamily="34" charset="0"/>
              <a:buChar char="o"/>
            </a:pPr>
            <a:r>
              <a:rPr lang="en-AU" dirty="0"/>
              <a:t>z-score normalisation (mean and standard deviation) </a:t>
            </a:r>
            <a:r>
              <a:rPr lang="en-AU" dirty="0">
                <a:sym typeface="Wingdings" panose="05000000000000000000" pitchFamily="2" charset="2"/>
              </a:rPr>
              <a:t></a:t>
            </a:r>
            <a:r>
              <a:rPr lang="en-AU" dirty="0"/>
              <a:t> often preferred over normalisation as it can handle outliers better</a:t>
            </a:r>
          </a:p>
        </p:txBody>
      </p:sp>
    </p:spTree>
    <p:extLst>
      <p:ext uri="{BB962C8B-B14F-4D97-AF65-F5344CB8AC3E}">
        <p14:creationId xmlns:p14="http://schemas.microsoft.com/office/powerpoint/2010/main" val="10914217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430CB-711E-6D00-8537-76A28CC80A66}"/>
              </a:ext>
            </a:extLst>
          </p:cNvPr>
          <p:cNvSpPr>
            <a:spLocks noGrp="1"/>
          </p:cNvSpPr>
          <p:nvPr>
            <p:ph type="title"/>
          </p:nvPr>
        </p:nvSpPr>
        <p:spPr/>
        <p:txBody>
          <a:bodyPr/>
          <a:lstStyle/>
          <a:p>
            <a:r>
              <a:rPr lang="en-AU"/>
              <a:t>Neural Networks</a:t>
            </a:r>
          </a:p>
        </p:txBody>
      </p:sp>
      <p:pic>
        <p:nvPicPr>
          <p:cNvPr id="4" name="Grafik 3" descr="Diagram&#10;&#10;Description automatically generated">
            <a:extLst>
              <a:ext uri="{FF2B5EF4-FFF2-40B4-BE49-F238E27FC236}">
                <a16:creationId xmlns:a16="http://schemas.microsoft.com/office/drawing/2014/main" id="{AC2C9809-8231-4390-B907-1E1BFC22E663}"/>
              </a:ext>
            </a:extLst>
          </p:cNvPr>
          <p:cNvPicPr>
            <a:picLocks noChangeAspect="1"/>
          </p:cNvPicPr>
          <p:nvPr/>
        </p:nvPicPr>
        <p:blipFill>
          <a:blip r:embed="rId2"/>
          <a:stretch>
            <a:fillRect/>
          </a:stretch>
        </p:blipFill>
        <p:spPr>
          <a:xfrm>
            <a:off x="2460142" y="2303187"/>
            <a:ext cx="7263434" cy="4040671"/>
          </a:xfrm>
          <a:prstGeom prst="rect">
            <a:avLst/>
          </a:prstGeom>
        </p:spPr>
      </p:pic>
    </p:spTree>
    <p:extLst>
      <p:ext uri="{BB962C8B-B14F-4D97-AF65-F5344CB8AC3E}">
        <p14:creationId xmlns:p14="http://schemas.microsoft.com/office/powerpoint/2010/main" val="40868258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AE70-5A44-0D17-013B-3E8512D986B6}"/>
              </a:ext>
            </a:extLst>
          </p:cNvPr>
          <p:cNvSpPr>
            <a:spLocks noGrp="1"/>
          </p:cNvSpPr>
          <p:nvPr>
            <p:ph type="title"/>
          </p:nvPr>
        </p:nvSpPr>
        <p:spPr/>
        <p:txBody>
          <a:bodyPr/>
          <a:lstStyle/>
          <a:p>
            <a:r>
              <a:rPr lang="en-AU"/>
              <a:t>Architecture and hyperparameters</a:t>
            </a:r>
          </a:p>
        </p:txBody>
      </p:sp>
      <p:sp>
        <p:nvSpPr>
          <p:cNvPr id="3" name="Content Placeholder 2">
            <a:extLst>
              <a:ext uri="{FF2B5EF4-FFF2-40B4-BE49-F238E27FC236}">
                <a16:creationId xmlns:a16="http://schemas.microsoft.com/office/drawing/2014/main" id="{2865AF09-532C-1D8C-A451-28232E71F24C}"/>
              </a:ext>
            </a:extLst>
          </p:cNvPr>
          <p:cNvSpPr>
            <a:spLocks noGrp="1"/>
          </p:cNvSpPr>
          <p:nvPr>
            <p:ph idx="1"/>
          </p:nvPr>
        </p:nvSpPr>
        <p:spPr>
          <a:xfrm>
            <a:off x="2754513" y="2638044"/>
            <a:ext cx="3297375" cy="3101983"/>
          </a:xfrm>
        </p:spPr>
        <p:txBody>
          <a:bodyPr vert="horz" lIns="91440" tIns="45720" rIns="91440" bIns="45720" rtlCol="0" anchor="t">
            <a:normAutofit/>
          </a:bodyPr>
          <a:lstStyle/>
          <a:p>
            <a:r>
              <a:rPr lang="en-AU" dirty="0"/>
              <a:t>Architecture:</a:t>
            </a:r>
          </a:p>
          <a:p>
            <a:pPr lvl="1">
              <a:buFont typeface="Wingdings" panose="05000000000000000000" pitchFamily="2" charset="2"/>
              <a:buChar char="§"/>
            </a:pPr>
            <a:r>
              <a:rPr lang="en-AU" dirty="0"/>
              <a:t>What kind of layers</a:t>
            </a:r>
          </a:p>
          <a:p>
            <a:pPr lvl="1">
              <a:buFont typeface="Wingdings" panose="05000000000000000000" pitchFamily="2" charset="2"/>
              <a:buChar char="§"/>
            </a:pPr>
            <a:r>
              <a:rPr lang="en-AU" dirty="0"/>
              <a:t>How many layers</a:t>
            </a:r>
          </a:p>
          <a:p>
            <a:pPr lvl="1">
              <a:buFont typeface="Wingdings" panose="05000000000000000000" pitchFamily="2" charset="2"/>
              <a:buChar char="§"/>
            </a:pPr>
            <a:r>
              <a:rPr lang="en-AU" dirty="0"/>
              <a:t>How many neurons per layer</a:t>
            </a:r>
          </a:p>
          <a:p>
            <a:pPr lvl="1">
              <a:buFont typeface="Wingdings" panose="05000000000000000000" pitchFamily="2" charset="2"/>
              <a:buChar char="§"/>
            </a:pPr>
            <a:r>
              <a:rPr lang="en-AU" dirty="0"/>
              <a:t>Activation function</a:t>
            </a:r>
          </a:p>
          <a:p>
            <a:pPr lvl="1">
              <a:buFont typeface="Courier New" panose="020B0604020202020204" pitchFamily="34" charset="0"/>
              <a:buChar char="o"/>
            </a:pPr>
            <a:endParaRPr lang="en-AU" dirty="0"/>
          </a:p>
        </p:txBody>
      </p:sp>
      <p:sp>
        <p:nvSpPr>
          <p:cNvPr id="4" name="TextBox 3">
            <a:extLst>
              <a:ext uri="{FF2B5EF4-FFF2-40B4-BE49-F238E27FC236}">
                <a16:creationId xmlns:a16="http://schemas.microsoft.com/office/drawing/2014/main" id="{224E73B9-3ED8-0712-E0B9-CA553EB649AF}"/>
              </a:ext>
            </a:extLst>
          </p:cNvPr>
          <p:cNvSpPr txBox="1"/>
          <p:nvPr/>
        </p:nvSpPr>
        <p:spPr>
          <a:xfrm>
            <a:off x="6112046" y="2638044"/>
            <a:ext cx="4217068" cy="2862322"/>
          </a:xfrm>
          <a:prstGeom prst="rect">
            <a:avLst/>
          </a:prstGeom>
          <a:noFill/>
        </p:spPr>
        <p:txBody>
          <a:bodyPr wrap="square" rtlCol="0">
            <a:spAutoFit/>
          </a:bodyPr>
          <a:lstStyle/>
          <a:p>
            <a:pPr lvl="1" indent="-228600" defTabSz="914400">
              <a:spcBef>
                <a:spcPts val="1000"/>
              </a:spcBef>
              <a:buClr>
                <a:schemeClr val="accent2"/>
              </a:buClr>
              <a:buFont typeface="Wingdings" panose="05000000000000000000" pitchFamily="2" charset="2"/>
              <a:buChar char="§"/>
            </a:pPr>
            <a:r>
              <a:rPr lang="en-AU" sz="1600" dirty="0">
                <a:solidFill>
                  <a:schemeClr val="tx1">
                    <a:lumMod val="85000"/>
                    <a:lumOff val="15000"/>
                  </a:schemeClr>
                </a:solidFill>
              </a:rPr>
              <a:t>Hyperparameter:</a:t>
            </a:r>
          </a:p>
          <a:p>
            <a:pPr lvl="2" indent="-228600" defTabSz="914400">
              <a:spcBef>
                <a:spcPts val="1000"/>
              </a:spcBef>
              <a:buClr>
                <a:schemeClr val="accent2"/>
              </a:buClr>
              <a:buFont typeface="Wingdings" panose="05000000000000000000" pitchFamily="2" charset="2"/>
              <a:buChar char="§"/>
            </a:pPr>
            <a:r>
              <a:rPr lang="en-AU" sz="1600" dirty="0">
                <a:solidFill>
                  <a:schemeClr val="tx1">
                    <a:lumMod val="85000"/>
                    <a:lumOff val="15000"/>
                  </a:schemeClr>
                </a:solidFill>
              </a:rPr>
              <a:t> Learning rate</a:t>
            </a:r>
          </a:p>
          <a:p>
            <a:pPr lvl="2" indent="-228600" defTabSz="914400">
              <a:spcBef>
                <a:spcPts val="1000"/>
              </a:spcBef>
              <a:buClr>
                <a:schemeClr val="accent2"/>
              </a:buClr>
              <a:buFont typeface="Wingdings" panose="05000000000000000000" pitchFamily="2" charset="2"/>
              <a:buChar char="§"/>
            </a:pPr>
            <a:r>
              <a:rPr lang="en-AU" sz="1600" dirty="0">
                <a:solidFill>
                  <a:schemeClr val="tx1">
                    <a:lumMod val="85000"/>
                    <a:lumOff val="15000"/>
                  </a:schemeClr>
                </a:solidFill>
              </a:rPr>
              <a:t> Batch size</a:t>
            </a:r>
          </a:p>
          <a:p>
            <a:pPr lvl="2" indent="-228600" defTabSz="914400">
              <a:spcBef>
                <a:spcPts val="1000"/>
              </a:spcBef>
              <a:buClr>
                <a:schemeClr val="accent2"/>
              </a:buClr>
              <a:buFont typeface="Wingdings" panose="05000000000000000000" pitchFamily="2" charset="2"/>
              <a:buChar char="§"/>
            </a:pPr>
            <a:r>
              <a:rPr lang="en-AU" sz="1600" dirty="0">
                <a:solidFill>
                  <a:schemeClr val="tx1">
                    <a:lumMod val="85000"/>
                    <a:lumOff val="15000"/>
                  </a:schemeClr>
                </a:solidFill>
              </a:rPr>
              <a:t> No of epochs</a:t>
            </a:r>
          </a:p>
          <a:p>
            <a:pPr lvl="2" indent="-228600" defTabSz="914400">
              <a:spcBef>
                <a:spcPts val="1000"/>
              </a:spcBef>
              <a:buClr>
                <a:schemeClr val="accent2"/>
              </a:buClr>
              <a:buFont typeface="Wingdings" panose="05000000000000000000" pitchFamily="2" charset="2"/>
              <a:buChar char="§"/>
            </a:pPr>
            <a:r>
              <a:rPr lang="en-AU" sz="1600" dirty="0">
                <a:solidFill>
                  <a:schemeClr val="tx1">
                    <a:lumMod val="85000"/>
                    <a:lumOff val="15000"/>
                  </a:schemeClr>
                </a:solidFill>
              </a:rPr>
              <a:t> Optimiser</a:t>
            </a:r>
          </a:p>
          <a:p>
            <a:pPr lvl="2" indent="-228600" defTabSz="914400">
              <a:spcBef>
                <a:spcPts val="1000"/>
              </a:spcBef>
              <a:buClr>
                <a:schemeClr val="accent2"/>
              </a:buClr>
              <a:buFont typeface="Wingdings" panose="05000000000000000000" pitchFamily="2" charset="2"/>
              <a:buChar char="§"/>
            </a:pPr>
            <a:r>
              <a:rPr lang="en-AU" sz="1600" dirty="0">
                <a:solidFill>
                  <a:schemeClr val="tx1">
                    <a:lumMod val="85000"/>
                    <a:lumOff val="15000"/>
                  </a:schemeClr>
                </a:solidFill>
              </a:rPr>
              <a:t> Loss function</a:t>
            </a:r>
          </a:p>
          <a:p>
            <a:pPr lvl="2" indent="-228600" defTabSz="914400">
              <a:spcBef>
                <a:spcPts val="1000"/>
              </a:spcBef>
              <a:buClr>
                <a:schemeClr val="accent2"/>
              </a:buClr>
              <a:buFont typeface="Wingdings" panose="05000000000000000000" pitchFamily="2" charset="2"/>
              <a:buChar char="§"/>
            </a:pPr>
            <a:r>
              <a:rPr lang="en-AU" sz="1600" dirty="0">
                <a:solidFill>
                  <a:schemeClr val="tx1">
                    <a:lumMod val="85000"/>
                    <a:lumOff val="15000"/>
                  </a:schemeClr>
                </a:solidFill>
              </a:rPr>
              <a:t> Evaluation metrics</a:t>
            </a:r>
          </a:p>
          <a:p>
            <a:endParaRPr lang="en-NL" dirty="0"/>
          </a:p>
        </p:txBody>
      </p:sp>
    </p:spTree>
    <p:extLst>
      <p:ext uri="{BB962C8B-B14F-4D97-AF65-F5344CB8AC3E}">
        <p14:creationId xmlns:p14="http://schemas.microsoft.com/office/powerpoint/2010/main" val="24868590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2DE999-75AC-E7AE-B1F3-E73B421D7911}"/>
              </a:ext>
            </a:extLst>
          </p:cNvPr>
          <p:cNvPicPr>
            <a:picLocks noChangeAspect="1"/>
          </p:cNvPicPr>
          <p:nvPr/>
        </p:nvPicPr>
        <p:blipFill rotWithShape="1">
          <a:blip r:embed="rId3"/>
          <a:srcRect l="3594" t="6666" r="8281" b="2083"/>
          <a:stretch/>
        </p:blipFill>
        <p:spPr>
          <a:xfrm>
            <a:off x="3275524" y="2239676"/>
            <a:ext cx="5640951" cy="4380738"/>
          </a:xfrm>
          <a:prstGeom prst="rect">
            <a:avLst/>
          </a:prstGeom>
        </p:spPr>
      </p:pic>
      <p:sp>
        <p:nvSpPr>
          <p:cNvPr id="2" name="Title 1">
            <a:extLst>
              <a:ext uri="{FF2B5EF4-FFF2-40B4-BE49-F238E27FC236}">
                <a16:creationId xmlns:a16="http://schemas.microsoft.com/office/drawing/2014/main" id="{49CAD1B8-E242-0448-70AC-A7E140E3F321}"/>
              </a:ext>
            </a:extLst>
          </p:cNvPr>
          <p:cNvSpPr>
            <a:spLocks noGrp="1"/>
          </p:cNvSpPr>
          <p:nvPr>
            <p:ph type="title"/>
          </p:nvPr>
        </p:nvSpPr>
        <p:spPr/>
        <p:txBody>
          <a:bodyPr/>
          <a:lstStyle/>
          <a:p>
            <a:r>
              <a:rPr lang="en-AU"/>
              <a:t>Ground truth vs prediction</a:t>
            </a:r>
            <a:br>
              <a:rPr lang="en-AU"/>
            </a:br>
            <a:endParaRPr lang="en-AU"/>
          </a:p>
        </p:txBody>
      </p:sp>
    </p:spTree>
    <p:extLst>
      <p:ext uri="{BB962C8B-B14F-4D97-AF65-F5344CB8AC3E}">
        <p14:creationId xmlns:p14="http://schemas.microsoft.com/office/powerpoint/2010/main" val="9225187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52EFFE-6FF9-619B-A4F7-62896345D8C9}"/>
              </a:ext>
            </a:extLst>
          </p:cNvPr>
          <p:cNvPicPr>
            <a:picLocks noChangeAspect="1"/>
          </p:cNvPicPr>
          <p:nvPr/>
        </p:nvPicPr>
        <p:blipFill rotWithShape="1">
          <a:blip r:embed="rId2"/>
          <a:srcRect l="8916" t="11523" r="9062" b="5566"/>
          <a:stretch/>
        </p:blipFill>
        <p:spPr>
          <a:xfrm>
            <a:off x="2471468" y="2446192"/>
            <a:ext cx="7265330" cy="3672000"/>
          </a:xfrm>
          <a:prstGeom prst="rect">
            <a:avLst/>
          </a:prstGeom>
        </p:spPr>
      </p:pic>
      <p:sp>
        <p:nvSpPr>
          <p:cNvPr id="4" name="Title 3">
            <a:extLst>
              <a:ext uri="{FF2B5EF4-FFF2-40B4-BE49-F238E27FC236}">
                <a16:creationId xmlns:a16="http://schemas.microsoft.com/office/drawing/2014/main" id="{347D3B09-A44A-BD1B-CEA5-C050919D5FE3}"/>
              </a:ext>
            </a:extLst>
          </p:cNvPr>
          <p:cNvSpPr>
            <a:spLocks noGrp="1"/>
          </p:cNvSpPr>
          <p:nvPr>
            <p:ph type="title"/>
          </p:nvPr>
        </p:nvSpPr>
        <p:spPr/>
        <p:txBody>
          <a:bodyPr/>
          <a:lstStyle/>
          <a:p>
            <a:r>
              <a:rPr lang="en-AU"/>
              <a:t>Correlation Coefficient including Zeros</a:t>
            </a:r>
          </a:p>
        </p:txBody>
      </p:sp>
    </p:spTree>
    <p:extLst>
      <p:ext uri="{BB962C8B-B14F-4D97-AF65-F5344CB8AC3E}">
        <p14:creationId xmlns:p14="http://schemas.microsoft.com/office/powerpoint/2010/main" val="14503528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7D3B09-A44A-BD1B-CEA5-C050919D5FE3}"/>
              </a:ext>
            </a:extLst>
          </p:cNvPr>
          <p:cNvSpPr>
            <a:spLocks noGrp="1"/>
          </p:cNvSpPr>
          <p:nvPr>
            <p:ph type="title"/>
          </p:nvPr>
        </p:nvSpPr>
        <p:spPr/>
        <p:txBody>
          <a:bodyPr/>
          <a:lstStyle/>
          <a:p>
            <a:r>
              <a:rPr lang="en-AU"/>
              <a:t>Correlation Coefficient including Zeros</a:t>
            </a:r>
          </a:p>
        </p:txBody>
      </p:sp>
      <p:pic>
        <p:nvPicPr>
          <p:cNvPr id="5" name="Picture 4">
            <a:extLst>
              <a:ext uri="{FF2B5EF4-FFF2-40B4-BE49-F238E27FC236}">
                <a16:creationId xmlns:a16="http://schemas.microsoft.com/office/drawing/2014/main" id="{F87D23B0-0725-2C7A-B2E5-B1E233942301}"/>
              </a:ext>
            </a:extLst>
          </p:cNvPr>
          <p:cNvPicPr>
            <a:picLocks noChangeAspect="1"/>
          </p:cNvPicPr>
          <p:nvPr/>
        </p:nvPicPr>
        <p:blipFill rotWithShape="1">
          <a:blip r:embed="rId2"/>
          <a:srcRect l="8490" t="11722" r="9151" b="5495"/>
          <a:stretch/>
        </p:blipFill>
        <p:spPr>
          <a:xfrm>
            <a:off x="1798153" y="2294426"/>
            <a:ext cx="8595693" cy="4320000"/>
          </a:xfrm>
          <a:prstGeom prst="rect">
            <a:avLst/>
          </a:prstGeom>
        </p:spPr>
      </p:pic>
    </p:spTree>
    <p:extLst>
      <p:ext uri="{BB962C8B-B14F-4D97-AF65-F5344CB8AC3E}">
        <p14:creationId xmlns:p14="http://schemas.microsoft.com/office/powerpoint/2010/main" val="32958106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7D3B09-A44A-BD1B-CEA5-C050919D5FE3}"/>
              </a:ext>
            </a:extLst>
          </p:cNvPr>
          <p:cNvSpPr>
            <a:spLocks noGrp="1"/>
          </p:cNvSpPr>
          <p:nvPr>
            <p:ph type="title"/>
          </p:nvPr>
        </p:nvSpPr>
        <p:spPr/>
        <p:txBody>
          <a:bodyPr/>
          <a:lstStyle/>
          <a:p>
            <a:r>
              <a:rPr lang="en-AU"/>
              <a:t>Correlation Coefficient Excluding Zeros</a:t>
            </a:r>
          </a:p>
        </p:txBody>
      </p:sp>
      <p:pic>
        <p:nvPicPr>
          <p:cNvPr id="2" name="Picture 1">
            <a:extLst>
              <a:ext uri="{FF2B5EF4-FFF2-40B4-BE49-F238E27FC236}">
                <a16:creationId xmlns:a16="http://schemas.microsoft.com/office/drawing/2014/main" id="{62B08D44-AF6B-E1C1-284D-14C18E8C3B3E}"/>
              </a:ext>
            </a:extLst>
          </p:cNvPr>
          <p:cNvPicPr>
            <a:picLocks noChangeAspect="1"/>
          </p:cNvPicPr>
          <p:nvPr/>
        </p:nvPicPr>
        <p:blipFill rotWithShape="1">
          <a:blip r:embed="rId2"/>
          <a:srcRect l="9198" t="11241" r="9505" b="6344"/>
          <a:stretch/>
        </p:blipFill>
        <p:spPr>
          <a:xfrm>
            <a:off x="2473814" y="2404766"/>
            <a:ext cx="7244372" cy="3672000"/>
          </a:xfrm>
          <a:prstGeom prst="rect">
            <a:avLst/>
          </a:prstGeom>
        </p:spPr>
      </p:pic>
    </p:spTree>
    <p:extLst>
      <p:ext uri="{BB962C8B-B14F-4D97-AF65-F5344CB8AC3E}">
        <p14:creationId xmlns:p14="http://schemas.microsoft.com/office/powerpoint/2010/main" val="13789002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7D3B09-A44A-BD1B-CEA5-C050919D5FE3}"/>
              </a:ext>
            </a:extLst>
          </p:cNvPr>
          <p:cNvSpPr>
            <a:spLocks noGrp="1"/>
          </p:cNvSpPr>
          <p:nvPr>
            <p:ph type="title"/>
          </p:nvPr>
        </p:nvSpPr>
        <p:spPr/>
        <p:txBody>
          <a:bodyPr/>
          <a:lstStyle/>
          <a:p>
            <a:r>
              <a:rPr lang="en-AU"/>
              <a:t>Correlation Coefficient Excluding Zeros</a:t>
            </a:r>
          </a:p>
        </p:txBody>
      </p:sp>
      <p:pic>
        <p:nvPicPr>
          <p:cNvPr id="5" name="Picture 4">
            <a:extLst>
              <a:ext uri="{FF2B5EF4-FFF2-40B4-BE49-F238E27FC236}">
                <a16:creationId xmlns:a16="http://schemas.microsoft.com/office/drawing/2014/main" id="{1DF6ECCE-D3B3-1F97-1CEE-F23C35DE6D2E}"/>
              </a:ext>
            </a:extLst>
          </p:cNvPr>
          <p:cNvPicPr>
            <a:picLocks noChangeAspect="1"/>
          </p:cNvPicPr>
          <p:nvPr/>
        </p:nvPicPr>
        <p:blipFill rotWithShape="1">
          <a:blip r:embed="rId2"/>
          <a:srcRect l="9199" t="11721" r="9504" b="5637"/>
          <a:stretch/>
        </p:blipFill>
        <p:spPr>
          <a:xfrm>
            <a:off x="1846273" y="2277933"/>
            <a:ext cx="8499454" cy="4320000"/>
          </a:xfrm>
          <a:prstGeom prst="rect">
            <a:avLst/>
          </a:prstGeom>
        </p:spPr>
      </p:pic>
    </p:spTree>
    <p:extLst>
      <p:ext uri="{BB962C8B-B14F-4D97-AF65-F5344CB8AC3E}">
        <p14:creationId xmlns:p14="http://schemas.microsoft.com/office/powerpoint/2010/main" val="13313944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BB6511-642E-91A8-D5C0-6C8E91323592}"/>
              </a:ext>
            </a:extLst>
          </p:cNvPr>
          <p:cNvSpPr>
            <a:spLocks noGrp="1"/>
          </p:cNvSpPr>
          <p:nvPr>
            <p:ph type="body" idx="1"/>
          </p:nvPr>
        </p:nvSpPr>
        <p:spPr>
          <a:xfrm>
            <a:off x="6096000" y="2570069"/>
            <a:ext cx="4270248" cy="704087"/>
          </a:xfrm>
        </p:spPr>
        <p:txBody>
          <a:bodyPr/>
          <a:lstStyle/>
          <a:p>
            <a:r>
              <a:rPr lang="en-AU"/>
              <a:t>Excluding zeros</a:t>
            </a:r>
          </a:p>
        </p:txBody>
      </p:sp>
      <p:sp>
        <p:nvSpPr>
          <p:cNvPr id="5" name="Text Placeholder 4">
            <a:extLst>
              <a:ext uri="{FF2B5EF4-FFF2-40B4-BE49-F238E27FC236}">
                <a16:creationId xmlns:a16="http://schemas.microsoft.com/office/drawing/2014/main" id="{B7D68A7A-47AE-DFB1-2B60-28C00C1E8A92}"/>
              </a:ext>
            </a:extLst>
          </p:cNvPr>
          <p:cNvSpPr>
            <a:spLocks noGrp="1"/>
          </p:cNvSpPr>
          <p:nvPr>
            <p:ph type="body" sz="quarter" idx="13"/>
          </p:nvPr>
        </p:nvSpPr>
        <p:spPr>
          <a:xfrm>
            <a:off x="1825752" y="2572226"/>
            <a:ext cx="4270248" cy="704087"/>
          </a:xfrm>
        </p:spPr>
        <p:txBody>
          <a:bodyPr/>
          <a:lstStyle/>
          <a:p>
            <a:r>
              <a:rPr lang="en-AU"/>
              <a:t>Including Zeros</a:t>
            </a:r>
          </a:p>
        </p:txBody>
      </p:sp>
      <p:sp>
        <p:nvSpPr>
          <p:cNvPr id="6" name="Title 5">
            <a:extLst>
              <a:ext uri="{FF2B5EF4-FFF2-40B4-BE49-F238E27FC236}">
                <a16:creationId xmlns:a16="http://schemas.microsoft.com/office/drawing/2014/main" id="{DFBC3A1A-49DE-E791-00F9-62A562A2D080}"/>
              </a:ext>
            </a:extLst>
          </p:cNvPr>
          <p:cNvSpPr>
            <a:spLocks noGrp="1"/>
          </p:cNvSpPr>
          <p:nvPr>
            <p:ph type="title"/>
          </p:nvPr>
        </p:nvSpPr>
        <p:spPr/>
        <p:txBody>
          <a:bodyPr/>
          <a:lstStyle/>
          <a:p>
            <a:r>
              <a:rPr lang="en-AU"/>
              <a:t>Evaluation</a:t>
            </a:r>
          </a:p>
        </p:txBody>
      </p:sp>
      <p:graphicFrame>
        <p:nvGraphicFramePr>
          <p:cNvPr id="9" name="Content Placeholder 7">
            <a:extLst>
              <a:ext uri="{FF2B5EF4-FFF2-40B4-BE49-F238E27FC236}">
                <a16:creationId xmlns:a16="http://schemas.microsoft.com/office/drawing/2014/main" id="{E26552CD-999F-D291-912D-558ECA57C743}"/>
              </a:ext>
            </a:extLst>
          </p:cNvPr>
          <p:cNvGraphicFramePr>
            <a:graphicFrameLocks noGrp="1"/>
          </p:cNvGraphicFramePr>
          <p:nvPr>
            <p:ph sz="quarter" idx="4"/>
            <p:extLst>
              <p:ext uri="{D42A27DB-BD31-4B8C-83A1-F6EECF244321}">
                <p14:modId xmlns:p14="http://schemas.microsoft.com/office/powerpoint/2010/main" val="164625257"/>
              </p:ext>
            </p:extLst>
          </p:nvPr>
        </p:nvGraphicFramePr>
        <p:xfrm>
          <a:off x="2101558" y="3403121"/>
          <a:ext cx="3718636" cy="1112520"/>
        </p:xfrm>
        <a:graphic>
          <a:graphicData uri="http://schemas.openxmlformats.org/drawingml/2006/table">
            <a:tbl>
              <a:tblPr firstRow="1" bandRow="1">
                <a:tableStyleId>{21E4AEA4-8DFA-4A89-87EB-49C32662AFE0}</a:tableStyleId>
              </a:tblPr>
              <a:tblGrid>
                <a:gridCol w="694636">
                  <a:extLst>
                    <a:ext uri="{9D8B030D-6E8A-4147-A177-3AD203B41FA5}">
                      <a16:colId xmlns:a16="http://schemas.microsoft.com/office/drawing/2014/main" val="3403456194"/>
                    </a:ext>
                  </a:extLst>
                </a:gridCol>
                <a:gridCol w="504000">
                  <a:extLst>
                    <a:ext uri="{9D8B030D-6E8A-4147-A177-3AD203B41FA5}">
                      <a16:colId xmlns:a16="http://schemas.microsoft.com/office/drawing/2014/main" val="2430048707"/>
                    </a:ext>
                  </a:extLst>
                </a:gridCol>
                <a:gridCol w="504000">
                  <a:extLst>
                    <a:ext uri="{9D8B030D-6E8A-4147-A177-3AD203B41FA5}">
                      <a16:colId xmlns:a16="http://schemas.microsoft.com/office/drawing/2014/main" val="3740812750"/>
                    </a:ext>
                  </a:extLst>
                </a:gridCol>
                <a:gridCol w="504000">
                  <a:extLst>
                    <a:ext uri="{9D8B030D-6E8A-4147-A177-3AD203B41FA5}">
                      <a16:colId xmlns:a16="http://schemas.microsoft.com/office/drawing/2014/main" val="2970627527"/>
                    </a:ext>
                  </a:extLst>
                </a:gridCol>
                <a:gridCol w="504000">
                  <a:extLst>
                    <a:ext uri="{9D8B030D-6E8A-4147-A177-3AD203B41FA5}">
                      <a16:colId xmlns:a16="http://schemas.microsoft.com/office/drawing/2014/main" val="2534798780"/>
                    </a:ext>
                  </a:extLst>
                </a:gridCol>
                <a:gridCol w="504000">
                  <a:extLst>
                    <a:ext uri="{9D8B030D-6E8A-4147-A177-3AD203B41FA5}">
                      <a16:colId xmlns:a16="http://schemas.microsoft.com/office/drawing/2014/main" val="1408851816"/>
                    </a:ext>
                  </a:extLst>
                </a:gridCol>
                <a:gridCol w="504000">
                  <a:extLst>
                    <a:ext uri="{9D8B030D-6E8A-4147-A177-3AD203B41FA5}">
                      <a16:colId xmlns:a16="http://schemas.microsoft.com/office/drawing/2014/main" val="1566441268"/>
                    </a:ext>
                  </a:extLst>
                </a:gridCol>
              </a:tblGrid>
              <a:tr h="370840">
                <a:tc>
                  <a:txBody>
                    <a:bodyPr/>
                    <a:lstStyle/>
                    <a:p>
                      <a:pPr algn="ctr"/>
                      <a:endParaRPr lang="en-AU" sz="1400"/>
                    </a:p>
                  </a:txBody>
                  <a:tcPr/>
                </a:tc>
                <a:tc gridSpan="3">
                  <a:txBody>
                    <a:bodyPr/>
                    <a:lstStyle/>
                    <a:p>
                      <a:pPr algn="ctr"/>
                      <a:r>
                        <a:rPr lang="en-AU" sz="1400"/>
                        <a:t>RUN</a:t>
                      </a:r>
                    </a:p>
                  </a:txBody>
                  <a:tcPr/>
                </a:tc>
                <a:tc hMerge="1">
                  <a:txBody>
                    <a:bodyPr/>
                    <a:lstStyle/>
                    <a:p>
                      <a:endParaRPr lang="en-AU" sz="1400"/>
                    </a:p>
                  </a:txBody>
                  <a:tcPr/>
                </a:tc>
                <a:tc hMerge="1">
                  <a:txBody>
                    <a:bodyPr/>
                    <a:lstStyle/>
                    <a:p>
                      <a:endParaRPr lang="en-AU" sz="1400"/>
                    </a:p>
                  </a:txBody>
                  <a:tcPr/>
                </a:tc>
                <a:tc gridSpan="3">
                  <a:txBody>
                    <a:bodyPr/>
                    <a:lstStyle/>
                    <a:p>
                      <a:pPr algn="ctr"/>
                      <a:r>
                        <a:rPr lang="en-AU" sz="1400"/>
                        <a:t>WALK</a:t>
                      </a:r>
                    </a:p>
                  </a:txBody>
                  <a:tcPr/>
                </a:tc>
                <a:tc hMerge="1">
                  <a:txBody>
                    <a:bodyPr/>
                    <a:lstStyle/>
                    <a:p>
                      <a:endParaRPr lang="en-AU" sz="1400"/>
                    </a:p>
                  </a:txBody>
                  <a:tcPr/>
                </a:tc>
                <a:tc hMerge="1">
                  <a:txBody>
                    <a:bodyPr/>
                    <a:lstStyle/>
                    <a:p>
                      <a:endParaRPr lang="en-AU" sz="1400"/>
                    </a:p>
                  </a:txBody>
                  <a:tcPr/>
                </a:tc>
                <a:extLst>
                  <a:ext uri="{0D108BD9-81ED-4DB2-BD59-A6C34878D82A}">
                    <a16:rowId xmlns:a16="http://schemas.microsoft.com/office/drawing/2014/main" val="1800008440"/>
                  </a:ext>
                </a:extLst>
              </a:tr>
              <a:tr h="370840">
                <a:tc>
                  <a:txBody>
                    <a:bodyPr/>
                    <a:lstStyle/>
                    <a:p>
                      <a:pPr algn="ctr"/>
                      <a:endParaRPr lang="en-AU" sz="1400"/>
                    </a:p>
                  </a:txBody>
                  <a:tcPr/>
                </a:tc>
                <a:tc>
                  <a:txBody>
                    <a:bodyPr/>
                    <a:lstStyle/>
                    <a:p>
                      <a:pPr algn="ctr"/>
                      <a:r>
                        <a:rPr lang="en-AU" sz="1400"/>
                        <a:t>Fx1</a:t>
                      </a:r>
                    </a:p>
                  </a:txBody>
                  <a:tcPr/>
                </a:tc>
                <a:tc>
                  <a:txBody>
                    <a:bodyPr/>
                    <a:lstStyle/>
                    <a:p>
                      <a:pPr algn="ctr"/>
                      <a:r>
                        <a:rPr lang="en-AU" sz="1400"/>
                        <a:t>Fy1</a:t>
                      </a:r>
                    </a:p>
                  </a:txBody>
                  <a:tcPr/>
                </a:tc>
                <a:tc>
                  <a:txBody>
                    <a:bodyPr/>
                    <a:lstStyle/>
                    <a:p>
                      <a:pPr algn="ctr"/>
                      <a:r>
                        <a:rPr lang="en-AU" sz="1400"/>
                        <a:t>Fz1</a:t>
                      </a:r>
                    </a:p>
                  </a:txBody>
                  <a:tcPr/>
                </a:tc>
                <a:tc>
                  <a:txBody>
                    <a:bodyPr/>
                    <a:lstStyle/>
                    <a:p>
                      <a:pPr algn="ctr"/>
                      <a:r>
                        <a:rPr lang="en-AU" sz="1400"/>
                        <a:t>Fx1</a:t>
                      </a:r>
                    </a:p>
                  </a:txBody>
                  <a:tcPr/>
                </a:tc>
                <a:tc>
                  <a:txBody>
                    <a:bodyPr/>
                    <a:lstStyle/>
                    <a:p>
                      <a:pPr algn="ctr"/>
                      <a:r>
                        <a:rPr lang="en-AU" sz="1400"/>
                        <a:t>Fy1</a:t>
                      </a:r>
                    </a:p>
                  </a:txBody>
                  <a:tcPr/>
                </a:tc>
                <a:tc>
                  <a:txBody>
                    <a:bodyPr/>
                    <a:lstStyle/>
                    <a:p>
                      <a:pPr algn="ctr"/>
                      <a:r>
                        <a:rPr lang="en-AU" sz="1400"/>
                        <a:t>Fz1</a:t>
                      </a:r>
                    </a:p>
                  </a:txBody>
                  <a:tcPr/>
                </a:tc>
                <a:extLst>
                  <a:ext uri="{0D108BD9-81ED-4DB2-BD59-A6C34878D82A}">
                    <a16:rowId xmlns:a16="http://schemas.microsoft.com/office/drawing/2014/main" val="4077051046"/>
                  </a:ext>
                </a:extLst>
              </a:tr>
              <a:tr h="370840">
                <a:tc>
                  <a:txBody>
                    <a:bodyPr/>
                    <a:lstStyle/>
                    <a:p>
                      <a:pPr algn="ctr"/>
                      <a:r>
                        <a:rPr lang="en-AU" sz="1400"/>
                        <a:t>r</a:t>
                      </a:r>
                    </a:p>
                  </a:txBody>
                  <a:tcPr/>
                </a:tc>
                <a:tc>
                  <a:txBody>
                    <a:bodyPr/>
                    <a:lstStyle/>
                    <a:p>
                      <a:pPr algn="ctr" fontAlgn="b"/>
                      <a:r>
                        <a:rPr lang="en-AU" sz="1400" b="0" i="0" u="none" strike="noStrike">
                          <a:solidFill>
                            <a:srgbClr val="000000"/>
                          </a:solidFill>
                          <a:effectLst/>
                          <a:latin typeface="+mn-lt"/>
                        </a:rPr>
                        <a:t>0.74</a:t>
                      </a:r>
                    </a:p>
                  </a:txBody>
                  <a:tcPr marL="9525" marR="9525" marT="9525" marB="0" anchor="b"/>
                </a:tc>
                <a:tc>
                  <a:txBody>
                    <a:bodyPr/>
                    <a:lstStyle/>
                    <a:p>
                      <a:pPr algn="ctr" fontAlgn="b"/>
                      <a:r>
                        <a:rPr lang="en-AU" sz="1400" b="0" i="0" u="none" strike="noStrike">
                          <a:solidFill>
                            <a:srgbClr val="000000"/>
                          </a:solidFill>
                          <a:effectLst/>
                          <a:latin typeface="+mn-lt"/>
                        </a:rPr>
                        <a:t>0.88</a:t>
                      </a:r>
                    </a:p>
                  </a:txBody>
                  <a:tcPr marL="9525" marR="9525" marT="9525" marB="0" anchor="b"/>
                </a:tc>
                <a:tc>
                  <a:txBody>
                    <a:bodyPr/>
                    <a:lstStyle/>
                    <a:p>
                      <a:pPr algn="ctr" fontAlgn="b"/>
                      <a:r>
                        <a:rPr lang="en-AU" sz="1400" b="0" i="0" u="none" strike="noStrike">
                          <a:solidFill>
                            <a:srgbClr val="000000"/>
                          </a:solidFill>
                          <a:effectLst/>
                          <a:latin typeface="+mn-lt"/>
                        </a:rPr>
                        <a:t>0.63</a:t>
                      </a:r>
                    </a:p>
                  </a:txBody>
                  <a:tcPr marL="9525" marR="9525" marT="9525" marB="0" anchor="b"/>
                </a:tc>
                <a:tc>
                  <a:txBody>
                    <a:bodyPr/>
                    <a:lstStyle/>
                    <a:p>
                      <a:pPr algn="ctr" fontAlgn="b"/>
                      <a:r>
                        <a:rPr lang="en-AU" sz="1400" b="0" i="0" u="none" strike="noStrike">
                          <a:solidFill>
                            <a:srgbClr val="000000"/>
                          </a:solidFill>
                          <a:effectLst/>
                          <a:latin typeface="+mn-lt"/>
                        </a:rPr>
                        <a:t>0.89</a:t>
                      </a:r>
                    </a:p>
                  </a:txBody>
                  <a:tcPr marL="9525" marR="9525" marT="9525" marB="0" anchor="b"/>
                </a:tc>
                <a:tc>
                  <a:txBody>
                    <a:bodyPr/>
                    <a:lstStyle/>
                    <a:p>
                      <a:pPr algn="ctr" fontAlgn="b"/>
                      <a:r>
                        <a:rPr lang="en-AU" sz="1400" b="0" i="0" u="none" strike="noStrike">
                          <a:solidFill>
                            <a:srgbClr val="000000"/>
                          </a:solidFill>
                          <a:effectLst/>
                          <a:latin typeface="+mn-lt"/>
                        </a:rPr>
                        <a:t>0.86</a:t>
                      </a:r>
                    </a:p>
                  </a:txBody>
                  <a:tcPr marL="9525" marR="9525" marT="9525" marB="0" anchor="b"/>
                </a:tc>
                <a:tc>
                  <a:txBody>
                    <a:bodyPr/>
                    <a:lstStyle/>
                    <a:p>
                      <a:pPr algn="ctr" fontAlgn="b"/>
                      <a:r>
                        <a:rPr lang="en-AU" sz="1400" b="0" i="0" u="none" strike="noStrike">
                          <a:solidFill>
                            <a:srgbClr val="000000"/>
                          </a:solidFill>
                          <a:effectLst/>
                          <a:latin typeface="+mn-lt"/>
                        </a:rPr>
                        <a:t>0.87</a:t>
                      </a:r>
                    </a:p>
                  </a:txBody>
                  <a:tcPr marL="9525" marR="9525" marT="9525" marB="0" anchor="b"/>
                </a:tc>
                <a:extLst>
                  <a:ext uri="{0D108BD9-81ED-4DB2-BD59-A6C34878D82A}">
                    <a16:rowId xmlns:a16="http://schemas.microsoft.com/office/drawing/2014/main" val="220744974"/>
                  </a:ext>
                </a:extLst>
              </a:tr>
            </a:tbl>
          </a:graphicData>
        </a:graphic>
      </p:graphicFrame>
      <p:sp>
        <p:nvSpPr>
          <p:cNvPr id="10" name="Arrow: Right 9">
            <a:extLst>
              <a:ext uri="{FF2B5EF4-FFF2-40B4-BE49-F238E27FC236}">
                <a16:creationId xmlns:a16="http://schemas.microsoft.com/office/drawing/2014/main" id="{019F3862-455D-4C1C-DE7D-C4805355AB80}"/>
              </a:ext>
            </a:extLst>
          </p:cNvPr>
          <p:cNvSpPr/>
          <p:nvPr/>
        </p:nvSpPr>
        <p:spPr>
          <a:xfrm>
            <a:off x="2231136" y="5549532"/>
            <a:ext cx="447675" cy="45720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27A7CEFA-C117-E647-81DB-B3CB4431A5E9}"/>
              </a:ext>
            </a:extLst>
          </p:cNvPr>
          <p:cNvSpPr txBox="1"/>
          <p:nvPr/>
        </p:nvSpPr>
        <p:spPr>
          <a:xfrm>
            <a:off x="2781029" y="5593466"/>
            <a:ext cx="8259305" cy="369332"/>
          </a:xfrm>
          <a:prstGeom prst="rect">
            <a:avLst/>
          </a:prstGeom>
          <a:noFill/>
        </p:spPr>
        <p:txBody>
          <a:bodyPr wrap="square">
            <a:spAutoFit/>
          </a:bodyPr>
          <a:lstStyle/>
          <a:p>
            <a:pPr marR="0" lvl="0" algn="l" defTabSz="914400" rtl="0" eaLnBrk="1" fontAlgn="auto" latinLnBrk="0" hangingPunct="1">
              <a:lnSpc>
                <a:spcPct val="100000"/>
              </a:lnSpc>
              <a:spcBef>
                <a:spcPts val="1000"/>
              </a:spcBef>
              <a:spcAft>
                <a:spcPts val="0"/>
              </a:spcAft>
              <a:buClr>
                <a:srgbClr val="9BAFB5"/>
              </a:buClr>
              <a:buSzTx/>
              <a:tabLst/>
              <a:defRPr/>
            </a:pPr>
            <a:r>
              <a:rPr kumimoji="0" lang="en-AU" sz="1800" b="0" i="0" u="none" strike="noStrike" kern="1200" cap="none" spc="0" normalizeH="0" baseline="0" noProof="0">
                <a:ln>
                  <a:noFill/>
                </a:ln>
                <a:solidFill>
                  <a:srgbClr val="000000">
                    <a:lumMod val="85000"/>
                    <a:lumOff val="15000"/>
                  </a:srgbClr>
                </a:solidFill>
                <a:effectLst/>
                <a:uLnTx/>
                <a:uFillTx/>
                <a:latin typeface="Gill Sans MT" panose="020B0502020104020203"/>
                <a:ea typeface="+mn-ea"/>
                <a:cs typeface="+mn-cs"/>
              </a:rPr>
              <a:t>The in/exclusion of zeros in the evaluation changes the results.</a:t>
            </a:r>
          </a:p>
        </p:txBody>
      </p:sp>
      <p:graphicFrame>
        <p:nvGraphicFramePr>
          <p:cNvPr id="7" name="Content Placeholder 7">
            <a:extLst>
              <a:ext uri="{FF2B5EF4-FFF2-40B4-BE49-F238E27FC236}">
                <a16:creationId xmlns:a16="http://schemas.microsoft.com/office/drawing/2014/main" id="{DB0DAF34-A7D3-D83D-F4AA-8D9046C1680D}"/>
              </a:ext>
            </a:extLst>
          </p:cNvPr>
          <p:cNvGraphicFramePr>
            <a:graphicFrameLocks/>
          </p:cNvGraphicFramePr>
          <p:nvPr>
            <p:extLst>
              <p:ext uri="{D42A27DB-BD31-4B8C-83A1-F6EECF244321}">
                <p14:modId xmlns:p14="http://schemas.microsoft.com/office/powerpoint/2010/main" val="3092069830"/>
              </p:ext>
            </p:extLst>
          </p:nvPr>
        </p:nvGraphicFramePr>
        <p:xfrm>
          <a:off x="6338316" y="3403121"/>
          <a:ext cx="3718636" cy="1112520"/>
        </p:xfrm>
        <a:graphic>
          <a:graphicData uri="http://schemas.openxmlformats.org/drawingml/2006/table">
            <a:tbl>
              <a:tblPr firstRow="1" bandRow="1">
                <a:tableStyleId>{21E4AEA4-8DFA-4A89-87EB-49C32662AFE0}</a:tableStyleId>
              </a:tblPr>
              <a:tblGrid>
                <a:gridCol w="694636">
                  <a:extLst>
                    <a:ext uri="{9D8B030D-6E8A-4147-A177-3AD203B41FA5}">
                      <a16:colId xmlns:a16="http://schemas.microsoft.com/office/drawing/2014/main" val="3403456194"/>
                    </a:ext>
                  </a:extLst>
                </a:gridCol>
                <a:gridCol w="504000">
                  <a:extLst>
                    <a:ext uri="{9D8B030D-6E8A-4147-A177-3AD203B41FA5}">
                      <a16:colId xmlns:a16="http://schemas.microsoft.com/office/drawing/2014/main" val="2430048707"/>
                    </a:ext>
                  </a:extLst>
                </a:gridCol>
                <a:gridCol w="504000">
                  <a:extLst>
                    <a:ext uri="{9D8B030D-6E8A-4147-A177-3AD203B41FA5}">
                      <a16:colId xmlns:a16="http://schemas.microsoft.com/office/drawing/2014/main" val="3740812750"/>
                    </a:ext>
                  </a:extLst>
                </a:gridCol>
                <a:gridCol w="504000">
                  <a:extLst>
                    <a:ext uri="{9D8B030D-6E8A-4147-A177-3AD203B41FA5}">
                      <a16:colId xmlns:a16="http://schemas.microsoft.com/office/drawing/2014/main" val="2970627527"/>
                    </a:ext>
                  </a:extLst>
                </a:gridCol>
                <a:gridCol w="504000">
                  <a:extLst>
                    <a:ext uri="{9D8B030D-6E8A-4147-A177-3AD203B41FA5}">
                      <a16:colId xmlns:a16="http://schemas.microsoft.com/office/drawing/2014/main" val="2534798780"/>
                    </a:ext>
                  </a:extLst>
                </a:gridCol>
                <a:gridCol w="504000">
                  <a:extLst>
                    <a:ext uri="{9D8B030D-6E8A-4147-A177-3AD203B41FA5}">
                      <a16:colId xmlns:a16="http://schemas.microsoft.com/office/drawing/2014/main" val="1408851816"/>
                    </a:ext>
                  </a:extLst>
                </a:gridCol>
                <a:gridCol w="504000">
                  <a:extLst>
                    <a:ext uri="{9D8B030D-6E8A-4147-A177-3AD203B41FA5}">
                      <a16:colId xmlns:a16="http://schemas.microsoft.com/office/drawing/2014/main" val="1566441268"/>
                    </a:ext>
                  </a:extLst>
                </a:gridCol>
              </a:tblGrid>
              <a:tr h="370840">
                <a:tc>
                  <a:txBody>
                    <a:bodyPr/>
                    <a:lstStyle/>
                    <a:p>
                      <a:pPr algn="ctr"/>
                      <a:endParaRPr lang="en-AU" sz="1400"/>
                    </a:p>
                  </a:txBody>
                  <a:tcPr/>
                </a:tc>
                <a:tc gridSpan="3">
                  <a:txBody>
                    <a:bodyPr/>
                    <a:lstStyle/>
                    <a:p>
                      <a:pPr algn="ctr"/>
                      <a:r>
                        <a:rPr lang="en-AU" sz="1400"/>
                        <a:t>RUN</a:t>
                      </a:r>
                    </a:p>
                  </a:txBody>
                  <a:tcPr/>
                </a:tc>
                <a:tc hMerge="1">
                  <a:txBody>
                    <a:bodyPr/>
                    <a:lstStyle/>
                    <a:p>
                      <a:endParaRPr lang="en-AU" sz="1400"/>
                    </a:p>
                  </a:txBody>
                  <a:tcPr/>
                </a:tc>
                <a:tc hMerge="1">
                  <a:txBody>
                    <a:bodyPr/>
                    <a:lstStyle/>
                    <a:p>
                      <a:endParaRPr lang="en-AU" sz="1400"/>
                    </a:p>
                  </a:txBody>
                  <a:tcPr/>
                </a:tc>
                <a:tc gridSpan="3">
                  <a:txBody>
                    <a:bodyPr/>
                    <a:lstStyle/>
                    <a:p>
                      <a:pPr algn="ctr"/>
                      <a:r>
                        <a:rPr lang="en-AU" sz="1400"/>
                        <a:t>WALK</a:t>
                      </a:r>
                    </a:p>
                  </a:txBody>
                  <a:tcPr/>
                </a:tc>
                <a:tc hMerge="1">
                  <a:txBody>
                    <a:bodyPr/>
                    <a:lstStyle/>
                    <a:p>
                      <a:endParaRPr lang="en-AU" sz="1400"/>
                    </a:p>
                  </a:txBody>
                  <a:tcPr/>
                </a:tc>
                <a:tc hMerge="1">
                  <a:txBody>
                    <a:bodyPr/>
                    <a:lstStyle/>
                    <a:p>
                      <a:endParaRPr lang="en-AU" sz="1400"/>
                    </a:p>
                  </a:txBody>
                  <a:tcPr/>
                </a:tc>
                <a:extLst>
                  <a:ext uri="{0D108BD9-81ED-4DB2-BD59-A6C34878D82A}">
                    <a16:rowId xmlns:a16="http://schemas.microsoft.com/office/drawing/2014/main" val="1800008440"/>
                  </a:ext>
                </a:extLst>
              </a:tr>
              <a:tr h="370840">
                <a:tc>
                  <a:txBody>
                    <a:bodyPr/>
                    <a:lstStyle/>
                    <a:p>
                      <a:pPr algn="ctr"/>
                      <a:endParaRPr lang="en-AU" sz="1400"/>
                    </a:p>
                  </a:txBody>
                  <a:tcPr/>
                </a:tc>
                <a:tc>
                  <a:txBody>
                    <a:bodyPr/>
                    <a:lstStyle/>
                    <a:p>
                      <a:pPr algn="ctr"/>
                      <a:r>
                        <a:rPr lang="en-AU" sz="1400"/>
                        <a:t>Fx1</a:t>
                      </a:r>
                    </a:p>
                  </a:txBody>
                  <a:tcPr/>
                </a:tc>
                <a:tc>
                  <a:txBody>
                    <a:bodyPr/>
                    <a:lstStyle/>
                    <a:p>
                      <a:pPr algn="ctr"/>
                      <a:r>
                        <a:rPr lang="en-AU" sz="1400"/>
                        <a:t>Fy1</a:t>
                      </a:r>
                    </a:p>
                  </a:txBody>
                  <a:tcPr/>
                </a:tc>
                <a:tc>
                  <a:txBody>
                    <a:bodyPr/>
                    <a:lstStyle/>
                    <a:p>
                      <a:pPr algn="ctr"/>
                      <a:r>
                        <a:rPr lang="en-AU" sz="1400"/>
                        <a:t>Fz1</a:t>
                      </a:r>
                    </a:p>
                  </a:txBody>
                  <a:tcPr/>
                </a:tc>
                <a:tc>
                  <a:txBody>
                    <a:bodyPr/>
                    <a:lstStyle/>
                    <a:p>
                      <a:pPr algn="ctr"/>
                      <a:r>
                        <a:rPr lang="en-AU" sz="1400"/>
                        <a:t>Fx1</a:t>
                      </a:r>
                    </a:p>
                  </a:txBody>
                  <a:tcPr/>
                </a:tc>
                <a:tc>
                  <a:txBody>
                    <a:bodyPr/>
                    <a:lstStyle/>
                    <a:p>
                      <a:pPr algn="ctr"/>
                      <a:r>
                        <a:rPr lang="en-AU" sz="1400"/>
                        <a:t>Fy1</a:t>
                      </a:r>
                    </a:p>
                  </a:txBody>
                  <a:tcPr/>
                </a:tc>
                <a:tc>
                  <a:txBody>
                    <a:bodyPr/>
                    <a:lstStyle/>
                    <a:p>
                      <a:pPr algn="ctr"/>
                      <a:r>
                        <a:rPr lang="en-AU" sz="1400"/>
                        <a:t>Fz1</a:t>
                      </a:r>
                    </a:p>
                  </a:txBody>
                  <a:tcPr/>
                </a:tc>
                <a:extLst>
                  <a:ext uri="{0D108BD9-81ED-4DB2-BD59-A6C34878D82A}">
                    <a16:rowId xmlns:a16="http://schemas.microsoft.com/office/drawing/2014/main" val="4077051046"/>
                  </a:ext>
                </a:extLst>
              </a:tr>
              <a:tr h="370840">
                <a:tc>
                  <a:txBody>
                    <a:bodyPr/>
                    <a:lstStyle/>
                    <a:p>
                      <a:pPr algn="ctr"/>
                      <a:r>
                        <a:rPr lang="en-AU" sz="1400"/>
                        <a:t>r</a:t>
                      </a:r>
                    </a:p>
                  </a:txBody>
                  <a:tcPr/>
                </a:tc>
                <a:tc>
                  <a:txBody>
                    <a:bodyPr/>
                    <a:lstStyle/>
                    <a:p>
                      <a:pPr algn="ctr" fontAlgn="b"/>
                      <a:r>
                        <a:rPr lang="en-AU" sz="1400" b="0" i="0" u="none" strike="noStrike">
                          <a:solidFill>
                            <a:srgbClr val="000000"/>
                          </a:solidFill>
                          <a:effectLst/>
                          <a:latin typeface="+mn-lt"/>
                        </a:rPr>
                        <a:t>0.94</a:t>
                      </a:r>
                    </a:p>
                  </a:txBody>
                  <a:tcPr marL="9525" marR="9525" marT="9525" marB="0" anchor="b"/>
                </a:tc>
                <a:tc>
                  <a:txBody>
                    <a:bodyPr/>
                    <a:lstStyle/>
                    <a:p>
                      <a:pPr algn="ctr" fontAlgn="b"/>
                      <a:r>
                        <a:rPr lang="en-AU" sz="1400" b="0" i="0" u="none" strike="noStrike">
                          <a:solidFill>
                            <a:srgbClr val="000000"/>
                          </a:solidFill>
                          <a:effectLst/>
                          <a:latin typeface="+mn-lt"/>
                        </a:rPr>
                        <a:t>0.89</a:t>
                      </a:r>
                    </a:p>
                  </a:txBody>
                  <a:tcPr marL="9525" marR="9525" marT="9525" marB="0" anchor="b"/>
                </a:tc>
                <a:tc>
                  <a:txBody>
                    <a:bodyPr/>
                    <a:lstStyle/>
                    <a:p>
                      <a:pPr algn="ctr" fontAlgn="b"/>
                      <a:r>
                        <a:rPr lang="en-AU" sz="1400" b="0" i="0" u="none" strike="noStrike">
                          <a:solidFill>
                            <a:srgbClr val="000000"/>
                          </a:solidFill>
                          <a:effectLst/>
                          <a:latin typeface="+mn-lt"/>
                        </a:rPr>
                        <a:t>0.66</a:t>
                      </a:r>
                    </a:p>
                  </a:txBody>
                  <a:tcPr marL="9525" marR="9525" marT="9525" marB="0" anchor="b"/>
                </a:tc>
                <a:tc>
                  <a:txBody>
                    <a:bodyPr/>
                    <a:lstStyle/>
                    <a:p>
                      <a:pPr algn="ctr" fontAlgn="b"/>
                      <a:r>
                        <a:rPr lang="en-AU" sz="1400" b="0" i="0" u="none" strike="noStrike">
                          <a:solidFill>
                            <a:srgbClr val="000000"/>
                          </a:solidFill>
                          <a:effectLst/>
                          <a:latin typeface="+mn-lt"/>
                        </a:rPr>
                        <a:t>0.91</a:t>
                      </a:r>
                    </a:p>
                  </a:txBody>
                  <a:tcPr marL="9525" marR="9525" marT="9525" marB="0" anchor="b"/>
                </a:tc>
                <a:tc>
                  <a:txBody>
                    <a:bodyPr/>
                    <a:lstStyle/>
                    <a:p>
                      <a:pPr algn="ctr" fontAlgn="b"/>
                      <a:r>
                        <a:rPr lang="en-AU" sz="1400" b="0" i="0" u="none" strike="noStrike">
                          <a:solidFill>
                            <a:srgbClr val="000000"/>
                          </a:solidFill>
                          <a:effectLst/>
                          <a:latin typeface="+mn-lt"/>
                        </a:rPr>
                        <a:t>0.67</a:t>
                      </a:r>
                    </a:p>
                  </a:txBody>
                  <a:tcPr marL="9525" marR="9525" marT="9525" marB="0" anchor="b"/>
                </a:tc>
                <a:tc>
                  <a:txBody>
                    <a:bodyPr/>
                    <a:lstStyle/>
                    <a:p>
                      <a:pPr algn="ctr" fontAlgn="b"/>
                      <a:r>
                        <a:rPr lang="en-AU" sz="1400" b="0" i="0" u="none" strike="noStrike">
                          <a:solidFill>
                            <a:srgbClr val="000000"/>
                          </a:solidFill>
                          <a:effectLst/>
                          <a:latin typeface="+mn-lt"/>
                        </a:rPr>
                        <a:t>0.74</a:t>
                      </a:r>
                    </a:p>
                  </a:txBody>
                  <a:tcPr marL="9525" marR="9525" marT="9525" marB="0" anchor="b"/>
                </a:tc>
                <a:extLst>
                  <a:ext uri="{0D108BD9-81ED-4DB2-BD59-A6C34878D82A}">
                    <a16:rowId xmlns:a16="http://schemas.microsoft.com/office/drawing/2014/main" val="220744974"/>
                  </a:ext>
                </a:extLst>
              </a:tr>
            </a:tbl>
          </a:graphicData>
        </a:graphic>
      </p:graphicFrame>
    </p:spTree>
    <p:extLst>
      <p:ext uri="{BB962C8B-B14F-4D97-AF65-F5344CB8AC3E}">
        <p14:creationId xmlns:p14="http://schemas.microsoft.com/office/powerpoint/2010/main" val="37401253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BB6511-642E-91A8-D5C0-6C8E91323592}"/>
              </a:ext>
            </a:extLst>
          </p:cNvPr>
          <p:cNvSpPr>
            <a:spLocks noGrp="1"/>
          </p:cNvSpPr>
          <p:nvPr>
            <p:ph type="body" idx="1"/>
          </p:nvPr>
        </p:nvSpPr>
        <p:spPr>
          <a:xfrm>
            <a:off x="6096000" y="2570069"/>
            <a:ext cx="4270248" cy="704087"/>
          </a:xfrm>
        </p:spPr>
        <p:txBody>
          <a:bodyPr/>
          <a:lstStyle/>
          <a:p>
            <a:r>
              <a:rPr lang="en-AU"/>
              <a:t>Excluding zeros</a:t>
            </a:r>
          </a:p>
        </p:txBody>
      </p:sp>
      <p:graphicFrame>
        <p:nvGraphicFramePr>
          <p:cNvPr id="8" name="Content Placeholder 7">
            <a:extLst>
              <a:ext uri="{FF2B5EF4-FFF2-40B4-BE49-F238E27FC236}">
                <a16:creationId xmlns:a16="http://schemas.microsoft.com/office/drawing/2014/main" id="{FC961FE6-179F-1CA3-E5A2-BDBB967237CA}"/>
              </a:ext>
            </a:extLst>
          </p:cNvPr>
          <p:cNvGraphicFramePr>
            <a:graphicFrameLocks noGrp="1"/>
          </p:cNvGraphicFramePr>
          <p:nvPr>
            <p:ph sz="half" idx="2"/>
          </p:nvPr>
        </p:nvGraphicFramePr>
        <p:xfrm>
          <a:off x="6371806" y="3403121"/>
          <a:ext cx="3718636" cy="1483360"/>
        </p:xfrm>
        <a:graphic>
          <a:graphicData uri="http://schemas.openxmlformats.org/drawingml/2006/table">
            <a:tbl>
              <a:tblPr firstRow="1" bandRow="1">
                <a:tableStyleId>{21E4AEA4-8DFA-4A89-87EB-49C32662AFE0}</a:tableStyleId>
              </a:tblPr>
              <a:tblGrid>
                <a:gridCol w="694636">
                  <a:extLst>
                    <a:ext uri="{9D8B030D-6E8A-4147-A177-3AD203B41FA5}">
                      <a16:colId xmlns:a16="http://schemas.microsoft.com/office/drawing/2014/main" val="3403456194"/>
                    </a:ext>
                  </a:extLst>
                </a:gridCol>
                <a:gridCol w="504000">
                  <a:extLst>
                    <a:ext uri="{9D8B030D-6E8A-4147-A177-3AD203B41FA5}">
                      <a16:colId xmlns:a16="http://schemas.microsoft.com/office/drawing/2014/main" val="2430048707"/>
                    </a:ext>
                  </a:extLst>
                </a:gridCol>
                <a:gridCol w="504000">
                  <a:extLst>
                    <a:ext uri="{9D8B030D-6E8A-4147-A177-3AD203B41FA5}">
                      <a16:colId xmlns:a16="http://schemas.microsoft.com/office/drawing/2014/main" val="3740812750"/>
                    </a:ext>
                  </a:extLst>
                </a:gridCol>
                <a:gridCol w="504000">
                  <a:extLst>
                    <a:ext uri="{9D8B030D-6E8A-4147-A177-3AD203B41FA5}">
                      <a16:colId xmlns:a16="http://schemas.microsoft.com/office/drawing/2014/main" val="2970627527"/>
                    </a:ext>
                  </a:extLst>
                </a:gridCol>
                <a:gridCol w="504000">
                  <a:extLst>
                    <a:ext uri="{9D8B030D-6E8A-4147-A177-3AD203B41FA5}">
                      <a16:colId xmlns:a16="http://schemas.microsoft.com/office/drawing/2014/main" val="2534798780"/>
                    </a:ext>
                  </a:extLst>
                </a:gridCol>
                <a:gridCol w="504000">
                  <a:extLst>
                    <a:ext uri="{9D8B030D-6E8A-4147-A177-3AD203B41FA5}">
                      <a16:colId xmlns:a16="http://schemas.microsoft.com/office/drawing/2014/main" val="1408851816"/>
                    </a:ext>
                  </a:extLst>
                </a:gridCol>
                <a:gridCol w="504000">
                  <a:extLst>
                    <a:ext uri="{9D8B030D-6E8A-4147-A177-3AD203B41FA5}">
                      <a16:colId xmlns:a16="http://schemas.microsoft.com/office/drawing/2014/main" val="1566441268"/>
                    </a:ext>
                  </a:extLst>
                </a:gridCol>
              </a:tblGrid>
              <a:tr h="370840">
                <a:tc>
                  <a:txBody>
                    <a:bodyPr/>
                    <a:lstStyle/>
                    <a:p>
                      <a:endParaRPr lang="en-AU" sz="1400"/>
                    </a:p>
                  </a:txBody>
                  <a:tcPr/>
                </a:tc>
                <a:tc>
                  <a:txBody>
                    <a:bodyPr/>
                    <a:lstStyle/>
                    <a:p>
                      <a:r>
                        <a:rPr lang="en-AU" sz="1400"/>
                        <a:t>Fx1</a:t>
                      </a:r>
                    </a:p>
                  </a:txBody>
                  <a:tcPr/>
                </a:tc>
                <a:tc>
                  <a:txBody>
                    <a:bodyPr/>
                    <a:lstStyle/>
                    <a:p>
                      <a:r>
                        <a:rPr lang="en-AU" sz="1400"/>
                        <a:t>Fy1</a:t>
                      </a:r>
                    </a:p>
                  </a:txBody>
                  <a:tcPr/>
                </a:tc>
                <a:tc>
                  <a:txBody>
                    <a:bodyPr/>
                    <a:lstStyle/>
                    <a:p>
                      <a:r>
                        <a:rPr lang="en-AU" sz="1400"/>
                        <a:t>Fz1</a:t>
                      </a:r>
                    </a:p>
                  </a:txBody>
                  <a:tcPr/>
                </a:tc>
                <a:tc>
                  <a:txBody>
                    <a:bodyPr/>
                    <a:lstStyle/>
                    <a:p>
                      <a:r>
                        <a:rPr lang="en-AU" sz="1400"/>
                        <a:t>Fx2</a:t>
                      </a:r>
                    </a:p>
                  </a:txBody>
                  <a:tcPr/>
                </a:tc>
                <a:tc>
                  <a:txBody>
                    <a:bodyPr/>
                    <a:lstStyle/>
                    <a:p>
                      <a:r>
                        <a:rPr lang="en-AU" sz="1400"/>
                        <a:t>Fy2</a:t>
                      </a:r>
                    </a:p>
                  </a:txBody>
                  <a:tcPr/>
                </a:tc>
                <a:tc>
                  <a:txBody>
                    <a:bodyPr/>
                    <a:lstStyle/>
                    <a:p>
                      <a:r>
                        <a:rPr lang="en-AU" sz="1400"/>
                        <a:t>Fy3</a:t>
                      </a:r>
                    </a:p>
                  </a:txBody>
                  <a:tcPr/>
                </a:tc>
                <a:extLst>
                  <a:ext uri="{0D108BD9-81ED-4DB2-BD59-A6C34878D82A}">
                    <a16:rowId xmlns:a16="http://schemas.microsoft.com/office/drawing/2014/main" val="4077051046"/>
                  </a:ext>
                </a:extLst>
              </a:tr>
              <a:tr h="370840">
                <a:tc>
                  <a:txBody>
                    <a:bodyPr/>
                    <a:lstStyle/>
                    <a:p>
                      <a:r>
                        <a:rPr lang="en-AU" sz="1400"/>
                        <a:t>r</a:t>
                      </a:r>
                    </a:p>
                  </a:txBody>
                  <a:tcPr/>
                </a:tc>
                <a:tc>
                  <a:txBody>
                    <a:bodyPr/>
                    <a:lstStyle/>
                    <a:p>
                      <a:pPr algn="r" fontAlgn="b"/>
                      <a:r>
                        <a:rPr lang="en-AU" sz="1400" b="0" u="none" strike="noStrike">
                          <a:solidFill>
                            <a:srgbClr val="000000"/>
                          </a:solidFill>
                          <a:effectLst/>
                        </a:rPr>
                        <a:t>0.97</a:t>
                      </a:r>
                      <a:endParaRPr lang="en-AU" sz="1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AU" sz="1400" b="0" u="none" strike="noStrike">
                          <a:solidFill>
                            <a:srgbClr val="000000"/>
                          </a:solidFill>
                          <a:effectLst/>
                        </a:rPr>
                        <a:t>0.97</a:t>
                      </a:r>
                      <a:endParaRPr lang="en-AU" sz="1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AU" sz="1400" b="0" u="none" strike="noStrike">
                          <a:solidFill>
                            <a:srgbClr val="000000"/>
                          </a:solidFill>
                          <a:effectLst/>
                        </a:rPr>
                        <a:t>0.93</a:t>
                      </a:r>
                      <a:endParaRPr lang="en-AU" sz="1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AU" sz="1400" b="0" u="none" strike="noStrike">
                          <a:solidFill>
                            <a:srgbClr val="000000"/>
                          </a:solidFill>
                          <a:effectLst/>
                        </a:rPr>
                        <a:t>0.98</a:t>
                      </a:r>
                      <a:endParaRPr lang="en-AU" sz="1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AU" sz="1400" b="0" u="none" strike="noStrike">
                          <a:solidFill>
                            <a:srgbClr val="000000"/>
                          </a:solidFill>
                          <a:effectLst/>
                        </a:rPr>
                        <a:t>0.97</a:t>
                      </a:r>
                      <a:endParaRPr lang="en-AU" sz="1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AU" sz="1400" b="0" u="none" strike="noStrike">
                          <a:solidFill>
                            <a:srgbClr val="000000"/>
                          </a:solidFill>
                          <a:effectLst/>
                        </a:rPr>
                        <a:t>0.90</a:t>
                      </a:r>
                      <a:endParaRPr lang="en-AU" sz="1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20744974"/>
                  </a:ext>
                </a:extLst>
              </a:tr>
              <a:tr h="370840">
                <a:tc>
                  <a:txBody>
                    <a:bodyPr/>
                    <a:lstStyle/>
                    <a:p>
                      <a:r>
                        <a:rPr lang="en-AU" sz="1400"/>
                        <a:t>RMSE</a:t>
                      </a:r>
                    </a:p>
                  </a:txBody>
                  <a:tcPr/>
                </a:tc>
                <a:tc>
                  <a:txBody>
                    <a:bodyPr/>
                    <a:lstStyle/>
                    <a:p>
                      <a:pPr algn="r" fontAlgn="b"/>
                      <a:r>
                        <a:rPr lang="en-AU" sz="1400" b="0" u="none" strike="noStrike">
                          <a:solidFill>
                            <a:srgbClr val="000000"/>
                          </a:solidFill>
                          <a:effectLst/>
                        </a:rPr>
                        <a:t>0.21</a:t>
                      </a:r>
                      <a:endParaRPr lang="en-AU" sz="1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AU" sz="1400" b="0" u="none" strike="noStrike">
                          <a:solidFill>
                            <a:srgbClr val="000000"/>
                          </a:solidFill>
                          <a:effectLst/>
                        </a:rPr>
                        <a:t>0.89</a:t>
                      </a:r>
                      <a:endParaRPr lang="en-AU" sz="1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AU" sz="1400" b="0" u="none" strike="noStrike">
                          <a:solidFill>
                            <a:srgbClr val="000000"/>
                          </a:solidFill>
                          <a:effectLst/>
                        </a:rPr>
                        <a:t>0.11</a:t>
                      </a:r>
                      <a:endParaRPr lang="en-AU" sz="1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AU" sz="1400" b="0" u="none" strike="noStrike">
                          <a:solidFill>
                            <a:srgbClr val="000000"/>
                          </a:solidFill>
                          <a:effectLst/>
                        </a:rPr>
                        <a:t>0.17</a:t>
                      </a:r>
                      <a:endParaRPr lang="en-AU" sz="1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AU" sz="1400" b="0" u="none" strike="noStrike">
                          <a:solidFill>
                            <a:srgbClr val="000000"/>
                          </a:solidFill>
                          <a:effectLst/>
                        </a:rPr>
                        <a:t>0.85</a:t>
                      </a:r>
                      <a:endParaRPr lang="en-AU" sz="1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AU" sz="1400" b="0" u="none" strike="noStrike">
                          <a:solidFill>
                            <a:srgbClr val="000000"/>
                          </a:solidFill>
                          <a:effectLst/>
                        </a:rPr>
                        <a:t>0.13</a:t>
                      </a:r>
                      <a:endParaRPr lang="en-AU" sz="1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466564839"/>
                  </a:ext>
                </a:extLst>
              </a:tr>
              <a:tr h="370840">
                <a:tc>
                  <a:txBody>
                    <a:bodyPr/>
                    <a:lstStyle/>
                    <a:p>
                      <a:r>
                        <a:rPr lang="en-AU" sz="1400"/>
                        <a:t>nRMSE</a:t>
                      </a:r>
                    </a:p>
                  </a:txBody>
                  <a:tcPr/>
                </a:tc>
                <a:tc>
                  <a:txBody>
                    <a:bodyPr/>
                    <a:lstStyle/>
                    <a:p>
                      <a:pPr algn="r" fontAlgn="b"/>
                      <a:r>
                        <a:rPr lang="en-AU" sz="1400" b="0" u="none" strike="noStrike">
                          <a:solidFill>
                            <a:srgbClr val="000000"/>
                          </a:solidFill>
                          <a:effectLst/>
                        </a:rPr>
                        <a:t>0.06</a:t>
                      </a:r>
                      <a:endParaRPr lang="en-AU" sz="1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AU" sz="1400" b="0" u="none" strike="noStrike">
                          <a:solidFill>
                            <a:srgbClr val="000000"/>
                          </a:solidFill>
                          <a:effectLst/>
                        </a:rPr>
                        <a:t>0.07</a:t>
                      </a:r>
                      <a:endParaRPr lang="en-AU" sz="1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AU" sz="1400" b="0" u="none" strike="noStrike">
                          <a:solidFill>
                            <a:srgbClr val="000000"/>
                          </a:solidFill>
                          <a:effectLst/>
                        </a:rPr>
                        <a:t>0.09</a:t>
                      </a:r>
                      <a:endParaRPr lang="en-AU" sz="1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AU" sz="1400" b="0" u="none" strike="noStrike">
                          <a:solidFill>
                            <a:srgbClr val="000000"/>
                          </a:solidFill>
                          <a:effectLst/>
                        </a:rPr>
                        <a:t>0.05</a:t>
                      </a:r>
                      <a:endParaRPr lang="en-AU" sz="1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AU" sz="1400" b="0" u="none" strike="noStrike">
                          <a:solidFill>
                            <a:srgbClr val="000000"/>
                          </a:solidFill>
                          <a:effectLst/>
                        </a:rPr>
                        <a:t>0.07</a:t>
                      </a:r>
                      <a:endParaRPr lang="en-AU" sz="1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AU" sz="1400" b="0" u="none" strike="noStrike">
                          <a:solidFill>
                            <a:srgbClr val="000000"/>
                          </a:solidFill>
                          <a:effectLst/>
                        </a:rPr>
                        <a:t>0.11</a:t>
                      </a:r>
                      <a:endParaRPr lang="en-AU" sz="1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740621732"/>
                  </a:ext>
                </a:extLst>
              </a:tr>
            </a:tbl>
          </a:graphicData>
        </a:graphic>
      </p:graphicFrame>
      <p:sp>
        <p:nvSpPr>
          <p:cNvPr id="5" name="Text Placeholder 4">
            <a:extLst>
              <a:ext uri="{FF2B5EF4-FFF2-40B4-BE49-F238E27FC236}">
                <a16:creationId xmlns:a16="http://schemas.microsoft.com/office/drawing/2014/main" id="{B7D68A7A-47AE-DFB1-2B60-28C00C1E8A92}"/>
              </a:ext>
            </a:extLst>
          </p:cNvPr>
          <p:cNvSpPr>
            <a:spLocks noGrp="1"/>
          </p:cNvSpPr>
          <p:nvPr>
            <p:ph type="body" sz="quarter" idx="13"/>
          </p:nvPr>
        </p:nvSpPr>
        <p:spPr>
          <a:xfrm>
            <a:off x="1825752" y="2572226"/>
            <a:ext cx="4270248" cy="704087"/>
          </a:xfrm>
        </p:spPr>
        <p:txBody>
          <a:bodyPr/>
          <a:lstStyle/>
          <a:p>
            <a:r>
              <a:rPr lang="en-AU"/>
              <a:t>Including Zeros</a:t>
            </a:r>
          </a:p>
        </p:txBody>
      </p:sp>
      <p:sp>
        <p:nvSpPr>
          <p:cNvPr id="6" name="Title 5">
            <a:extLst>
              <a:ext uri="{FF2B5EF4-FFF2-40B4-BE49-F238E27FC236}">
                <a16:creationId xmlns:a16="http://schemas.microsoft.com/office/drawing/2014/main" id="{DFBC3A1A-49DE-E791-00F9-62A562A2D080}"/>
              </a:ext>
            </a:extLst>
          </p:cNvPr>
          <p:cNvSpPr>
            <a:spLocks noGrp="1"/>
          </p:cNvSpPr>
          <p:nvPr>
            <p:ph type="title"/>
          </p:nvPr>
        </p:nvSpPr>
        <p:spPr/>
        <p:txBody>
          <a:bodyPr/>
          <a:lstStyle/>
          <a:p>
            <a:r>
              <a:rPr lang="en-AU"/>
              <a:t>Evaluation</a:t>
            </a:r>
          </a:p>
        </p:txBody>
      </p:sp>
      <p:graphicFrame>
        <p:nvGraphicFramePr>
          <p:cNvPr id="9" name="Content Placeholder 7">
            <a:extLst>
              <a:ext uri="{FF2B5EF4-FFF2-40B4-BE49-F238E27FC236}">
                <a16:creationId xmlns:a16="http://schemas.microsoft.com/office/drawing/2014/main" id="{E26552CD-999F-D291-912D-558ECA57C743}"/>
              </a:ext>
            </a:extLst>
          </p:cNvPr>
          <p:cNvGraphicFramePr>
            <a:graphicFrameLocks noGrp="1"/>
          </p:cNvGraphicFramePr>
          <p:nvPr>
            <p:ph sz="quarter" idx="4"/>
          </p:nvPr>
        </p:nvGraphicFramePr>
        <p:xfrm>
          <a:off x="2101558" y="3403121"/>
          <a:ext cx="3718636" cy="1483360"/>
        </p:xfrm>
        <a:graphic>
          <a:graphicData uri="http://schemas.openxmlformats.org/drawingml/2006/table">
            <a:tbl>
              <a:tblPr firstRow="1" bandRow="1">
                <a:tableStyleId>{21E4AEA4-8DFA-4A89-87EB-49C32662AFE0}</a:tableStyleId>
              </a:tblPr>
              <a:tblGrid>
                <a:gridCol w="694636">
                  <a:extLst>
                    <a:ext uri="{9D8B030D-6E8A-4147-A177-3AD203B41FA5}">
                      <a16:colId xmlns:a16="http://schemas.microsoft.com/office/drawing/2014/main" val="3403456194"/>
                    </a:ext>
                  </a:extLst>
                </a:gridCol>
                <a:gridCol w="504000">
                  <a:extLst>
                    <a:ext uri="{9D8B030D-6E8A-4147-A177-3AD203B41FA5}">
                      <a16:colId xmlns:a16="http://schemas.microsoft.com/office/drawing/2014/main" val="2430048707"/>
                    </a:ext>
                  </a:extLst>
                </a:gridCol>
                <a:gridCol w="504000">
                  <a:extLst>
                    <a:ext uri="{9D8B030D-6E8A-4147-A177-3AD203B41FA5}">
                      <a16:colId xmlns:a16="http://schemas.microsoft.com/office/drawing/2014/main" val="3740812750"/>
                    </a:ext>
                  </a:extLst>
                </a:gridCol>
                <a:gridCol w="504000">
                  <a:extLst>
                    <a:ext uri="{9D8B030D-6E8A-4147-A177-3AD203B41FA5}">
                      <a16:colId xmlns:a16="http://schemas.microsoft.com/office/drawing/2014/main" val="2970627527"/>
                    </a:ext>
                  </a:extLst>
                </a:gridCol>
                <a:gridCol w="504000">
                  <a:extLst>
                    <a:ext uri="{9D8B030D-6E8A-4147-A177-3AD203B41FA5}">
                      <a16:colId xmlns:a16="http://schemas.microsoft.com/office/drawing/2014/main" val="2534798780"/>
                    </a:ext>
                  </a:extLst>
                </a:gridCol>
                <a:gridCol w="504000">
                  <a:extLst>
                    <a:ext uri="{9D8B030D-6E8A-4147-A177-3AD203B41FA5}">
                      <a16:colId xmlns:a16="http://schemas.microsoft.com/office/drawing/2014/main" val="1408851816"/>
                    </a:ext>
                  </a:extLst>
                </a:gridCol>
                <a:gridCol w="504000">
                  <a:extLst>
                    <a:ext uri="{9D8B030D-6E8A-4147-A177-3AD203B41FA5}">
                      <a16:colId xmlns:a16="http://schemas.microsoft.com/office/drawing/2014/main" val="1566441268"/>
                    </a:ext>
                  </a:extLst>
                </a:gridCol>
              </a:tblGrid>
              <a:tr h="370840">
                <a:tc>
                  <a:txBody>
                    <a:bodyPr/>
                    <a:lstStyle/>
                    <a:p>
                      <a:endParaRPr lang="en-AU" sz="1400"/>
                    </a:p>
                  </a:txBody>
                  <a:tcPr/>
                </a:tc>
                <a:tc>
                  <a:txBody>
                    <a:bodyPr/>
                    <a:lstStyle/>
                    <a:p>
                      <a:r>
                        <a:rPr lang="en-AU" sz="1400"/>
                        <a:t>Fx1</a:t>
                      </a:r>
                    </a:p>
                  </a:txBody>
                  <a:tcPr/>
                </a:tc>
                <a:tc>
                  <a:txBody>
                    <a:bodyPr/>
                    <a:lstStyle/>
                    <a:p>
                      <a:r>
                        <a:rPr lang="en-AU" sz="1400"/>
                        <a:t>Fy1</a:t>
                      </a:r>
                    </a:p>
                  </a:txBody>
                  <a:tcPr/>
                </a:tc>
                <a:tc>
                  <a:txBody>
                    <a:bodyPr/>
                    <a:lstStyle/>
                    <a:p>
                      <a:r>
                        <a:rPr lang="en-AU" sz="1400"/>
                        <a:t>Fz1</a:t>
                      </a:r>
                    </a:p>
                  </a:txBody>
                  <a:tcPr/>
                </a:tc>
                <a:tc>
                  <a:txBody>
                    <a:bodyPr/>
                    <a:lstStyle/>
                    <a:p>
                      <a:r>
                        <a:rPr lang="en-AU" sz="1400"/>
                        <a:t>Fx2</a:t>
                      </a:r>
                    </a:p>
                  </a:txBody>
                  <a:tcPr/>
                </a:tc>
                <a:tc>
                  <a:txBody>
                    <a:bodyPr/>
                    <a:lstStyle/>
                    <a:p>
                      <a:r>
                        <a:rPr lang="en-AU" sz="1400"/>
                        <a:t>Fy2</a:t>
                      </a:r>
                    </a:p>
                  </a:txBody>
                  <a:tcPr/>
                </a:tc>
                <a:tc>
                  <a:txBody>
                    <a:bodyPr/>
                    <a:lstStyle/>
                    <a:p>
                      <a:r>
                        <a:rPr lang="en-AU" sz="1400"/>
                        <a:t>Fy3</a:t>
                      </a:r>
                    </a:p>
                  </a:txBody>
                  <a:tcPr/>
                </a:tc>
                <a:extLst>
                  <a:ext uri="{0D108BD9-81ED-4DB2-BD59-A6C34878D82A}">
                    <a16:rowId xmlns:a16="http://schemas.microsoft.com/office/drawing/2014/main" val="4077051046"/>
                  </a:ext>
                </a:extLst>
              </a:tr>
              <a:tr h="370840">
                <a:tc>
                  <a:txBody>
                    <a:bodyPr/>
                    <a:lstStyle/>
                    <a:p>
                      <a:r>
                        <a:rPr lang="en-AU" sz="1400"/>
                        <a:t>r</a:t>
                      </a:r>
                    </a:p>
                  </a:txBody>
                  <a:tcPr/>
                </a:tc>
                <a:tc>
                  <a:txBody>
                    <a:bodyPr/>
                    <a:lstStyle/>
                    <a:p>
                      <a:pPr algn="r" fontAlgn="b"/>
                      <a:r>
                        <a:rPr lang="en-AU" sz="1400" b="0" i="0" u="none" strike="noStrike">
                          <a:solidFill>
                            <a:srgbClr val="000000"/>
                          </a:solidFill>
                          <a:effectLst/>
                          <a:latin typeface="+mn-lt"/>
                        </a:rPr>
                        <a:t>0.97</a:t>
                      </a:r>
                    </a:p>
                  </a:txBody>
                  <a:tcPr marL="9525" marR="9525" marT="9525" marB="0" anchor="b"/>
                </a:tc>
                <a:tc>
                  <a:txBody>
                    <a:bodyPr/>
                    <a:lstStyle/>
                    <a:p>
                      <a:pPr algn="r" fontAlgn="b"/>
                      <a:r>
                        <a:rPr lang="en-AU" sz="1400" b="0" i="0" u="none" strike="noStrike">
                          <a:solidFill>
                            <a:srgbClr val="000000"/>
                          </a:solidFill>
                          <a:effectLst/>
                          <a:latin typeface="+mn-lt"/>
                        </a:rPr>
                        <a:t>0.99</a:t>
                      </a:r>
                    </a:p>
                  </a:txBody>
                  <a:tcPr marL="9525" marR="9525" marT="9525" marB="0" anchor="b"/>
                </a:tc>
                <a:tc>
                  <a:txBody>
                    <a:bodyPr/>
                    <a:lstStyle/>
                    <a:p>
                      <a:pPr algn="r" fontAlgn="b"/>
                      <a:r>
                        <a:rPr lang="en-AU" sz="1400" b="0" i="0" u="none" strike="noStrike">
                          <a:solidFill>
                            <a:srgbClr val="000000"/>
                          </a:solidFill>
                          <a:effectLst/>
                          <a:latin typeface="+mn-lt"/>
                        </a:rPr>
                        <a:t>0.96</a:t>
                      </a:r>
                    </a:p>
                  </a:txBody>
                  <a:tcPr marL="9525" marR="9525" marT="9525" marB="0" anchor="b"/>
                </a:tc>
                <a:tc>
                  <a:txBody>
                    <a:bodyPr/>
                    <a:lstStyle/>
                    <a:p>
                      <a:pPr algn="r" fontAlgn="b"/>
                      <a:r>
                        <a:rPr lang="en-AU" sz="1400" b="0" i="0" u="none" strike="noStrike">
                          <a:solidFill>
                            <a:srgbClr val="000000"/>
                          </a:solidFill>
                          <a:effectLst/>
                          <a:latin typeface="+mn-lt"/>
                        </a:rPr>
                        <a:t>0.98</a:t>
                      </a:r>
                    </a:p>
                  </a:txBody>
                  <a:tcPr marL="9525" marR="9525" marT="9525" marB="0" anchor="b"/>
                </a:tc>
                <a:tc>
                  <a:txBody>
                    <a:bodyPr/>
                    <a:lstStyle/>
                    <a:p>
                      <a:pPr algn="r" fontAlgn="b"/>
                      <a:r>
                        <a:rPr lang="en-AU" sz="1400" b="0" i="0" u="none" strike="noStrike">
                          <a:solidFill>
                            <a:srgbClr val="000000"/>
                          </a:solidFill>
                          <a:effectLst/>
                          <a:latin typeface="+mn-lt"/>
                        </a:rPr>
                        <a:t>0.99</a:t>
                      </a:r>
                    </a:p>
                  </a:txBody>
                  <a:tcPr marL="9525" marR="9525" marT="9525" marB="0" anchor="b"/>
                </a:tc>
                <a:tc>
                  <a:txBody>
                    <a:bodyPr/>
                    <a:lstStyle/>
                    <a:p>
                      <a:pPr algn="r" fontAlgn="b"/>
                      <a:r>
                        <a:rPr lang="en-AU" sz="1400" b="0" i="0" u="none" strike="noStrike">
                          <a:solidFill>
                            <a:srgbClr val="000000"/>
                          </a:solidFill>
                          <a:effectLst/>
                          <a:latin typeface="+mn-lt"/>
                        </a:rPr>
                        <a:t>0.93</a:t>
                      </a:r>
                    </a:p>
                  </a:txBody>
                  <a:tcPr marL="9525" marR="9525" marT="9525" marB="0" anchor="b"/>
                </a:tc>
                <a:extLst>
                  <a:ext uri="{0D108BD9-81ED-4DB2-BD59-A6C34878D82A}">
                    <a16:rowId xmlns:a16="http://schemas.microsoft.com/office/drawing/2014/main" val="220744974"/>
                  </a:ext>
                </a:extLst>
              </a:tr>
              <a:tr h="370840">
                <a:tc>
                  <a:txBody>
                    <a:bodyPr/>
                    <a:lstStyle/>
                    <a:p>
                      <a:r>
                        <a:rPr lang="en-AU" sz="1400"/>
                        <a:t>RMSE</a:t>
                      </a:r>
                    </a:p>
                  </a:txBody>
                  <a:tcPr/>
                </a:tc>
                <a:tc>
                  <a:txBody>
                    <a:bodyPr/>
                    <a:lstStyle/>
                    <a:p>
                      <a:pPr algn="r" fontAlgn="b"/>
                      <a:r>
                        <a:rPr lang="en-AU" sz="1400" b="0" i="0" u="none" strike="noStrike">
                          <a:solidFill>
                            <a:srgbClr val="000000"/>
                          </a:solidFill>
                          <a:effectLst/>
                          <a:latin typeface="+mn-lt"/>
                        </a:rPr>
                        <a:t>0.16</a:t>
                      </a:r>
                    </a:p>
                  </a:txBody>
                  <a:tcPr marL="9525" marR="9525" marT="9525" marB="0" anchor="b"/>
                </a:tc>
                <a:tc>
                  <a:txBody>
                    <a:bodyPr/>
                    <a:lstStyle/>
                    <a:p>
                      <a:pPr algn="r" fontAlgn="b"/>
                      <a:r>
                        <a:rPr lang="en-AU" sz="1400" b="0" i="0" u="none" strike="noStrike">
                          <a:solidFill>
                            <a:srgbClr val="000000"/>
                          </a:solidFill>
                          <a:effectLst/>
                          <a:latin typeface="+mn-lt"/>
                        </a:rPr>
                        <a:t>0.70</a:t>
                      </a:r>
                    </a:p>
                  </a:txBody>
                  <a:tcPr marL="9525" marR="9525" marT="9525" marB="0" anchor="b"/>
                </a:tc>
                <a:tc>
                  <a:txBody>
                    <a:bodyPr/>
                    <a:lstStyle/>
                    <a:p>
                      <a:pPr algn="r" fontAlgn="b"/>
                      <a:r>
                        <a:rPr lang="en-AU" sz="1400" b="0" i="0" u="none" strike="noStrike">
                          <a:solidFill>
                            <a:srgbClr val="000000"/>
                          </a:solidFill>
                          <a:effectLst/>
                          <a:latin typeface="+mn-lt"/>
                        </a:rPr>
                        <a:t>0.09</a:t>
                      </a:r>
                    </a:p>
                  </a:txBody>
                  <a:tcPr marL="9525" marR="9525" marT="9525" marB="0" anchor="b"/>
                </a:tc>
                <a:tc>
                  <a:txBody>
                    <a:bodyPr/>
                    <a:lstStyle/>
                    <a:p>
                      <a:pPr algn="r" fontAlgn="b"/>
                      <a:r>
                        <a:rPr lang="en-AU" sz="1400" b="0" i="0" u="none" strike="noStrike">
                          <a:solidFill>
                            <a:srgbClr val="000000"/>
                          </a:solidFill>
                          <a:effectLst/>
                          <a:latin typeface="+mn-lt"/>
                        </a:rPr>
                        <a:t>0.14</a:t>
                      </a:r>
                    </a:p>
                  </a:txBody>
                  <a:tcPr marL="9525" marR="9525" marT="9525" marB="0" anchor="b"/>
                </a:tc>
                <a:tc>
                  <a:txBody>
                    <a:bodyPr/>
                    <a:lstStyle/>
                    <a:p>
                      <a:pPr algn="r" fontAlgn="b"/>
                      <a:r>
                        <a:rPr lang="en-AU" sz="1400" b="0" i="0" u="none" strike="noStrike">
                          <a:solidFill>
                            <a:srgbClr val="000000"/>
                          </a:solidFill>
                          <a:effectLst/>
                          <a:latin typeface="+mn-lt"/>
                        </a:rPr>
                        <a:t>0.68</a:t>
                      </a:r>
                    </a:p>
                  </a:txBody>
                  <a:tcPr marL="9525" marR="9525" marT="9525" marB="0" anchor="b"/>
                </a:tc>
                <a:tc>
                  <a:txBody>
                    <a:bodyPr/>
                    <a:lstStyle/>
                    <a:p>
                      <a:pPr algn="r" fontAlgn="b"/>
                      <a:r>
                        <a:rPr lang="en-AU" sz="1400" b="0" i="0" u="none" strike="noStrike">
                          <a:solidFill>
                            <a:srgbClr val="000000"/>
                          </a:solidFill>
                          <a:effectLst/>
                          <a:latin typeface="+mn-lt"/>
                        </a:rPr>
                        <a:t>0.10</a:t>
                      </a:r>
                    </a:p>
                  </a:txBody>
                  <a:tcPr marL="9525" marR="9525" marT="9525" marB="0" anchor="b"/>
                </a:tc>
                <a:extLst>
                  <a:ext uri="{0D108BD9-81ED-4DB2-BD59-A6C34878D82A}">
                    <a16:rowId xmlns:a16="http://schemas.microsoft.com/office/drawing/2014/main" val="2466564839"/>
                  </a:ext>
                </a:extLst>
              </a:tr>
              <a:tr h="370840">
                <a:tc>
                  <a:txBody>
                    <a:bodyPr/>
                    <a:lstStyle/>
                    <a:p>
                      <a:r>
                        <a:rPr lang="en-AU" sz="1400"/>
                        <a:t>nRMSE</a:t>
                      </a:r>
                    </a:p>
                  </a:txBody>
                  <a:tcPr/>
                </a:tc>
                <a:tc>
                  <a:txBody>
                    <a:bodyPr/>
                    <a:lstStyle/>
                    <a:p>
                      <a:pPr algn="r" fontAlgn="b"/>
                      <a:r>
                        <a:rPr lang="en-AU" sz="1400" b="0" i="0" u="none" strike="noStrike">
                          <a:solidFill>
                            <a:srgbClr val="000000"/>
                          </a:solidFill>
                          <a:effectLst/>
                          <a:latin typeface="+mn-lt"/>
                        </a:rPr>
                        <a:t>0.05</a:t>
                      </a:r>
                    </a:p>
                  </a:txBody>
                  <a:tcPr marL="9525" marR="9525" marT="9525" marB="0" anchor="b"/>
                </a:tc>
                <a:tc>
                  <a:txBody>
                    <a:bodyPr/>
                    <a:lstStyle/>
                    <a:p>
                      <a:pPr algn="r" fontAlgn="b"/>
                      <a:r>
                        <a:rPr lang="en-AU" sz="1400" b="0" i="0" u="none" strike="noStrike">
                          <a:solidFill>
                            <a:srgbClr val="000000"/>
                          </a:solidFill>
                          <a:effectLst/>
                          <a:latin typeface="+mn-lt"/>
                        </a:rPr>
                        <a:t>0.06</a:t>
                      </a:r>
                    </a:p>
                  </a:txBody>
                  <a:tcPr marL="9525" marR="9525" marT="9525" marB="0" anchor="b"/>
                </a:tc>
                <a:tc>
                  <a:txBody>
                    <a:bodyPr/>
                    <a:lstStyle/>
                    <a:p>
                      <a:pPr algn="r" fontAlgn="b"/>
                      <a:r>
                        <a:rPr lang="en-AU" sz="1400" b="0" i="0" u="none" strike="noStrike">
                          <a:solidFill>
                            <a:srgbClr val="000000"/>
                          </a:solidFill>
                          <a:effectLst/>
                          <a:latin typeface="+mn-lt"/>
                        </a:rPr>
                        <a:t>0.07</a:t>
                      </a:r>
                    </a:p>
                  </a:txBody>
                  <a:tcPr marL="9525" marR="9525" marT="9525" marB="0" anchor="b"/>
                </a:tc>
                <a:tc>
                  <a:txBody>
                    <a:bodyPr/>
                    <a:lstStyle/>
                    <a:p>
                      <a:pPr algn="r" fontAlgn="b"/>
                      <a:r>
                        <a:rPr lang="en-AU" sz="1400" b="0" i="0" u="none" strike="noStrike">
                          <a:solidFill>
                            <a:srgbClr val="000000"/>
                          </a:solidFill>
                          <a:effectLst/>
                          <a:latin typeface="+mn-lt"/>
                        </a:rPr>
                        <a:t>0.04</a:t>
                      </a:r>
                    </a:p>
                  </a:txBody>
                  <a:tcPr marL="9525" marR="9525" marT="9525" marB="0" anchor="b"/>
                </a:tc>
                <a:tc>
                  <a:txBody>
                    <a:bodyPr/>
                    <a:lstStyle/>
                    <a:p>
                      <a:pPr algn="r" fontAlgn="b"/>
                      <a:r>
                        <a:rPr lang="en-AU" sz="1400" b="0" i="0" u="none" strike="noStrike">
                          <a:solidFill>
                            <a:srgbClr val="000000"/>
                          </a:solidFill>
                          <a:effectLst/>
                          <a:latin typeface="+mn-lt"/>
                        </a:rPr>
                        <a:t>0.05</a:t>
                      </a:r>
                    </a:p>
                  </a:txBody>
                  <a:tcPr marL="9525" marR="9525" marT="9525" marB="0" anchor="b"/>
                </a:tc>
                <a:tc>
                  <a:txBody>
                    <a:bodyPr/>
                    <a:lstStyle/>
                    <a:p>
                      <a:pPr algn="r" fontAlgn="b"/>
                      <a:r>
                        <a:rPr lang="en-AU" sz="1400" b="0" i="0" u="none" strike="noStrike">
                          <a:solidFill>
                            <a:srgbClr val="000000"/>
                          </a:solidFill>
                          <a:effectLst/>
                          <a:latin typeface="+mn-lt"/>
                        </a:rPr>
                        <a:t>0.08</a:t>
                      </a:r>
                    </a:p>
                  </a:txBody>
                  <a:tcPr marL="9525" marR="9525" marT="9525" marB="0" anchor="b"/>
                </a:tc>
                <a:extLst>
                  <a:ext uri="{0D108BD9-81ED-4DB2-BD59-A6C34878D82A}">
                    <a16:rowId xmlns:a16="http://schemas.microsoft.com/office/drawing/2014/main" val="3740621732"/>
                  </a:ext>
                </a:extLst>
              </a:tr>
            </a:tbl>
          </a:graphicData>
        </a:graphic>
      </p:graphicFrame>
      <p:sp>
        <p:nvSpPr>
          <p:cNvPr id="10" name="Arrow: Right 9">
            <a:extLst>
              <a:ext uri="{FF2B5EF4-FFF2-40B4-BE49-F238E27FC236}">
                <a16:creationId xmlns:a16="http://schemas.microsoft.com/office/drawing/2014/main" id="{019F3862-455D-4C1C-DE7D-C4805355AB80}"/>
              </a:ext>
            </a:extLst>
          </p:cNvPr>
          <p:cNvSpPr/>
          <p:nvPr/>
        </p:nvSpPr>
        <p:spPr>
          <a:xfrm>
            <a:off x="2231136" y="5549532"/>
            <a:ext cx="447675" cy="45720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27A7CEFA-C117-E647-81DB-B3CB4431A5E9}"/>
              </a:ext>
            </a:extLst>
          </p:cNvPr>
          <p:cNvSpPr txBox="1"/>
          <p:nvPr/>
        </p:nvSpPr>
        <p:spPr>
          <a:xfrm>
            <a:off x="2781029" y="5593466"/>
            <a:ext cx="8259305" cy="369332"/>
          </a:xfrm>
          <a:prstGeom prst="rect">
            <a:avLst/>
          </a:prstGeom>
          <a:noFill/>
        </p:spPr>
        <p:txBody>
          <a:bodyPr wrap="square">
            <a:spAutoFit/>
          </a:bodyPr>
          <a:lstStyle/>
          <a:p>
            <a:pPr marR="0" lvl="0" algn="l" defTabSz="914400" rtl="0" eaLnBrk="1" fontAlgn="auto" latinLnBrk="0" hangingPunct="1">
              <a:lnSpc>
                <a:spcPct val="100000"/>
              </a:lnSpc>
              <a:spcBef>
                <a:spcPts val="1000"/>
              </a:spcBef>
              <a:spcAft>
                <a:spcPts val="0"/>
              </a:spcAft>
              <a:buClr>
                <a:srgbClr val="9BAFB5"/>
              </a:buClr>
              <a:buSzTx/>
              <a:tabLst/>
              <a:defRPr/>
            </a:pPr>
            <a:r>
              <a:rPr kumimoji="0" lang="en-AU" sz="1800" b="0" i="0" u="none" strike="noStrike" kern="1200" cap="none" spc="0" normalizeH="0" baseline="0" noProof="0">
                <a:ln>
                  <a:noFill/>
                </a:ln>
                <a:solidFill>
                  <a:srgbClr val="000000">
                    <a:lumMod val="85000"/>
                    <a:lumOff val="15000"/>
                  </a:srgbClr>
                </a:solidFill>
                <a:effectLst/>
                <a:uLnTx/>
                <a:uFillTx/>
                <a:latin typeface="Gill Sans MT" panose="020B0502020104020203"/>
                <a:ea typeface="+mn-ea"/>
                <a:cs typeface="+mn-cs"/>
              </a:rPr>
              <a:t>The inclusion of zeros in the evaluation improves the results.</a:t>
            </a:r>
          </a:p>
        </p:txBody>
      </p:sp>
    </p:spTree>
    <p:extLst>
      <p:ext uri="{BB962C8B-B14F-4D97-AF65-F5344CB8AC3E}">
        <p14:creationId xmlns:p14="http://schemas.microsoft.com/office/powerpoint/2010/main" val="2514858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3DF80F-5AF9-8C65-96D2-BAC93F852AF8}"/>
              </a:ext>
            </a:extLst>
          </p:cNvPr>
          <p:cNvSpPr>
            <a:spLocks noGrp="1"/>
          </p:cNvSpPr>
          <p:nvPr>
            <p:ph type="title"/>
          </p:nvPr>
        </p:nvSpPr>
        <p:spPr/>
        <p:txBody>
          <a:bodyPr/>
          <a:lstStyle/>
          <a:p>
            <a:r>
              <a:rPr lang="en-AU"/>
              <a:t>Machine learning Applications in movement Biomechanics</a:t>
            </a:r>
          </a:p>
        </p:txBody>
      </p:sp>
      <p:sp>
        <p:nvSpPr>
          <p:cNvPr id="8" name="TextBox 7">
            <a:extLst>
              <a:ext uri="{FF2B5EF4-FFF2-40B4-BE49-F238E27FC236}">
                <a16:creationId xmlns:a16="http://schemas.microsoft.com/office/drawing/2014/main" id="{493B76C5-ADB4-10E9-567C-ECB573CF8668}"/>
              </a:ext>
            </a:extLst>
          </p:cNvPr>
          <p:cNvSpPr txBox="1"/>
          <p:nvPr/>
        </p:nvSpPr>
        <p:spPr>
          <a:xfrm>
            <a:off x="1350460" y="4178844"/>
            <a:ext cx="3200400" cy="1477328"/>
          </a:xfrm>
          <a:prstGeom prst="rect">
            <a:avLst/>
          </a:prstGeom>
          <a:noFill/>
        </p:spPr>
        <p:txBody>
          <a:bodyPr wrap="square" rtlCol="0">
            <a:spAutoFit/>
          </a:bodyPr>
          <a:lstStyle/>
          <a:p>
            <a:pPr marL="285750" indent="-285750">
              <a:buFont typeface="Wingdings" panose="05000000000000000000" pitchFamily="2" charset="2"/>
              <a:buChar char="§"/>
            </a:pPr>
            <a:r>
              <a:rPr lang="en-AU"/>
              <a:t>Good vs bad movement execution</a:t>
            </a:r>
          </a:p>
          <a:p>
            <a:pPr marL="285750" indent="-285750">
              <a:buFont typeface="Wingdings" panose="05000000000000000000" pitchFamily="2" charset="2"/>
              <a:buChar char="§"/>
            </a:pPr>
            <a:r>
              <a:rPr lang="en-AU"/>
              <a:t>Injured vs non-injured athletes</a:t>
            </a:r>
          </a:p>
          <a:p>
            <a:pPr marL="285750" indent="-285750">
              <a:buFont typeface="Wingdings" panose="05000000000000000000" pitchFamily="2" charset="2"/>
              <a:buChar char="§"/>
            </a:pPr>
            <a:r>
              <a:rPr lang="en-AU"/>
              <a:t>Technique types</a:t>
            </a:r>
          </a:p>
        </p:txBody>
      </p:sp>
      <p:sp>
        <p:nvSpPr>
          <p:cNvPr id="9" name="TextBox 8">
            <a:extLst>
              <a:ext uri="{FF2B5EF4-FFF2-40B4-BE49-F238E27FC236}">
                <a16:creationId xmlns:a16="http://schemas.microsoft.com/office/drawing/2014/main" id="{EB1D63C7-9D67-40B3-FB5A-80E3D7A3A71D}"/>
              </a:ext>
            </a:extLst>
          </p:cNvPr>
          <p:cNvSpPr txBox="1"/>
          <p:nvPr/>
        </p:nvSpPr>
        <p:spPr>
          <a:xfrm>
            <a:off x="8154675" y="2344252"/>
            <a:ext cx="2165978" cy="923330"/>
          </a:xfrm>
          <a:prstGeom prst="rect">
            <a:avLst/>
          </a:prstGeom>
          <a:noFill/>
        </p:spPr>
        <p:txBody>
          <a:bodyPr wrap="none" rtlCol="0">
            <a:spAutoFit/>
          </a:bodyPr>
          <a:lstStyle/>
          <a:p>
            <a:pPr marL="285750" indent="-285750">
              <a:buFont typeface="Wingdings" panose="05000000000000000000" pitchFamily="2" charset="2"/>
              <a:buChar char="§"/>
            </a:pPr>
            <a:r>
              <a:rPr lang="en-AU"/>
              <a:t>Barbell kinematics</a:t>
            </a:r>
          </a:p>
          <a:p>
            <a:pPr marL="285750" indent="-285750">
              <a:buFont typeface="Wingdings" panose="05000000000000000000" pitchFamily="2" charset="2"/>
              <a:buChar char="§"/>
            </a:pPr>
            <a:r>
              <a:rPr lang="en-AU"/>
              <a:t>Jump height</a:t>
            </a:r>
          </a:p>
          <a:p>
            <a:pPr marL="285750" indent="-285750">
              <a:buFont typeface="Wingdings" panose="05000000000000000000" pitchFamily="2" charset="2"/>
              <a:buChar char="§"/>
            </a:pPr>
            <a:r>
              <a:rPr lang="en-AU"/>
              <a:t>Fatigue rating</a:t>
            </a:r>
          </a:p>
        </p:txBody>
      </p:sp>
      <p:sp>
        <p:nvSpPr>
          <p:cNvPr id="10" name="TextBox 9">
            <a:extLst>
              <a:ext uri="{FF2B5EF4-FFF2-40B4-BE49-F238E27FC236}">
                <a16:creationId xmlns:a16="http://schemas.microsoft.com/office/drawing/2014/main" id="{E71F2227-5B54-FB10-52AA-FFCD431D0D09}"/>
              </a:ext>
            </a:extLst>
          </p:cNvPr>
          <p:cNvSpPr txBox="1"/>
          <p:nvPr/>
        </p:nvSpPr>
        <p:spPr>
          <a:xfrm>
            <a:off x="1665182" y="2344252"/>
            <a:ext cx="2624328" cy="923330"/>
          </a:xfrm>
          <a:prstGeom prst="rect">
            <a:avLst/>
          </a:prstGeom>
          <a:noFill/>
        </p:spPr>
        <p:txBody>
          <a:bodyPr wrap="square" rtlCol="0">
            <a:spAutoFit/>
          </a:bodyPr>
          <a:lstStyle/>
          <a:p>
            <a:pPr marL="285750" indent="-285750">
              <a:buFont typeface="Wingdings" panose="05000000000000000000" pitchFamily="2" charset="2"/>
              <a:buChar char="§"/>
            </a:pPr>
            <a:r>
              <a:rPr lang="en-AU"/>
              <a:t>Joint kinetics</a:t>
            </a:r>
          </a:p>
          <a:p>
            <a:pPr marL="285750" indent="-285750">
              <a:buFont typeface="Wingdings" panose="05000000000000000000" pitchFamily="2" charset="2"/>
              <a:buChar char="§"/>
            </a:pPr>
            <a:r>
              <a:rPr lang="en-AU"/>
              <a:t>Joint kinematics</a:t>
            </a:r>
          </a:p>
          <a:p>
            <a:pPr marL="285750" indent="-285750">
              <a:buFont typeface="Wingdings" panose="05000000000000000000" pitchFamily="2" charset="2"/>
              <a:buChar char="§"/>
            </a:pPr>
            <a:r>
              <a:rPr lang="en-AU"/>
              <a:t>Ground reaction force</a:t>
            </a:r>
          </a:p>
        </p:txBody>
      </p:sp>
      <p:sp>
        <p:nvSpPr>
          <p:cNvPr id="11" name="TextBox 10">
            <a:extLst>
              <a:ext uri="{FF2B5EF4-FFF2-40B4-BE49-F238E27FC236}">
                <a16:creationId xmlns:a16="http://schemas.microsoft.com/office/drawing/2014/main" id="{F169AADC-B1F7-17BA-9CC5-8161C1B24B87}"/>
              </a:ext>
            </a:extLst>
          </p:cNvPr>
          <p:cNvSpPr txBox="1"/>
          <p:nvPr/>
        </p:nvSpPr>
        <p:spPr>
          <a:xfrm>
            <a:off x="8069862" y="4917508"/>
            <a:ext cx="570990" cy="369332"/>
          </a:xfrm>
          <a:prstGeom prst="rect">
            <a:avLst/>
          </a:prstGeom>
          <a:noFill/>
        </p:spPr>
        <p:txBody>
          <a:bodyPr wrap="none" rtlCol="0">
            <a:spAutoFit/>
          </a:bodyPr>
          <a:lstStyle/>
          <a:p>
            <a:pPr algn="ctr"/>
            <a:r>
              <a:rPr lang="en-AU"/>
              <a:t>57%</a:t>
            </a:r>
          </a:p>
        </p:txBody>
      </p:sp>
      <p:sp>
        <p:nvSpPr>
          <p:cNvPr id="13" name="TextBox 12">
            <a:extLst>
              <a:ext uri="{FF2B5EF4-FFF2-40B4-BE49-F238E27FC236}">
                <a16:creationId xmlns:a16="http://schemas.microsoft.com/office/drawing/2014/main" id="{A7484A68-EDBD-014C-9D21-A0B9AC18D7EE}"/>
              </a:ext>
            </a:extLst>
          </p:cNvPr>
          <p:cNvSpPr txBox="1"/>
          <p:nvPr/>
        </p:nvSpPr>
        <p:spPr>
          <a:xfrm>
            <a:off x="4736103" y="2436585"/>
            <a:ext cx="570990" cy="369332"/>
          </a:xfrm>
          <a:prstGeom prst="rect">
            <a:avLst/>
          </a:prstGeom>
          <a:noFill/>
        </p:spPr>
        <p:txBody>
          <a:bodyPr wrap="none" rtlCol="0">
            <a:spAutoFit/>
          </a:bodyPr>
          <a:lstStyle/>
          <a:p>
            <a:r>
              <a:rPr lang="en-AU"/>
              <a:t>25%</a:t>
            </a:r>
          </a:p>
        </p:txBody>
      </p:sp>
      <p:sp>
        <p:nvSpPr>
          <p:cNvPr id="14" name="TextBox 13">
            <a:extLst>
              <a:ext uri="{FF2B5EF4-FFF2-40B4-BE49-F238E27FC236}">
                <a16:creationId xmlns:a16="http://schemas.microsoft.com/office/drawing/2014/main" id="{FBDAEA9E-3563-26C4-47D5-18851C6DA4A2}"/>
              </a:ext>
            </a:extLst>
          </p:cNvPr>
          <p:cNvSpPr txBox="1"/>
          <p:nvPr/>
        </p:nvSpPr>
        <p:spPr>
          <a:xfrm>
            <a:off x="7217500" y="2520655"/>
            <a:ext cx="570990" cy="369332"/>
          </a:xfrm>
          <a:prstGeom prst="rect">
            <a:avLst/>
          </a:prstGeom>
          <a:noFill/>
        </p:spPr>
        <p:txBody>
          <a:bodyPr wrap="none" rtlCol="0">
            <a:spAutoFit/>
          </a:bodyPr>
          <a:lstStyle/>
          <a:p>
            <a:r>
              <a:rPr lang="en-AU"/>
              <a:t>18%</a:t>
            </a:r>
          </a:p>
        </p:txBody>
      </p:sp>
      <p:graphicFrame>
        <p:nvGraphicFramePr>
          <p:cNvPr id="23" name="Chart 22">
            <a:extLst>
              <a:ext uri="{FF2B5EF4-FFF2-40B4-BE49-F238E27FC236}">
                <a16:creationId xmlns:a16="http://schemas.microsoft.com/office/drawing/2014/main" id="{00AFF730-6677-FEE6-E994-2D00931E7C63}"/>
              </a:ext>
            </a:extLst>
          </p:cNvPr>
          <p:cNvGraphicFramePr>
            <a:graphicFrameLocks/>
          </p:cNvGraphicFramePr>
          <p:nvPr>
            <p:extLst>
              <p:ext uri="{D42A27DB-BD31-4B8C-83A1-F6EECF244321}">
                <p14:modId xmlns:p14="http://schemas.microsoft.com/office/powerpoint/2010/main" val="3279154711"/>
              </p:ext>
            </p:extLst>
          </p:nvPr>
        </p:nvGraphicFramePr>
        <p:xfrm>
          <a:off x="2814637" y="2695020"/>
          <a:ext cx="6562725" cy="3462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356062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93EFA-AB66-9674-A7FB-C39B5AABECD8}"/>
              </a:ext>
            </a:extLst>
          </p:cNvPr>
          <p:cNvSpPr>
            <a:spLocks noGrp="1"/>
          </p:cNvSpPr>
          <p:nvPr>
            <p:ph type="title"/>
          </p:nvPr>
        </p:nvSpPr>
        <p:spPr/>
        <p:txBody>
          <a:bodyPr>
            <a:normAutofit/>
          </a:bodyPr>
          <a:lstStyle/>
          <a:p>
            <a:r>
              <a:rPr lang="en-AU"/>
              <a:t>Model Training: Classification</a:t>
            </a:r>
          </a:p>
        </p:txBody>
      </p:sp>
      <p:sp>
        <p:nvSpPr>
          <p:cNvPr id="6" name="Content Placeholder 5">
            <a:extLst>
              <a:ext uri="{FF2B5EF4-FFF2-40B4-BE49-F238E27FC236}">
                <a16:creationId xmlns:a16="http://schemas.microsoft.com/office/drawing/2014/main" id="{BF193DC7-A358-B345-4E21-44F2EC3CF706}"/>
              </a:ext>
            </a:extLst>
          </p:cNvPr>
          <p:cNvSpPr>
            <a:spLocks noGrp="1"/>
          </p:cNvSpPr>
          <p:nvPr>
            <p:ph idx="1"/>
          </p:nvPr>
        </p:nvSpPr>
        <p:spPr>
          <a:xfrm>
            <a:off x="2231136" y="2638044"/>
            <a:ext cx="7729728" cy="3940556"/>
          </a:xfrm>
        </p:spPr>
        <p:txBody>
          <a:bodyPr>
            <a:noAutofit/>
          </a:bodyPr>
          <a:lstStyle/>
          <a:p>
            <a:pPr>
              <a:buFont typeface="Wingdings" panose="05000000000000000000" pitchFamily="2" charset="2"/>
              <a:buChar char="§"/>
            </a:pPr>
            <a:r>
              <a:rPr lang="en-AU" dirty="0"/>
              <a:t>Create training/validation/test dataset</a:t>
            </a:r>
          </a:p>
          <a:p>
            <a:pPr lvl="1">
              <a:buFont typeface="Wingdings" panose="05000000000000000000" pitchFamily="2" charset="2"/>
              <a:buChar char="§"/>
            </a:pPr>
            <a:r>
              <a:rPr lang="en-AU" sz="1800" dirty="0"/>
              <a:t>Leave-one-subject out</a:t>
            </a:r>
          </a:p>
          <a:p>
            <a:pPr>
              <a:buFont typeface="Wingdings" panose="05000000000000000000" pitchFamily="2" charset="2"/>
              <a:buChar char="§"/>
            </a:pPr>
            <a:r>
              <a:rPr lang="en-AU" dirty="0"/>
              <a:t>Create binary output features (running 1, walking 0)</a:t>
            </a:r>
          </a:p>
          <a:p>
            <a:pPr>
              <a:buFont typeface="Wingdings" panose="05000000000000000000" pitchFamily="2" charset="2"/>
              <a:buChar char="§"/>
            </a:pPr>
            <a:r>
              <a:rPr lang="en-AU" dirty="0"/>
              <a:t>Feature normalisation </a:t>
            </a:r>
          </a:p>
          <a:p>
            <a:pPr lvl="1">
              <a:buFont typeface="Wingdings" panose="05000000000000000000" pitchFamily="2" charset="2"/>
              <a:buChar char="§"/>
            </a:pPr>
            <a:r>
              <a:rPr lang="en-GB" sz="1800" dirty="0"/>
              <a:t>Scale input features to mean/std of training dataset</a:t>
            </a:r>
          </a:p>
          <a:p>
            <a:pPr>
              <a:buFont typeface="Wingdings" panose="05000000000000000000" pitchFamily="2" charset="2"/>
              <a:buChar char="§"/>
            </a:pPr>
            <a:r>
              <a:rPr lang="en-GB" dirty="0"/>
              <a:t>Shuffle dataset</a:t>
            </a:r>
          </a:p>
          <a:p>
            <a:pPr>
              <a:buFont typeface="Wingdings" panose="05000000000000000000" pitchFamily="2" charset="2"/>
              <a:buChar char="§"/>
            </a:pPr>
            <a:r>
              <a:rPr lang="en-GB" dirty="0"/>
              <a:t>Create model</a:t>
            </a:r>
          </a:p>
          <a:p>
            <a:pPr lvl="1">
              <a:buFont typeface="Wingdings" panose="05000000000000000000" pitchFamily="2" charset="2"/>
              <a:buChar char="§"/>
            </a:pPr>
            <a:r>
              <a:rPr lang="en-GB" sz="1800" dirty="0"/>
              <a:t>2 bi-directional LSTM layers, 1 dense layer (sigmoid activation)</a:t>
            </a:r>
          </a:p>
          <a:p>
            <a:pPr lvl="1">
              <a:buFont typeface="Wingdings" panose="05000000000000000000" pitchFamily="2" charset="2"/>
              <a:buChar char="§"/>
            </a:pPr>
            <a:r>
              <a:rPr lang="en-GB" sz="1800" dirty="0"/>
              <a:t>Loss: binary-</a:t>
            </a:r>
            <a:r>
              <a:rPr lang="en-GB" sz="1800" dirty="0" err="1"/>
              <a:t>crossentropy</a:t>
            </a:r>
            <a:endParaRPr lang="en-GB" sz="1800" dirty="0"/>
          </a:p>
          <a:p>
            <a:pPr lvl="1">
              <a:buFont typeface="Wingdings" panose="05000000000000000000" pitchFamily="2" charset="2"/>
              <a:buChar char="§"/>
            </a:pPr>
            <a:r>
              <a:rPr lang="en-GB" sz="1800" dirty="0"/>
              <a:t>Optimizer:  ADAM</a:t>
            </a:r>
            <a:endParaRPr lang="en-AU" sz="1800" dirty="0"/>
          </a:p>
        </p:txBody>
      </p:sp>
      <p:grpSp>
        <p:nvGrpSpPr>
          <p:cNvPr id="3" name="Group 2">
            <a:extLst>
              <a:ext uri="{FF2B5EF4-FFF2-40B4-BE49-F238E27FC236}">
                <a16:creationId xmlns:a16="http://schemas.microsoft.com/office/drawing/2014/main" id="{DB2FFF46-1BF9-8081-BC24-DDDB22F8B770}"/>
              </a:ext>
            </a:extLst>
          </p:cNvPr>
          <p:cNvGrpSpPr/>
          <p:nvPr/>
        </p:nvGrpSpPr>
        <p:grpSpPr>
          <a:xfrm>
            <a:off x="321070" y="128231"/>
            <a:ext cx="3196434" cy="2124847"/>
            <a:chOff x="6446330" y="513283"/>
            <a:chExt cx="3196434" cy="2124847"/>
          </a:xfrm>
        </p:grpSpPr>
        <p:pic>
          <p:nvPicPr>
            <p:cNvPr id="4" name="Picture 3" descr="A close-up of letters&#10;&#10;Description automatically generated">
              <a:extLst>
                <a:ext uri="{FF2B5EF4-FFF2-40B4-BE49-F238E27FC236}">
                  <a16:creationId xmlns:a16="http://schemas.microsoft.com/office/drawing/2014/main" id="{4DF082C0-713F-DBFA-231C-4664CA76EC43}"/>
                </a:ext>
              </a:extLst>
            </p:cNvPr>
            <p:cNvPicPr>
              <a:picLocks noChangeAspect="1"/>
            </p:cNvPicPr>
            <p:nvPr/>
          </p:nvPicPr>
          <p:blipFill rotWithShape="1">
            <a:blip r:embed="rId2">
              <a:extLst>
                <a:ext uri="{28A0092B-C50C-407E-A947-70E740481C1C}">
                  <a14:useLocalDpi xmlns:a14="http://schemas.microsoft.com/office/drawing/2010/main" val="0"/>
                </a:ext>
              </a:extLst>
            </a:blip>
            <a:srcRect t="25077" r="42433"/>
            <a:stretch/>
          </p:blipFill>
          <p:spPr>
            <a:xfrm>
              <a:off x="6446330" y="513283"/>
              <a:ext cx="3196434" cy="1142374"/>
            </a:xfrm>
            <a:prstGeom prst="rect">
              <a:avLst/>
            </a:prstGeom>
          </p:spPr>
        </p:pic>
        <p:pic>
          <p:nvPicPr>
            <p:cNvPr id="5" name="Picture 4" descr="A close-up of letters&#10;&#10;Description automatically generated">
              <a:extLst>
                <a:ext uri="{FF2B5EF4-FFF2-40B4-BE49-F238E27FC236}">
                  <a16:creationId xmlns:a16="http://schemas.microsoft.com/office/drawing/2014/main" id="{BE0FEA31-9B2F-71E5-99EF-9C53BAD56760}"/>
                </a:ext>
              </a:extLst>
            </p:cNvPr>
            <p:cNvPicPr>
              <a:picLocks noChangeAspect="1"/>
            </p:cNvPicPr>
            <p:nvPr/>
          </p:nvPicPr>
          <p:blipFill rotWithShape="1">
            <a:blip r:embed="rId2">
              <a:extLst>
                <a:ext uri="{28A0092B-C50C-407E-A947-70E740481C1C}">
                  <a14:useLocalDpi xmlns:a14="http://schemas.microsoft.com/office/drawing/2010/main" val="0"/>
                </a:ext>
              </a:extLst>
            </a:blip>
            <a:srcRect l="59314" t="25077" r="14786"/>
            <a:stretch/>
          </p:blipFill>
          <p:spPr>
            <a:xfrm>
              <a:off x="7398327" y="1495756"/>
              <a:ext cx="1438080" cy="1142374"/>
            </a:xfrm>
            <a:prstGeom prst="rect">
              <a:avLst/>
            </a:prstGeom>
          </p:spPr>
        </p:pic>
      </p:grpSp>
      <p:sp>
        <p:nvSpPr>
          <p:cNvPr id="7" name="Arrow: Right 6">
            <a:extLst>
              <a:ext uri="{FF2B5EF4-FFF2-40B4-BE49-F238E27FC236}">
                <a16:creationId xmlns:a16="http://schemas.microsoft.com/office/drawing/2014/main" id="{4A9EB406-B2C0-04D3-DE9C-9F5C34695DE7}"/>
              </a:ext>
            </a:extLst>
          </p:cNvPr>
          <p:cNvSpPr/>
          <p:nvPr/>
        </p:nvSpPr>
        <p:spPr>
          <a:xfrm>
            <a:off x="1900027" y="5591862"/>
            <a:ext cx="447675" cy="45720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AU"/>
          </a:p>
        </p:txBody>
      </p:sp>
      <p:sp>
        <p:nvSpPr>
          <p:cNvPr id="8" name="Arrow: Right 7">
            <a:extLst>
              <a:ext uri="{FF2B5EF4-FFF2-40B4-BE49-F238E27FC236}">
                <a16:creationId xmlns:a16="http://schemas.microsoft.com/office/drawing/2014/main" id="{DF3B1A99-593D-EA19-8808-335098923E2B}"/>
              </a:ext>
            </a:extLst>
          </p:cNvPr>
          <p:cNvSpPr/>
          <p:nvPr/>
        </p:nvSpPr>
        <p:spPr>
          <a:xfrm>
            <a:off x="1919287" y="3768393"/>
            <a:ext cx="447675" cy="45720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AU"/>
          </a:p>
        </p:txBody>
      </p:sp>
      <p:sp>
        <p:nvSpPr>
          <p:cNvPr id="9" name="Arrow: Right 8">
            <a:extLst>
              <a:ext uri="{FF2B5EF4-FFF2-40B4-BE49-F238E27FC236}">
                <a16:creationId xmlns:a16="http://schemas.microsoft.com/office/drawing/2014/main" id="{61B3B632-E22E-5D7E-1296-59E15A95B1C9}"/>
              </a:ext>
            </a:extLst>
          </p:cNvPr>
          <p:cNvSpPr/>
          <p:nvPr/>
        </p:nvSpPr>
        <p:spPr>
          <a:xfrm>
            <a:off x="1919287" y="2980993"/>
            <a:ext cx="447675" cy="45720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994772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39C0C76D-EF83-65B5-287D-64EF1701C271}"/>
              </a:ext>
            </a:extLst>
          </p:cNvPr>
          <p:cNvPicPr>
            <a:picLocks noGrp="1" noChangeAspect="1"/>
          </p:cNvPicPr>
          <p:nvPr>
            <p:ph idx="1"/>
          </p:nvPr>
        </p:nvPicPr>
        <p:blipFill>
          <a:blip r:embed="rId2"/>
          <a:stretch>
            <a:fillRect/>
          </a:stretch>
        </p:blipFill>
        <p:spPr>
          <a:xfrm>
            <a:off x="3245963" y="1756612"/>
            <a:ext cx="6137887" cy="4603416"/>
          </a:xfrm>
        </p:spPr>
      </p:pic>
      <p:sp>
        <p:nvSpPr>
          <p:cNvPr id="5" name="TextBox 4">
            <a:extLst>
              <a:ext uri="{FF2B5EF4-FFF2-40B4-BE49-F238E27FC236}">
                <a16:creationId xmlns:a16="http://schemas.microsoft.com/office/drawing/2014/main" id="{E1FBF07E-7096-3D1C-014B-8999407F55E9}"/>
              </a:ext>
            </a:extLst>
          </p:cNvPr>
          <p:cNvSpPr txBox="1"/>
          <p:nvPr/>
        </p:nvSpPr>
        <p:spPr>
          <a:xfrm>
            <a:off x="5147832" y="619976"/>
            <a:ext cx="1896336" cy="923330"/>
          </a:xfrm>
          <a:prstGeom prst="rect">
            <a:avLst/>
          </a:prstGeom>
          <a:noFill/>
        </p:spPr>
        <p:txBody>
          <a:bodyPr wrap="square">
            <a:spAutoFit/>
          </a:bodyPr>
          <a:lstStyle/>
          <a:p>
            <a:pPr algn="ctr"/>
            <a:r>
              <a:rPr lang="en-AU" dirty="0"/>
              <a:t>Accuracy: 0.92 </a:t>
            </a:r>
          </a:p>
          <a:p>
            <a:pPr algn="ctr"/>
            <a:r>
              <a:rPr lang="en-AU" dirty="0"/>
              <a:t>Precision: 0.71</a:t>
            </a:r>
          </a:p>
          <a:p>
            <a:pPr algn="ctr"/>
            <a:r>
              <a:rPr lang="en-AU" dirty="0"/>
              <a:t>Recall: 0.94</a:t>
            </a:r>
          </a:p>
        </p:txBody>
      </p:sp>
    </p:spTree>
    <p:extLst>
      <p:ext uri="{BB962C8B-B14F-4D97-AF65-F5344CB8AC3E}">
        <p14:creationId xmlns:p14="http://schemas.microsoft.com/office/powerpoint/2010/main" val="11160192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586E0E-5828-F3D5-981B-44CFEA061840}"/>
              </a:ext>
            </a:extLst>
          </p:cNvPr>
          <p:cNvSpPr>
            <a:spLocks noGrp="1"/>
          </p:cNvSpPr>
          <p:nvPr>
            <p:ph type="title"/>
          </p:nvPr>
        </p:nvSpPr>
        <p:spPr/>
        <p:txBody>
          <a:bodyPr/>
          <a:lstStyle/>
          <a:p>
            <a:endParaRPr lang="en-AU"/>
          </a:p>
        </p:txBody>
      </p:sp>
      <p:sp>
        <p:nvSpPr>
          <p:cNvPr id="5" name="Content Placeholder 4">
            <a:extLst>
              <a:ext uri="{FF2B5EF4-FFF2-40B4-BE49-F238E27FC236}">
                <a16:creationId xmlns:a16="http://schemas.microsoft.com/office/drawing/2014/main" id="{E62AF0B6-AEFA-9C88-BA12-CFED398F6C3E}"/>
              </a:ext>
            </a:extLst>
          </p:cNvPr>
          <p:cNvSpPr>
            <a:spLocks noGrp="1"/>
          </p:cNvSpPr>
          <p:nvPr>
            <p:ph idx="1"/>
          </p:nvPr>
        </p:nvSpPr>
        <p:spPr/>
        <p:txBody>
          <a:bodyPr/>
          <a:lstStyle/>
          <a:p>
            <a:r>
              <a:rPr lang="en-AU" sz="1800">
                <a:effectLst/>
                <a:latin typeface="Arial" panose="020B0604020202020204" pitchFamily="34" charset="0"/>
                <a:ea typeface="Aptos" panose="020B0004020202020204" pitchFamily="34" charset="0"/>
                <a:cs typeface="Times New Roman" panose="02020603050405020304" pitchFamily="18" charset="0"/>
              </a:rPr>
              <a:t>Classify running and walking from GRF</a:t>
            </a:r>
            <a:endParaRPr lang="en-AU" sz="1800">
              <a:effectLst/>
              <a:latin typeface="Aptos" panose="020B0004020202020204" pitchFamily="34" charset="0"/>
              <a:ea typeface="Aptos" panose="020B0004020202020204" pitchFamily="34" charset="0"/>
              <a:cs typeface="Times New Roman" panose="02020603050405020304" pitchFamily="18" charset="0"/>
            </a:endParaRPr>
          </a:p>
          <a:p>
            <a:endParaRPr lang="en-AU"/>
          </a:p>
        </p:txBody>
      </p:sp>
      <p:pic>
        <p:nvPicPr>
          <p:cNvPr id="3" name="Picture 2">
            <a:extLst>
              <a:ext uri="{FF2B5EF4-FFF2-40B4-BE49-F238E27FC236}">
                <a16:creationId xmlns:a16="http://schemas.microsoft.com/office/drawing/2014/main" id="{B00DF816-0635-D258-7E36-93E2DF98D3ED}"/>
              </a:ext>
            </a:extLst>
          </p:cNvPr>
          <p:cNvPicPr>
            <a:picLocks noChangeAspect="1"/>
          </p:cNvPicPr>
          <p:nvPr/>
        </p:nvPicPr>
        <p:blipFill>
          <a:blip r:embed="rId2"/>
          <a:stretch>
            <a:fillRect/>
          </a:stretch>
        </p:blipFill>
        <p:spPr>
          <a:xfrm>
            <a:off x="5524500" y="1559052"/>
            <a:ext cx="6096000" cy="4572000"/>
          </a:xfrm>
          <a:prstGeom prst="rect">
            <a:avLst/>
          </a:prstGeom>
        </p:spPr>
      </p:pic>
      <p:pic>
        <p:nvPicPr>
          <p:cNvPr id="7" name="Picture 6">
            <a:extLst>
              <a:ext uri="{FF2B5EF4-FFF2-40B4-BE49-F238E27FC236}">
                <a16:creationId xmlns:a16="http://schemas.microsoft.com/office/drawing/2014/main" id="{6632E967-F7B3-26EE-5390-724429D46276}"/>
              </a:ext>
            </a:extLst>
          </p:cNvPr>
          <p:cNvPicPr>
            <a:picLocks noChangeAspect="1"/>
          </p:cNvPicPr>
          <p:nvPr/>
        </p:nvPicPr>
        <p:blipFill>
          <a:blip r:embed="rId3"/>
          <a:stretch>
            <a:fillRect/>
          </a:stretch>
        </p:blipFill>
        <p:spPr>
          <a:xfrm>
            <a:off x="-660400" y="1647952"/>
            <a:ext cx="6096000" cy="4572000"/>
          </a:xfrm>
          <a:prstGeom prst="rect">
            <a:avLst/>
          </a:prstGeom>
        </p:spPr>
      </p:pic>
    </p:spTree>
    <p:extLst>
      <p:ext uri="{BB962C8B-B14F-4D97-AF65-F5344CB8AC3E}">
        <p14:creationId xmlns:p14="http://schemas.microsoft.com/office/powerpoint/2010/main" val="17035465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586E0E-5828-F3D5-981B-44CFEA061840}"/>
              </a:ext>
            </a:extLst>
          </p:cNvPr>
          <p:cNvSpPr>
            <a:spLocks noGrp="1"/>
          </p:cNvSpPr>
          <p:nvPr>
            <p:ph type="title"/>
          </p:nvPr>
        </p:nvSpPr>
        <p:spPr/>
        <p:txBody>
          <a:bodyPr/>
          <a:lstStyle/>
          <a:p>
            <a:endParaRPr lang="en-AU"/>
          </a:p>
        </p:txBody>
      </p:sp>
      <p:sp>
        <p:nvSpPr>
          <p:cNvPr id="5" name="Content Placeholder 4">
            <a:extLst>
              <a:ext uri="{FF2B5EF4-FFF2-40B4-BE49-F238E27FC236}">
                <a16:creationId xmlns:a16="http://schemas.microsoft.com/office/drawing/2014/main" id="{E62AF0B6-AEFA-9C88-BA12-CFED398F6C3E}"/>
              </a:ext>
            </a:extLst>
          </p:cNvPr>
          <p:cNvSpPr>
            <a:spLocks noGrp="1"/>
          </p:cNvSpPr>
          <p:nvPr>
            <p:ph idx="1"/>
          </p:nvPr>
        </p:nvSpPr>
        <p:spPr/>
        <p:txBody>
          <a:bodyPr/>
          <a:lstStyle/>
          <a:p>
            <a:r>
              <a:rPr lang="en-AU" sz="1800">
                <a:effectLst/>
                <a:latin typeface="Arial" panose="020B0604020202020204" pitchFamily="34" charset="0"/>
                <a:ea typeface="Aptos" panose="020B0004020202020204" pitchFamily="34" charset="0"/>
                <a:cs typeface="Times New Roman" panose="02020603050405020304" pitchFamily="18" charset="0"/>
              </a:rPr>
              <a:t>Classify running and walking from GRF</a:t>
            </a:r>
            <a:endParaRPr lang="en-AU" sz="1800">
              <a:effectLst/>
              <a:latin typeface="Aptos" panose="020B0004020202020204" pitchFamily="34" charset="0"/>
              <a:ea typeface="Aptos" panose="020B0004020202020204" pitchFamily="34" charset="0"/>
              <a:cs typeface="Times New Roman" panose="02020603050405020304" pitchFamily="18" charset="0"/>
            </a:endParaRPr>
          </a:p>
          <a:p>
            <a:endParaRPr lang="en-AU"/>
          </a:p>
        </p:txBody>
      </p:sp>
      <p:pic>
        <p:nvPicPr>
          <p:cNvPr id="6" name="Picture 5">
            <a:extLst>
              <a:ext uri="{FF2B5EF4-FFF2-40B4-BE49-F238E27FC236}">
                <a16:creationId xmlns:a16="http://schemas.microsoft.com/office/drawing/2014/main" id="{450F969C-EFAD-951A-38C4-B96295D453AA}"/>
              </a:ext>
            </a:extLst>
          </p:cNvPr>
          <p:cNvPicPr>
            <a:picLocks noChangeAspect="1"/>
          </p:cNvPicPr>
          <p:nvPr/>
        </p:nvPicPr>
        <p:blipFill>
          <a:blip r:embed="rId2"/>
          <a:stretch>
            <a:fillRect/>
          </a:stretch>
        </p:blipFill>
        <p:spPr>
          <a:xfrm>
            <a:off x="5359400" y="1321308"/>
            <a:ext cx="6096000" cy="4572000"/>
          </a:xfrm>
          <a:prstGeom prst="rect">
            <a:avLst/>
          </a:prstGeom>
        </p:spPr>
      </p:pic>
      <p:pic>
        <p:nvPicPr>
          <p:cNvPr id="9" name="Picture 8">
            <a:extLst>
              <a:ext uri="{FF2B5EF4-FFF2-40B4-BE49-F238E27FC236}">
                <a16:creationId xmlns:a16="http://schemas.microsoft.com/office/drawing/2014/main" id="{54070B11-9249-AD95-4CD2-BB1EC4F9B218}"/>
              </a:ext>
            </a:extLst>
          </p:cNvPr>
          <p:cNvPicPr>
            <a:picLocks noChangeAspect="1"/>
          </p:cNvPicPr>
          <p:nvPr/>
        </p:nvPicPr>
        <p:blipFill>
          <a:blip r:embed="rId3"/>
          <a:stretch>
            <a:fillRect/>
          </a:stretch>
        </p:blipFill>
        <p:spPr>
          <a:xfrm>
            <a:off x="-88900" y="1372108"/>
            <a:ext cx="6096000" cy="4572000"/>
          </a:xfrm>
          <a:prstGeom prst="rect">
            <a:avLst/>
          </a:prstGeom>
        </p:spPr>
      </p:pic>
    </p:spTree>
    <p:extLst>
      <p:ext uri="{BB962C8B-B14F-4D97-AF65-F5344CB8AC3E}">
        <p14:creationId xmlns:p14="http://schemas.microsoft.com/office/powerpoint/2010/main" val="14366656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93EFA-AB66-9674-A7FB-C39B5AABECD8}"/>
              </a:ext>
            </a:extLst>
          </p:cNvPr>
          <p:cNvSpPr>
            <a:spLocks noGrp="1"/>
          </p:cNvSpPr>
          <p:nvPr>
            <p:ph type="title"/>
          </p:nvPr>
        </p:nvSpPr>
        <p:spPr/>
        <p:txBody>
          <a:bodyPr>
            <a:normAutofit/>
          </a:bodyPr>
          <a:lstStyle/>
          <a:p>
            <a:r>
              <a:rPr lang="en-AU" dirty="0"/>
              <a:t>dimensionality Reduction and Clustering</a:t>
            </a:r>
          </a:p>
        </p:txBody>
      </p:sp>
      <p:grpSp>
        <p:nvGrpSpPr>
          <p:cNvPr id="4" name="Group 3">
            <a:extLst>
              <a:ext uri="{FF2B5EF4-FFF2-40B4-BE49-F238E27FC236}">
                <a16:creationId xmlns:a16="http://schemas.microsoft.com/office/drawing/2014/main" id="{63E54484-BCC1-87F3-B95D-530157E937A4}"/>
              </a:ext>
            </a:extLst>
          </p:cNvPr>
          <p:cNvGrpSpPr/>
          <p:nvPr/>
        </p:nvGrpSpPr>
        <p:grpSpPr>
          <a:xfrm>
            <a:off x="8570694" y="1520047"/>
            <a:ext cx="3196434" cy="2124847"/>
            <a:chOff x="6446330" y="513283"/>
            <a:chExt cx="3196434" cy="2124847"/>
          </a:xfrm>
        </p:grpSpPr>
        <p:pic>
          <p:nvPicPr>
            <p:cNvPr id="5" name="Picture 4" descr="A close-up of letters&#10;&#10;Description automatically generated">
              <a:extLst>
                <a:ext uri="{FF2B5EF4-FFF2-40B4-BE49-F238E27FC236}">
                  <a16:creationId xmlns:a16="http://schemas.microsoft.com/office/drawing/2014/main" id="{650393DC-4B2F-30D0-8A2A-B0CF7EA0EE0B}"/>
                </a:ext>
              </a:extLst>
            </p:cNvPr>
            <p:cNvPicPr>
              <a:picLocks noChangeAspect="1"/>
            </p:cNvPicPr>
            <p:nvPr/>
          </p:nvPicPr>
          <p:blipFill rotWithShape="1">
            <a:blip r:embed="rId2">
              <a:extLst>
                <a:ext uri="{28A0092B-C50C-407E-A947-70E740481C1C}">
                  <a14:useLocalDpi xmlns:a14="http://schemas.microsoft.com/office/drawing/2010/main" val="0"/>
                </a:ext>
              </a:extLst>
            </a:blip>
            <a:srcRect t="25077" r="42433"/>
            <a:stretch/>
          </p:blipFill>
          <p:spPr>
            <a:xfrm>
              <a:off x="6446330" y="513283"/>
              <a:ext cx="3196434" cy="1142374"/>
            </a:xfrm>
            <a:prstGeom prst="rect">
              <a:avLst/>
            </a:prstGeom>
          </p:spPr>
        </p:pic>
        <p:pic>
          <p:nvPicPr>
            <p:cNvPr id="6" name="Picture 5" descr="A close-up of letters&#10;&#10;Description automatically generated">
              <a:extLst>
                <a:ext uri="{FF2B5EF4-FFF2-40B4-BE49-F238E27FC236}">
                  <a16:creationId xmlns:a16="http://schemas.microsoft.com/office/drawing/2014/main" id="{C7D3C557-7E1C-F847-FD46-D2B49571E80A}"/>
                </a:ext>
              </a:extLst>
            </p:cNvPr>
            <p:cNvPicPr>
              <a:picLocks noChangeAspect="1"/>
            </p:cNvPicPr>
            <p:nvPr/>
          </p:nvPicPr>
          <p:blipFill rotWithShape="1">
            <a:blip r:embed="rId2">
              <a:extLst>
                <a:ext uri="{28A0092B-C50C-407E-A947-70E740481C1C}">
                  <a14:useLocalDpi xmlns:a14="http://schemas.microsoft.com/office/drawing/2010/main" val="0"/>
                </a:ext>
              </a:extLst>
            </a:blip>
            <a:srcRect l="59314" t="25077" r="14786"/>
            <a:stretch/>
          </p:blipFill>
          <p:spPr>
            <a:xfrm>
              <a:off x="7398327" y="1495756"/>
              <a:ext cx="1438080" cy="1142374"/>
            </a:xfrm>
            <a:prstGeom prst="rect">
              <a:avLst/>
            </a:prstGeom>
          </p:spPr>
        </p:pic>
      </p:grpSp>
    </p:spTree>
    <p:extLst>
      <p:ext uri="{BB962C8B-B14F-4D97-AF65-F5344CB8AC3E}">
        <p14:creationId xmlns:p14="http://schemas.microsoft.com/office/powerpoint/2010/main" val="11244691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5B48A466-392C-4CE8-B83A-783739120CC0}"/>
              </a:ext>
            </a:extLst>
          </p:cNvPr>
          <p:cNvSpPr>
            <a:spLocks noGrp="1"/>
          </p:cNvSpPr>
          <p:nvPr>
            <p:ph idx="1"/>
          </p:nvPr>
        </p:nvSpPr>
        <p:spPr/>
        <p:txBody>
          <a:bodyPr/>
          <a:lstStyle/>
          <a:p>
            <a:pPr marL="0" indent="0" algn="ctr">
              <a:buNone/>
            </a:pPr>
            <a:r>
              <a:rPr lang="en-US" sz="2800" err="1"/>
              <a:t>Kohonen</a:t>
            </a:r>
            <a:r>
              <a:rPr lang="en-US" sz="2800"/>
              <a:t> self-organizing Maps (SOM)</a:t>
            </a:r>
            <a:endParaRPr lang="en-US"/>
          </a:p>
        </p:txBody>
      </p:sp>
      <p:sp>
        <p:nvSpPr>
          <p:cNvPr id="2" name="Titel 1">
            <a:extLst>
              <a:ext uri="{FF2B5EF4-FFF2-40B4-BE49-F238E27FC236}">
                <a16:creationId xmlns:a16="http://schemas.microsoft.com/office/drawing/2014/main" id="{D048720C-8A1B-4AE4-8249-FF20B52D82A4}"/>
              </a:ext>
            </a:extLst>
          </p:cNvPr>
          <p:cNvSpPr>
            <a:spLocks noGrp="1"/>
          </p:cNvSpPr>
          <p:nvPr>
            <p:ph type="title"/>
          </p:nvPr>
        </p:nvSpPr>
        <p:spPr/>
        <p:txBody>
          <a:bodyPr>
            <a:noAutofit/>
          </a:bodyPr>
          <a:lstStyle/>
          <a:p>
            <a:r>
              <a:rPr lang="en-AU" dirty="0"/>
              <a:t>dimensionality Reduction and Clustering</a:t>
            </a:r>
            <a:endParaRPr lang="en-US" dirty="0"/>
          </a:p>
        </p:txBody>
      </p:sp>
      <p:cxnSp>
        <p:nvCxnSpPr>
          <p:cNvPr id="5" name="Gerade Verbindung mit Pfeil 4">
            <a:extLst>
              <a:ext uri="{FF2B5EF4-FFF2-40B4-BE49-F238E27FC236}">
                <a16:creationId xmlns:a16="http://schemas.microsoft.com/office/drawing/2014/main" id="{FB0ADDB5-C046-4F29-84F8-1A64177F4161}"/>
              </a:ext>
            </a:extLst>
          </p:cNvPr>
          <p:cNvCxnSpPr>
            <a:cxnSpLocks/>
          </p:cNvCxnSpPr>
          <p:nvPr/>
        </p:nvCxnSpPr>
        <p:spPr>
          <a:xfrm flipH="1">
            <a:off x="4630838" y="3210421"/>
            <a:ext cx="1145123" cy="6513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Gerader Verbinder 6">
            <a:extLst>
              <a:ext uri="{FF2B5EF4-FFF2-40B4-BE49-F238E27FC236}">
                <a16:creationId xmlns:a16="http://schemas.microsoft.com/office/drawing/2014/main" id="{1E837EDC-2C52-4AE5-9D5E-BCB52B670F43}"/>
              </a:ext>
            </a:extLst>
          </p:cNvPr>
          <p:cNvCxnSpPr/>
          <p:nvPr/>
        </p:nvCxnSpPr>
        <p:spPr>
          <a:xfrm>
            <a:off x="5053504" y="3218794"/>
            <a:ext cx="2083443" cy="0"/>
          </a:xfrm>
          <a:prstGeom prst="line">
            <a:avLst/>
          </a:prstGeom>
          <a:ln/>
        </p:spPr>
        <p:style>
          <a:lnRef idx="1">
            <a:schemeClr val="dk1"/>
          </a:lnRef>
          <a:fillRef idx="0">
            <a:schemeClr val="dk1"/>
          </a:fillRef>
          <a:effectRef idx="0">
            <a:schemeClr val="dk1"/>
          </a:effectRef>
          <a:fontRef idx="minor">
            <a:schemeClr val="tx1"/>
          </a:fontRef>
        </p:style>
      </p:cxnSp>
      <p:sp>
        <p:nvSpPr>
          <p:cNvPr id="9" name="Textfeld 8">
            <a:extLst>
              <a:ext uri="{FF2B5EF4-FFF2-40B4-BE49-F238E27FC236}">
                <a16:creationId xmlns:a16="http://schemas.microsoft.com/office/drawing/2014/main" id="{C5CD05FC-0836-462F-89A8-604F7186E5D0}"/>
              </a:ext>
            </a:extLst>
          </p:cNvPr>
          <p:cNvSpPr txBox="1"/>
          <p:nvPr/>
        </p:nvSpPr>
        <p:spPr>
          <a:xfrm>
            <a:off x="1422400" y="4112970"/>
            <a:ext cx="485648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Calibri" panose="020F0502020204030204"/>
                <a:ea typeface="+mn-ea"/>
                <a:cs typeface="+mn-cs"/>
              </a:rPr>
              <a:t>The network distributes the weights of the Neurons through iterative learning to reach an approximated distribution </a:t>
            </a:r>
          </a:p>
        </p:txBody>
      </p:sp>
      <p:cxnSp>
        <p:nvCxnSpPr>
          <p:cNvPr id="11" name="Gerade Verbindung mit Pfeil 10">
            <a:extLst>
              <a:ext uri="{FF2B5EF4-FFF2-40B4-BE49-F238E27FC236}">
                <a16:creationId xmlns:a16="http://schemas.microsoft.com/office/drawing/2014/main" id="{517BF022-AEC4-4F88-BF9A-BDBB9F33A7C4}"/>
              </a:ext>
            </a:extLst>
          </p:cNvPr>
          <p:cNvCxnSpPr>
            <a:cxnSpLocks/>
          </p:cNvCxnSpPr>
          <p:nvPr/>
        </p:nvCxnSpPr>
        <p:spPr>
          <a:xfrm>
            <a:off x="7501385" y="3210421"/>
            <a:ext cx="1053296" cy="6597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Gerader Verbinder 11">
            <a:extLst>
              <a:ext uri="{FF2B5EF4-FFF2-40B4-BE49-F238E27FC236}">
                <a16:creationId xmlns:a16="http://schemas.microsoft.com/office/drawing/2014/main" id="{D4EB71E9-C2F3-4154-A178-2CC0604DE91C}"/>
              </a:ext>
            </a:extLst>
          </p:cNvPr>
          <p:cNvCxnSpPr>
            <a:cxnSpLocks/>
          </p:cNvCxnSpPr>
          <p:nvPr/>
        </p:nvCxnSpPr>
        <p:spPr>
          <a:xfrm flipH="1">
            <a:off x="7303945" y="3220042"/>
            <a:ext cx="823604" cy="0"/>
          </a:xfrm>
          <a:prstGeom prst="line">
            <a:avLst/>
          </a:prstGeom>
          <a:ln/>
        </p:spPr>
        <p:style>
          <a:lnRef idx="1">
            <a:schemeClr val="dk1"/>
          </a:lnRef>
          <a:fillRef idx="0">
            <a:schemeClr val="dk1"/>
          </a:fillRef>
          <a:effectRef idx="0">
            <a:schemeClr val="dk1"/>
          </a:effectRef>
          <a:fontRef idx="minor">
            <a:schemeClr val="tx1"/>
          </a:fontRef>
        </p:style>
      </p:cxnSp>
      <p:sp>
        <p:nvSpPr>
          <p:cNvPr id="16" name="Textfeld 15">
            <a:extLst>
              <a:ext uri="{FF2B5EF4-FFF2-40B4-BE49-F238E27FC236}">
                <a16:creationId xmlns:a16="http://schemas.microsoft.com/office/drawing/2014/main" id="{0877BA9D-F2AA-4DC6-B4DB-27DA5A54E902}"/>
              </a:ext>
            </a:extLst>
          </p:cNvPr>
          <p:cNvSpPr txBox="1"/>
          <p:nvPr/>
        </p:nvSpPr>
        <p:spPr>
          <a:xfrm>
            <a:off x="8019217" y="4112970"/>
            <a:ext cx="350263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Calibri" panose="020F0502020204030204"/>
                <a:ea typeface="+mn-ea"/>
                <a:cs typeface="+mn-cs"/>
              </a:rPr>
              <a:t>The Neurons are organized on a Map that can also be used to illustrate the results</a:t>
            </a:r>
          </a:p>
        </p:txBody>
      </p:sp>
      <p:grpSp>
        <p:nvGrpSpPr>
          <p:cNvPr id="19" name="Gruppieren 18">
            <a:extLst>
              <a:ext uri="{FF2B5EF4-FFF2-40B4-BE49-F238E27FC236}">
                <a16:creationId xmlns:a16="http://schemas.microsoft.com/office/drawing/2014/main" id="{339F4685-B1E4-4477-9C89-12791B3C7971}"/>
              </a:ext>
            </a:extLst>
          </p:cNvPr>
          <p:cNvGrpSpPr/>
          <p:nvPr/>
        </p:nvGrpSpPr>
        <p:grpSpPr>
          <a:xfrm>
            <a:off x="2376988" y="5391157"/>
            <a:ext cx="7821112" cy="707886"/>
            <a:chOff x="3024688" y="4177280"/>
            <a:chExt cx="7821112" cy="707886"/>
          </a:xfrm>
        </p:grpSpPr>
        <p:sp>
          <p:nvSpPr>
            <p:cNvPr id="17" name="Pfeil: nach oben 16">
              <a:extLst>
                <a:ext uri="{FF2B5EF4-FFF2-40B4-BE49-F238E27FC236}">
                  <a16:creationId xmlns:a16="http://schemas.microsoft.com/office/drawing/2014/main" id="{BD4A9638-F83B-4716-92AA-3D361371E48D}"/>
                </a:ext>
              </a:extLst>
            </p:cNvPr>
            <p:cNvSpPr/>
            <p:nvPr/>
          </p:nvSpPr>
          <p:spPr>
            <a:xfrm rot="5400000">
              <a:off x="3158038" y="4119445"/>
              <a:ext cx="495300" cy="762000"/>
            </a:xfrm>
            <a:prstGeom prst="up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feld 17">
              <a:extLst>
                <a:ext uri="{FF2B5EF4-FFF2-40B4-BE49-F238E27FC236}">
                  <a16:creationId xmlns:a16="http://schemas.microsoft.com/office/drawing/2014/main" id="{E283578B-65DB-4916-AA96-CA390835718E}"/>
                </a:ext>
              </a:extLst>
            </p:cNvPr>
            <p:cNvSpPr txBox="1"/>
            <p:nvPr/>
          </p:nvSpPr>
          <p:spPr>
            <a:xfrm>
              <a:off x="4281986" y="4177280"/>
              <a:ext cx="6563814" cy="70788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effectLst/>
                  <a:uLnTx/>
                  <a:uFillTx/>
                  <a:latin typeface="Calibri" panose="020F0502020204030204"/>
                  <a:ea typeface="+mn-ea"/>
                  <a:cs typeface="+mn-cs"/>
                </a:rPr>
                <a:t>Input data is untagged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effectLst/>
                  <a:uLnTx/>
                  <a:uFillTx/>
                  <a:latin typeface="Calibri" panose="020F0502020204030204"/>
                  <a:ea typeface="+mn-ea"/>
                  <a:cs typeface="+mn-cs"/>
                </a:rPr>
                <a:t>No assumptions for the weights of neurons are made</a:t>
              </a:r>
            </a:p>
          </p:txBody>
        </p:sp>
      </p:grpSp>
    </p:spTree>
    <p:extLst>
      <p:ext uri="{BB962C8B-B14F-4D97-AF65-F5344CB8AC3E}">
        <p14:creationId xmlns:p14="http://schemas.microsoft.com/office/powerpoint/2010/main" val="383672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1E6DC805-E819-461E-8E60-7477DB7FD318}"/>
              </a:ext>
            </a:extLst>
          </p:cNvPr>
          <p:cNvGrpSpPr/>
          <p:nvPr/>
        </p:nvGrpSpPr>
        <p:grpSpPr>
          <a:xfrm>
            <a:off x="1136015" y="1928177"/>
            <a:ext cx="4114800" cy="4114800"/>
            <a:chOff x="2275840" y="1747520"/>
            <a:chExt cx="4114800" cy="4114800"/>
          </a:xfrm>
        </p:grpSpPr>
        <p:cxnSp>
          <p:nvCxnSpPr>
            <p:cNvPr id="5" name="Gerade Verbindung mit Pfeil 4">
              <a:extLst>
                <a:ext uri="{FF2B5EF4-FFF2-40B4-BE49-F238E27FC236}">
                  <a16:creationId xmlns:a16="http://schemas.microsoft.com/office/drawing/2014/main" id="{1732FC7B-2539-4D06-B0FA-F5471449D6E0}"/>
                </a:ext>
              </a:extLst>
            </p:cNvPr>
            <p:cNvCxnSpPr/>
            <p:nvPr/>
          </p:nvCxnSpPr>
          <p:spPr>
            <a:xfrm>
              <a:off x="2275840" y="5862320"/>
              <a:ext cx="4114800"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Gerade Verbindung mit Pfeil 5">
              <a:extLst>
                <a:ext uri="{FF2B5EF4-FFF2-40B4-BE49-F238E27FC236}">
                  <a16:creationId xmlns:a16="http://schemas.microsoft.com/office/drawing/2014/main" id="{AB7CCBC4-6BBD-4BF0-88DF-1F341BB9DB3B}"/>
                </a:ext>
              </a:extLst>
            </p:cNvPr>
            <p:cNvCxnSpPr>
              <a:cxnSpLocks/>
            </p:cNvCxnSpPr>
            <p:nvPr/>
          </p:nvCxnSpPr>
          <p:spPr>
            <a:xfrm rot="16200000">
              <a:off x="218440" y="3804920"/>
              <a:ext cx="4114800"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8" name="Flussdiagramm: Verbinder 7">
            <a:extLst>
              <a:ext uri="{FF2B5EF4-FFF2-40B4-BE49-F238E27FC236}">
                <a16:creationId xmlns:a16="http://schemas.microsoft.com/office/drawing/2014/main" id="{38C884C1-D253-4C6E-9971-40CDD5688E31}"/>
              </a:ext>
            </a:extLst>
          </p:cNvPr>
          <p:cNvSpPr/>
          <p:nvPr/>
        </p:nvSpPr>
        <p:spPr>
          <a:xfrm>
            <a:off x="4024316" y="2102008"/>
            <a:ext cx="371469" cy="34766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lussdiagramm: Verbinder 8">
            <a:extLst>
              <a:ext uri="{FF2B5EF4-FFF2-40B4-BE49-F238E27FC236}">
                <a16:creationId xmlns:a16="http://schemas.microsoft.com/office/drawing/2014/main" id="{121239AA-B1D2-4E35-A2E8-53BAC1B9C4F0}"/>
              </a:ext>
            </a:extLst>
          </p:cNvPr>
          <p:cNvSpPr/>
          <p:nvPr/>
        </p:nvSpPr>
        <p:spPr>
          <a:xfrm>
            <a:off x="4012248" y="3451542"/>
            <a:ext cx="371469" cy="34766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lussdiagramm: Verbinder 9">
            <a:extLst>
              <a:ext uri="{FF2B5EF4-FFF2-40B4-BE49-F238E27FC236}">
                <a16:creationId xmlns:a16="http://schemas.microsoft.com/office/drawing/2014/main" id="{CDF9FF01-58A2-43B2-A009-8101E041F324}"/>
              </a:ext>
            </a:extLst>
          </p:cNvPr>
          <p:cNvSpPr/>
          <p:nvPr/>
        </p:nvSpPr>
        <p:spPr>
          <a:xfrm>
            <a:off x="4210050" y="2501900"/>
            <a:ext cx="371469" cy="34766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lussdiagramm: Verbinder 10">
            <a:extLst>
              <a:ext uri="{FF2B5EF4-FFF2-40B4-BE49-F238E27FC236}">
                <a16:creationId xmlns:a16="http://schemas.microsoft.com/office/drawing/2014/main" id="{529B04BA-A01C-430B-B83C-5F441576B5CB}"/>
              </a:ext>
            </a:extLst>
          </p:cNvPr>
          <p:cNvSpPr/>
          <p:nvPr/>
        </p:nvSpPr>
        <p:spPr>
          <a:xfrm>
            <a:off x="3506160" y="2257741"/>
            <a:ext cx="371469" cy="34766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lussdiagramm: Verbinder 11">
            <a:extLst>
              <a:ext uri="{FF2B5EF4-FFF2-40B4-BE49-F238E27FC236}">
                <a16:creationId xmlns:a16="http://schemas.microsoft.com/office/drawing/2014/main" id="{62491BA3-FDF1-47AE-9F37-BBC53C88C35E}"/>
              </a:ext>
            </a:extLst>
          </p:cNvPr>
          <p:cNvSpPr/>
          <p:nvPr/>
        </p:nvSpPr>
        <p:spPr>
          <a:xfrm>
            <a:off x="4680591" y="3046949"/>
            <a:ext cx="371469" cy="34766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lussdiagramm: Verbinder 12">
            <a:extLst>
              <a:ext uri="{FF2B5EF4-FFF2-40B4-BE49-F238E27FC236}">
                <a16:creationId xmlns:a16="http://schemas.microsoft.com/office/drawing/2014/main" id="{80393A24-4C56-44A0-BDCD-1FF952445FAF}"/>
              </a:ext>
            </a:extLst>
          </p:cNvPr>
          <p:cNvSpPr/>
          <p:nvPr/>
        </p:nvSpPr>
        <p:spPr>
          <a:xfrm>
            <a:off x="1927555" y="3123882"/>
            <a:ext cx="371469" cy="34766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lussdiagramm: Verbinder 13">
            <a:extLst>
              <a:ext uri="{FF2B5EF4-FFF2-40B4-BE49-F238E27FC236}">
                <a16:creationId xmlns:a16="http://schemas.microsoft.com/office/drawing/2014/main" id="{DD8BC00D-F53A-43BB-915B-E9B0AB6BEF07}"/>
              </a:ext>
            </a:extLst>
          </p:cNvPr>
          <p:cNvSpPr/>
          <p:nvPr/>
        </p:nvSpPr>
        <p:spPr>
          <a:xfrm>
            <a:off x="2972353" y="1928612"/>
            <a:ext cx="371469" cy="34766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lussdiagramm: Verbinder 14">
            <a:extLst>
              <a:ext uri="{FF2B5EF4-FFF2-40B4-BE49-F238E27FC236}">
                <a16:creationId xmlns:a16="http://schemas.microsoft.com/office/drawing/2014/main" id="{ED9F6033-BFF2-4CC9-A1FA-99AA6D99251B}"/>
              </a:ext>
            </a:extLst>
          </p:cNvPr>
          <p:cNvSpPr/>
          <p:nvPr/>
        </p:nvSpPr>
        <p:spPr>
          <a:xfrm>
            <a:off x="1538605" y="2501900"/>
            <a:ext cx="371469" cy="34766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 name="Gruppieren 25">
            <a:extLst>
              <a:ext uri="{FF2B5EF4-FFF2-40B4-BE49-F238E27FC236}">
                <a16:creationId xmlns:a16="http://schemas.microsoft.com/office/drawing/2014/main" id="{EED77CDE-07F7-4236-8628-0487325C6A31}"/>
              </a:ext>
            </a:extLst>
          </p:cNvPr>
          <p:cNvGrpSpPr/>
          <p:nvPr/>
        </p:nvGrpSpPr>
        <p:grpSpPr>
          <a:xfrm>
            <a:off x="3691894" y="1195348"/>
            <a:ext cx="1360166" cy="1480383"/>
            <a:chOff x="5810254" y="788948"/>
            <a:chExt cx="1360166" cy="1480383"/>
          </a:xfrm>
        </p:grpSpPr>
        <p:grpSp>
          <p:nvGrpSpPr>
            <p:cNvPr id="24" name="Gruppieren 23">
              <a:extLst>
                <a:ext uri="{FF2B5EF4-FFF2-40B4-BE49-F238E27FC236}">
                  <a16:creationId xmlns:a16="http://schemas.microsoft.com/office/drawing/2014/main" id="{5EAEB23B-4751-4544-A047-2061C20C28AB}"/>
                </a:ext>
              </a:extLst>
            </p:cNvPr>
            <p:cNvGrpSpPr/>
            <p:nvPr/>
          </p:nvGrpSpPr>
          <p:grpSpPr>
            <a:xfrm>
              <a:off x="5810254" y="1149349"/>
              <a:ext cx="774058" cy="1119982"/>
              <a:chOff x="5810254" y="1149349"/>
              <a:chExt cx="774058" cy="1119982"/>
            </a:xfrm>
          </p:grpSpPr>
          <p:cxnSp>
            <p:nvCxnSpPr>
              <p:cNvPr id="17" name="Gerader Verbinder 16">
                <a:extLst>
                  <a:ext uri="{FF2B5EF4-FFF2-40B4-BE49-F238E27FC236}">
                    <a16:creationId xmlns:a16="http://schemas.microsoft.com/office/drawing/2014/main" id="{5CA8419D-BAE7-4694-B65A-50E3E279B978}"/>
                  </a:ext>
                </a:extLst>
              </p:cNvPr>
              <p:cNvCxnSpPr>
                <a:cxnSpLocks/>
              </p:cNvCxnSpPr>
              <p:nvPr/>
            </p:nvCxnSpPr>
            <p:spPr>
              <a:xfrm flipV="1">
                <a:off x="5810254" y="1149349"/>
                <a:ext cx="588324" cy="875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960B1804-8450-453A-B1CB-D66DE9253FB2}"/>
                  </a:ext>
                </a:extLst>
              </p:cNvPr>
              <p:cNvCxnSpPr>
                <a:cxnSpLocks/>
              </p:cNvCxnSpPr>
              <p:nvPr/>
            </p:nvCxnSpPr>
            <p:spPr>
              <a:xfrm flipH="1" flipV="1">
                <a:off x="6398578" y="1149350"/>
                <a:ext cx="185734" cy="11199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FC89C977-45F7-4F94-97E0-07DD8A3CED46}"/>
                  </a:ext>
                </a:extLst>
              </p:cNvPr>
              <p:cNvCxnSpPr>
                <a:cxnSpLocks/>
              </p:cNvCxnSpPr>
              <p:nvPr/>
            </p:nvCxnSpPr>
            <p:spPr>
              <a:xfrm flipV="1">
                <a:off x="6328410" y="1149349"/>
                <a:ext cx="70168" cy="647542"/>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Textfeld 24">
              <a:extLst>
                <a:ext uri="{FF2B5EF4-FFF2-40B4-BE49-F238E27FC236}">
                  <a16:creationId xmlns:a16="http://schemas.microsoft.com/office/drawing/2014/main" id="{7F54F51F-2A38-4346-B622-19C0490128FE}"/>
                </a:ext>
              </a:extLst>
            </p:cNvPr>
            <p:cNvSpPr txBox="1"/>
            <p:nvPr/>
          </p:nvSpPr>
          <p:spPr>
            <a:xfrm>
              <a:off x="5818982" y="788948"/>
              <a:ext cx="13514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33CC"/>
                  </a:solidFill>
                  <a:effectLst/>
                  <a:uLnTx/>
                  <a:uFillTx/>
                  <a:latin typeface="Calibri" panose="020F0502020204030204"/>
                  <a:ea typeface="+mn-ea"/>
                  <a:cs typeface="+mn-cs"/>
                </a:rPr>
                <a:t>Input Vector</a:t>
              </a:r>
            </a:p>
          </p:txBody>
        </p:sp>
      </p:grpSp>
      <p:sp>
        <p:nvSpPr>
          <p:cNvPr id="27" name="Flussdiagramm: Verbinder 26">
            <a:extLst>
              <a:ext uri="{FF2B5EF4-FFF2-40B4-BE49-F238E27FC236}">
                <a16:creationId xmlns:a16="http://schemas.microsoft.com/office/drawing/2014/main" id="{35F27B35-DE5C-4402-BD24-6EF00D9DECD4}"/>
              </a:ext>
            </a:extLst>
          </p:cNvPr>
          <p:cNvSpPr/>
          <p:nvPr/>
        </p:nvSpPr>
        <p:spPr>
          <a:xfrm>
            <a:off x="3521713" y="4741860"/>
            <a:ext cx="371469" cy="347662"/>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lussdiagramm: Verbinder 27">
            <a:extLst>
              <a:ext uri="{FF2B5EF4-FFF2-40B4-BE49-F238E27FC236}">
                <a16:creationId xmlns:a16="http://schemas.microsoft.com/office/drawing/2014/main" id="{54CF7B73-2506-478D-A468-F80CC05F1D99}"/>
              </a:ext>
            </a:extLst>
          </p:cNvPr>
          <p:cNvSpPr/>
          <p:nvPr/>
        </p:nvSpPr>
        <p:spPr>
          <a:xfrm>
            <a:off x="4803785" y="4829174"/>
            <a:ext cx="371469" cy="347662"/>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lussdiagramm: Verbinder 28">
            <a:extLst>
              <a:ext uri="{FF2B5EF4-FFF2-40B4-BE49-F238E27FC236}">
                <a16:creationId xmlns:a16="http://schemas.microsoft.com/office/drawing/2014/main" id="{58EC9083-2D70-450C-9497-727F377A4C85}"/>
              </a:ext>
            </a:extLst>
          </p:cNvPr>
          <p:cNvSpPr/>
          <p:nvPr/>
        </p:nvSpPr>
        <p:spPr>
          <a:xfrm>
            <a:off x="2503183" y="4602482"/>
            <a:ext cx="371469" cy="347662"/>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lussdiagramm: Verbinder 29">
            <a:extLst>
              <a:ext uri="{FF2B5EF4-FFF2-40B4-BE49-F238E27FC236}">
                <a16:creationId xmlns:a16="http://schemas.microsoft.com/office/drawing/2014/main" id="{9F514E94-C7FC-4AD5-969D-F12A619E5303}"/>
              </a:ext>
            </a:extLst>
          </p:cNvPr>
          <p:cNvSpPr/>
          <p:nvPr/>
        </p:nvSpPr>
        <p:spPr>
          <a:xfrm>
            <a:off x="3893182" y="5400195"/>
            <a:ext cx="371469" cy="347662"/>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lussdiagramm: Verbinder 30">
            <a:extLst>
              <a:ext uri="{FF2B5EF4-FFF2-40B4-BE49-F238E27FC236}">
                <a16:creationId xmlns:a16="http://schemas.microsoft.com/office/drawing/2014/main" id="{39DE9235-4553-45D6-A777-512440C930FB}"/>
              </a:ext>
            </a:extLst>
          </p:cNvPr>
          <p:cNvSpPr/>
          <p:nvPr/>
        </p:nvSpPr>
        <p:spPr>
          <a:xfrm>
            <a:off x="1678469" y="5247164"/>
            <a:ext cx="371469" cy="347662"/>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uppieren 31">
            <a:extLst>
              <a:ext uri="{FF2B5EF4-FFF2-40B4-BE49-F238E27FC236}">
                <a16:creationId xmlns:a16="http://schemas.microsoft.com/office/drawing/2014/main" id="{D5B149E8-9207-4738-8B86-5BD8CDBF323D}"/>
              </a:ext>
            </a:extLst>
          </p:cNvPr>
          <p:cNvGrpSpPr/>
          <p:nvPr/>
        </p:nvGrpSpPr>
        <p:grpSpPr>
          <a:xfrm>
            <a:off x="3707447" y="4109877"/>
            <a:ext cx="2136299" cy="1416924"/>
            <a:chOff x="5034121" y="788948"/>
            <a:chExt cx="2136299" cy="1416924"/>
          </a:xfrm>
        </p:grpSpPr>
        <p:grpSp>
          <p:nvGrpSpPr>
            <p:cNvPr id="33" name="Gruppieren 32">
              <a:extLst>
                <a:ext uri="{FF2B5EF4-FFF2-40B4-BE49-F238E27FC236}">
                  <a16:creationId xmlns:a16="http://schemas.microsoft.com/office/drawing/2014/main" id="{23975AF6-ADA6-4A71-A29A-52C0B050B29F}"/>
                </a:ext>
              </a:extLst>
            </p:cNvPr>
            <p:cNvGrpSpPr/>
            <p:nvPr/>
          </p:nvGrpSpPr>
          <p:grpSpPr>
            <a:xfrm>
              <a:off x="5034121" y="1149350"/>
              <a:ext cx="1364457" cy="1056522"/>
              <a:chOff x="5034121" y="1149350"/>
              <a:chExt cx="1364457" cy="1056522"/>
            </a:xfrm>
          </p:grpSpPr>
          <p:cxnSp>
            <p:nvCxnSpPr>
              <p:cNvPr id="35" name="Gerader Verbinder 34">
                <a:extLst>
                  <a:ext uri="{FF2B5EF4-FFF2-40B4-BE49-F238E27FC236}">
                    <a16:creationId xmlns:a16="http://schemas.microsoft.com/office/drawing/2014/main" id="{5FDE65B0-AEB7-40A7-A0B0-651680004B50}"/>
                  </a:ext>
                </a:extLst>
              </p:cNvPr>
              <p:cNvCxnSpPr>
                <a:cxnSpLocks/>
              </p:cNvCxnSpPr>
              <p:nvPr/>
            </p:nvCxnSpPr>
            <p:spPr>
              <a:xfrm flipV="1">
                <a:off x="5034121" y="1149350"/>
                <a:ext cx="1364457" cy="42098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96E32C74-3F71-48D5-BD1A-A930C46C4569}"/>
                  </a:ext>
                </a:extLst>
              </p:cNvPr>
              <p:cNvCxnSpPr>
                <a:cxnSpLocks/>
              </p:cNvCxnSpPr>
              <p:nvPr/>
            </p:nvCxnSpPr>
            <p:spPr>
              <a:xfrm flipV="1">
                <a:off x="6316193" y="1149351"/>
                <a:ext cx="82385" cy="5327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7C8A25B2-28AF-41E1-8FD0-CA5C2C71B858}"/>
                  </a:ext>
                </a:extLst>
              </p:cNvPr>
              <p:cNvCxnSpPr>
                <a:cxnSpLocks/>
              </p:cNvCxnSpPr>
              <p:nvPr/>
            </p:nvCxnSpPr>
            <p:spPr>
              <a:xfrm flipV="1">
                <a:off x="5426247" y="1149350"/>
                <a:ext cx="972331" cy="10565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4" name="Textfeld 33">
              <a:extLst>
                <a:ext uri="{FF2B5EF4-FFF2-40B4-BE49-F238E27FC236}">
                  <a16:creationId xmlns:a16="http://schemas.microsoft.com/office/drawing/2014/main" id="{023EC745-4790-4048-89C7-0E4A658E3275}"/>
                </a:ext>
              </a:extLst>
            </p:cNvPr>
            <p:cNvSpPr txBox="1"/>
            <p:nvPr/>
          </p:nvSpPr>
          <p:spPr>
            <a:xfrm>
              <a:off x="5818982" y="788948"/>
              <a:ext cx="13514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Neurons</a:t>
              </a:r>
            </a:p>
          </p:txBody>
        </p:sp>
      </p:grpSp>
      <p:sp>
        <p:nvSpPr>
          <p:cNvPr id="44" name="Textfeld 43">
            <a:extLst>
              <a:ext uri="{FF2B5EF4-FFF2-40B4-BE49-F238E27FC236}">
                <a16:creationId xmlns:a16="http://schemas.microsoft.com/office/drawing/2014/main" id="{AEC4387D-3165-42C0-B0FD-F0AE182DD8AA}"/>
              </a:ext>
            </a:extLst>
          </p:cNvPr>
          <p:cNvSpPr txBox="1"/>
          <p:nvPr/>
        </p:nvSpPr>
        <p:spPr>
          <a:xfrm>
            <a:off x="4677261" y="6085700"/>
            <a:ext cx="83041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X1</a:t>
            </a:r>
          </a:p>
        </p:txBody>
      </p:sp>
      <p:sp>
        <p:nvSpPr>
          <p:cNvPr id="45" name="Textfeld 44">
            <a:extLst>
              <a:ext uri="{FF2B5EF4-FFF2-40B4-BE49-F238E27FC236}">
                <a16:creationId xmlns:a16="http://schemas.microsoft.com/office/drawing/2014/main" id="{EBC44A5B-13B6-4C24-9B2D-43CD2226CD03}"/>
              </a:ext>
            </a:extLst>
          </p:cNvPr>
          <p:cNvSpPr txBox="1"/>
          <p:nvPr/>
        </p:nvSpPr>
        <p:spPr>
          <a:xfrm>
            <a:off x="687706" y="2073075"/>
            <a:ext cx="83041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X2</a:t>
            </a:r>
          </a:p>
        </p:txBody>
      </p:sp>
      <p:grpSp>
        <p:nvGrpSpPr>
          <p:cNvPr id="52" name="Gruppieren 51">
            <a:extLst>
              <a:ext uri="{FF2B5EF4-FFF2-40B4-BE49-F238E27FC236}">
                <a16:creationId xmlns:a16="http://schemas.microsoft.com/office/drawing/2014/main" id="{7EFF3B3F-3710-4B2C-817B-C49B0100AE85}"/>
              </a:ext>
            </a:extLst>
          </p:cNvPr>
          <p:cNvGrpSpPr/>
          <p:nvPr/>
        </p:nvGrpSpPr>
        <p:grpSpPr>
          <a:xfrm>
            <a:off x="1133319" y="2276274"/>
            <a:ext cx="2067510" cy="3766486"/>
            <a:chOff x="1768319" y="1869874"/>
            <a:chExt cx="2067510" cy="3766486"/>
          </a:xfrm>
        </p:grpSpPr>
        <p:cxnSp>
          <p:nvCxnSpPr>
            <p:cNvPr id="47" name="Gerade Verbindung mit Pfeil 46">
              <a:extLst>
                <a:ext uri="{FF2B5EF4-FFF2-40B4-BE49-F238E27FC236}">
                  <a16:creationId xmlns:a16="http://schemas.microsoft.com/office/drawing/2014/main" id="{25A54E72-1C96-48D0-8655-BC99023A726D}"/>
                </a:ext>
              </a:extLst>
            </p:cNvPr>
            <p:cNvCxnSpPr>
              <a:cxnSpLocks/>
            </p:cNvCxnSpPr>
            <p:nvPr/>
          </p:nvCxnSpPr>
          <p:spPr>
            <a:xfrm flipV="1">
              <a:off x="1768319" y="1869874"/>
              <a:ext cx="1913689" cy="3766486"/>
            </a:xfrm>
            <a:prstGeom prst="straightConnector1">
              <a:avLst/>
            </a:prstGeom>
            <a:ln>
              <a:solidFill>
                <a:srgbClr val="0033CC"/>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1" name="Textfeld 50">
              <a:extLst>
                <a:ext uri="{FF2B5EF4-FFF2-40B4-BE49-F238E27FC236}">
                  <a16:creationId xmlns:a16="http://schemas.microsoft.com/office/drawing/2014/main" id="{19B71596-99DF-46B4-9390-7037D44D8833}"/>
                </a:ext>
              </a:extLst>
            </p:cNvPr>
            <p:cNvSpPr txBox="1"/>
            <p:nvPr/>
          </p:nvSpPr>
          <p:spPr>
            <a:xfrm>
              <a:off x="3005414" y="2472284"/>
              <a:ext cx="83041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33CC"/>
                  </a:solidFill>
                  <a:effectLst/>
                  <a:uLnTx/>
                  <a:uFillTx/>
                  <a:latin typeface="Calibri" panose="020F0502020204030204"/>
                  <a:ea typeface="+mn-ea"/>
                  <a:cs typeface="+mn-cs"/>
                </a:rPr>
                <a:t>X</a:t>
              </a:r>
            </a:p>
          </p:txBody>
        </p:sp>
      </p:grpSp>
      <p:sp>
        <p:nvSpPr>
          <p:cNvPr id="53" name="Textfeld 52">
            <a:extLst>
              <a:ext uri="{FF2B5EF4-FFF2-40B4-BE49-F238E27FC236}">
                <a16:creationId xmlns:a16="http://schemas.microsoft.com/office/drawing/2014/main" id="{FAE9BA21-8533-4529-9A4B-CA253E412318}"/>
              </a:ext>
            </a:extLst>
          </p:cNvPr>
          <p:cNvSpPr txBox="1"/>
          <p:nvPr/>
        </p:nvSpPr>
        <p:spPr>
          <a:xfrm>
            <a:off x="6860922" y="1507591"/>
            <a:ext cx="5256046" cy="341632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effectLst/>
                <a:uLnTx/>
                <a:uFillTx/>
                <a:latin typeface="Calibri" panose="020F0502020204030204"/>
                <a:ea typeface="+mn-ea"/>
                <a:cs typeface="+mn-cs"/>
              </a:rPr>
              <a:t>Weights are initialized with first</a:t>
            </a:r>
            <a:r>
              <a:rPr kumimoji="0" lang="en-US" sz="1800" b="0" i="0" u="none" strike="noStrike" kern="1200" cap="none" spc="0" normalizeH="0" noProof="0" dirty="0">
                <a:ln>
                  <a:noFill/>
                </a:ln>
                <a:effectLst/>
                <a:uLnTx/>
                <a:uFillTx/>
                <a:latin typeface="Calibri" panose="020F0502020204030204"/>
                <a:ea typeface="+mn-ea"/>
                <a:cs typeface="+mn-cs"/>
              </a:rPr>
              <a:t> 2 PCs.</a:t>
            </a: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effectLst/>
                <a:uLnTx/>
                <a:uFillTx/>
                <a:latin typeface="Calibri" panose="020F0502020204030204"/>
                <a:ea typeface="+mn-ea"/>
                <a:cs typeface="+mn-cs"/>
              </a:rPr>
              <a:t>Random vector X is chosen from input data.</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effectLst/>
                <a:uLnTx/>
                <a:uFillTx/>
                <a:latin typeface="Calibri" panose="020F0502020204030204"/>
                <a:ea typeface="+mn-ea"/>
                <a:cs typeface="+mn-cs"/>
              </a:rPr>
              <a:t>Euclidean distance (</a:t>
            </a:r>
            <a:r>
              <a:rPr kumimoji="0" lang="el-GR"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ε</a:t>
            </a: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a:t>
            </a:r>
            <a:r>
              <a:rPr kumimoji="0" lang="en-US" sz="1800" b="0" i="0" u="none" strike="noStrike" kern="1200" cap="none" spc="0" normalizeH="0" baseline="0" noProof="0" dirty="0">
                <a:ln>
                  <a:noFill/>
                </a:ln>
                <a:effectLst/>
                <a:uLnTx/>
                <a:uFillTx/>
                <a:latin typeface="Calibri" panose="020F0502020204030204"/>
                <a:ea typeface="+mn-ea"/>
                <a:cs typeface="+mn-cs"/>
              </a:rPr>
              <a:t> to all neurons is estimated.</a:t>
            </a:r>
            <a:br>
              <a:rPr kumimoji="0" lang="en-US" sz="1800" b="0" i="0" u="none" strike="noStrike" kern="1200" cap="none" spc="0" normalizeH="0" baseline="0" noProof="0" dirty="0">
                <a:ln>
                  <a:noFill/>
                </a:ln>
                <a:effectLst/>
                <a:uLnTx/>
                <a:uFillTx/>
                <a:latin typeface="Calibri" panose="020F0502020204030204"/>
                <a:ea typeface="+mn-ea"/>
                <a:cs typeface="+mn-cs"/>
              </a:rPr>
            </a:br>
            <a:r>
              <a:rPr kumimoji="0" lang="en-US" sz="1800" b="0" i="0" u="none" strike="noStrike" kern="1200" cap="none" spc="0" normalizeH="0" baseline="0" noProof="0" dirty="0">
                <a:ln>
                  <a:noFill/>
                </a:ln>
                <a:effectLst/>
                <a:uLnTx/>
                <a:uFillTx/>
                <a:latin typeface="Calibri" panose="020F0502020204030204"/>
                <a:ea typeface="+mn-ea"/>
                <a:cs typeface="+mn-cs"/>
              </a:rPr>
              <a:t>Neuron with the shortest </a:t>
            </a:r>
            <a:r>
              <a:rPr kumimoji="0" lang="el-GR"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ε</a:t>
            </a: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en-GB"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is</a:t>
            </a: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en-GB"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the</a:t>
            </a: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de-DE" sz="18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winner</a:t>
            </a: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de-DE" sz="18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neuron</a:t>
            </a: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de-DE" sz="18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Weight</a:t>
            </a: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de-DE" sz="18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vector</a:t>
            </a: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W </a:t>
            </a:r>
            <a:r>
              <a:rPr kumimoji="0" lang="de-DE" sz="18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is</a:t>
            </a: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de-DE" sz="18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adapted</a:t>
            </a: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and will ‚</a:t>
            </a:r>
            <a:r>
              <a:rPr kumimoji="0" lang="de-DE" sz="18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move</a:t>
            </a: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de-DE" sz="18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closer</a:t>
            </a: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de-DE" sz="18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to</a:t>
            </a:r>
            <a:r>
              <a:rPr lang="de-DE" noProof="0" dirty="0">
                <a:latin typeface="Calibri" panose="020F0502020204030204" pitchFamily="34" charset="0"/>
                <a:cs typeface="Calibri" panose="020F0502020204030204" pitchFamily="34" charset="0"/>
              </a:rPr>
              <a:t> </a:t>
            </a:r>
            <a:r>
              <a:rPr kumimoji="0" lang="de-DE" sz="18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vector</a:t>
            </a: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X.</a:t>
            </a:r>
            <a:b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b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As all </a:t>
            </a:r>
            <a:r>
              <a:rPr kumimoji="0" lang="de-DE" sz="18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the</a:t>
            </a: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lang="de-DE" dirty="0">
                <a:latin typeface="Calibri" panose="020F0502020204030204" pitchFamily="34" charset="0"/>
                <a:cs typeface="Calibri" panose="020F0502020204030204" pitchFamily="34" charset="0"/>
              </a:rPr>
              <a:t>w</a:t>
            </a:r>
            <a:r>
              <a:rPr kumimoji="0" lang="de-DE" sz="18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eight</a:t>
            </a: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lang="de-DE" dirty="0">
                <a:latin typeface="Calibri" panose="020F0502020204030204" pitchFamily="34" charset="0"/>
                <a:cs typeface="Calibri" panose="020F0502020204030204" pitchFamily="34" charset="0"/>
              </a:rPr>
              <a:t>v</a:t>
            </a:r>
            <a:r>
              <a:rPr kumimoji="0" lang="de-DE" sz="18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ectors</a:t>
            </a: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de-DE" sz="18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are</a:t>
            </a: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de-DE" sz="18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connected</a:t>
            </a: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de-DE" sz="18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this</a:t>
            </a: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de-DE" sz="18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adaptation</a:t>
            </a: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will also </a:t>
            </a:r>
            <a:r>
              <a:rPr kumimoji="0" lang="de-DE" sz="18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affect</a:t>
            </a: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de-DE" sz="18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the</a:t>
            </a: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de-DE" sz="18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neighbors</a:t>
            </a: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a:t>
            </a:r>
            <a:b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b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End of </a:t>
            </a:r>
            <a:r>
              <a:rPr kumimoji="0" lang="de-DE" sz="18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learning</a:t>
            </a: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de-DE" sz="18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no</a:t>
            </a: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de-DE" sz="18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more</a:t>
            </a: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de-DE" sz="18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significant</a:t>
            </a: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kumimoji="0" lang="de-DE" sz="18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change</a:t>
            </a: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of </a:t>
            </a:r>
            <a:r>
              <a:rPr kumimoji="0" lang="de-DE" sz="18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weigth</a:t>
            </a: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t>
            </a:r>
            <a:r>
              <a:rPr lang="de-DE" dirty="0">
                <a:latin typeface="Calibri" panose="020F0502020204030204" pitchFamily="34" charset="0"/>
                <a:cs typeface="Calibri" panose="020F0502020204030204" pitchFamily="34" charset="0"/>
              </a:rPr>
              <a:t>v</a:t>
            </a:r>
            <a:r>
              <a:rPr kumimoji="0" lang="de-DE" sz="1800" b="0" i="0"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ectors</a:t>
            </a:r>
            <a:r>
              <a:rPr kumimoji="0" lang="de-DE"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a:t>
            </a:r>
            <a:endParaRPr kumimoji="0" lang="en-US" sz="1800" b="0" i="0" u="none" strike="noStrike" kern="1200" cap="none" spc="0" normalizeH="0" baseline="0" noProof="0" dirty="0">
              <a:ln>
                <a:noFill/>
              </a:ln>
              <a:effectLst/>
              <a:uLnTx/>
              <a:uFillTx/>
              <a:latin typeface="Calibri" panose="020F0502020204030204"/>
              <a:ea typeface="+mn-ea"/>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54" name="Flussdiagramm: Verbinder 53">
            <a:extLst>
              <a:ext uri="{FF2B5EF4-FFF2-40B4-BE49-F238E27FC236}">
                <a16:creationId xmlns:a16="http://schemas.microsoft.com/office/drawing/2014/main" id="{67550A4D-D3F2-4B3C-A606-F5432D7C8091}"/>
              </a:ext>
            </a:extLst>
          </p:cNvPr>
          <p:cNvSpPr/>
          <p:nvPr/>
        </p:nvSpPr>
        <p:spPr>
          <a:xfrm>
            <a:off x="2972353" y="1923421"/>
            <a:ext cx="371469" cy="347662"/>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6" name="Gerader Verbinder 55">
            <a:extLst>
              <a:ext uri="{FF2B5EF4-FFF2-40B4-BE49-F238E27FC236}">
                <a16:creationId xmlns:a16="http://schemas.microsoft.com/office/drawing/2014/main" id="{17A62083-A8BD-4069-B3A0-548FA8B4B95F}"/>
              </a:ext>
            </a:extLst>
          </p:cNvPr>
          <p:cNvCxnSpPr>
            <a:stCxn id="54" idx="4"/>
            <a:endCxn id="31" idx="0"/>
          </p:cNvCxnSpPr>
          <p:nvPr/>
        </p:nvCxnSpPr>
        <p:spPr>
          <a:xfrm flipH="1">
            <a:off x="1864204" y="2271083"/>
            <a:ext cx="1293884" cy="2976081"/>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id="{5E0045B1-0439-4A9E-B560-59826B477AC0}"/>
              </a:ext>
            </a:extLst>
          </p:cNvPr>
          <p:cNvCxnSpPr>
            <a:cxnSpLocks/>
            <a:stCxn id="54" idx="4"/>
            <a:endCxn id="29" idx="0"/>
          </p:cNvCxnSpPr>
          <p:nvPr/>
        </p:nvCxnSpPr>
        <p:spPr>
          <a:xfrm flipH="1">
            <a:off x="2688918" y="2271083"/>
            <a:ext cx="469170" cy="2331399"/>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Gerader Verbinder 57">
            <a:extLst>
              <a:ext uri="{FF2B5EF4-FFF2-40B4-BE49-F238E27FC236}">
                <a16:creationId xmlns:a16="http://schemas.microsoft.com/office/drawing/2014/main" id="{A8B76A8E-1D60-496D-8FA9-6008766FBDB3}"/>
              </a:ext>
            </a:extLst>
          </p:cNvPr>
          <p:cNvCxnSpPr>
            <a:cxnSpLocks/>
            <a:stCxn id="54" idx="4"/>
            <a:endCxn id="27" idx="0"/>
          </p:cNvCxnSpPr>
          <p:nvPr/>
        </p:nvCxnSpPr>
        <p:spPr>
          <a:xfrm>
            <a:off x="3158088" y="2271083"/>
            <a:ext cx="549360" cy="2470777"/>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49A4CB60-1ABA-4783-9EC3-B04F00021203}"/>
              </a:ext>
            </a:extLst>
          </p:cNvPr>
          <p:cNvCxnSpPr>
            <a:cxnSpLocks/>
            <a:stCxn id="54" idx="4"/>
            <a:endCxn id="30" idx="0"/>
          </p:cNvCxnSpPr>
          <p:nvPr/>
        </p:nvCxnSpPr>
        <p:spPr>
          <a:xfrm>
            <a:off x="3158088" y="2271083"/>
            <a:ext cx="920829" cy="3129112"/>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DBA1151D-DC0A-4054-9B10-EF0ACEA14155}"/>
              </a:ext>
            </a:extLst>
          </p:cNvPr>
          <p:cNvCxnSpPr>
            <a:cxnSpLocks/>
            <a:stCxn id="14" idx="5"/>
            <a:endCxn id="28" idx="1"/>
          </p:cNvCxnSpPr>
          <p:nvPr/>
        </p:nvCxnSpPr>
        <p:spPr>
          <a:xfrm>
            <a:off x="3289422" y="2225360"/>
            <a:ext cx="1568763" cy="2654728"/>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81" name="Gruppieren 80">
            <a:extLst>
              <a:ext uri="{FF2B5EF4-FFF2-40B4-BE49-F238E27FC236}">
                <a16:creationId xmlns:a16="http://schemas.microsoft.com/office/drawing/2014/main" id="{A1D85190-0F1D-461D-A41E-56498DE807E6}"/>
              </a:ext>
            </a:extLst>
          </p:cNvPr>
          <p:cNvGrpSpPr/>
          <p:nvPr/>
        </p:nvGrpSpPr>
        <p:grpSpPr>
          <a:xfrm>
            <a:off x="1133319" y="4604791"/>
            <a:ext cx="1872258" cy="1437969"/>
            <a:chOff x="1768319" y="4198391"/>
            <a:chExt cx="1872258" cy="1437969"/>
          </a:xfrm>
        </p:grpSpPr>
        <p:sp>
          <p:nvSpPr>
            <p:cNvPr id="68" name="Flussdiagramm: Verbinder 67">
              <a:extLst>
                <a:ext uri="{FF2B5EF4-FFF2-40B4-BE49-F238E27FC236}">
                  <a16:creationId xmlns:a16="http://schemas.microsoft.com/office/drawing/2014/main" id="{7C4B3A0E-4684-4FB3-82EE-4B75A3F6A576}"/>
                </a:ext>
              </a:extLst>
            </p:cNvPr>
            <p:cNvSpPr/>
            <p:nvPr/>
          </p:nvSpPr>
          <p:spPr>
            <a:xfrm>
              <a:off x="3140564" y="4198391"/>
              <a:ext cx="371469" cy="347662"/>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2" name="Gruppieren 71">
              <a:extLst>
                <a:ext uri="{FF2B5EF4-FFF2-40B4-BE49-F238E27FC236}">
                  <a16:creationId xmlns:a16="http://schemas.microsoft.com/office/drawing/2014/main" id="{C2BA8A9D-2872-48CB-ABB8-761A9CB2656A}"/>
                </a:ext>
              </a:extLst>
            </p:cNvPr>
            <p:cNvGrpSpPr/>
            <p:nvPr/>
          </p:nvGrpSpPr>
          <p:grpSpPr>
            <a:xfrm>
              <a:off x="1768319" y="4495139"/>
              <a:ext cx="1872258" cy="1141221"/>
              <a:chOff x="1768319" y="4495139"/>
              <a:chExt cx="1872258" cy="1141221"/>
            </a:xfrm>
          </p:grpSpPr>
          <p:cxnSp>
            <p:nvCxnSpPr>
              <p:cNvPr id="70" name="Gerade Verbindung mit Pfeil 69">
                <a:extLst>
                  <a:ext uri="{FF2B5EF4-FFF2-40B4-BE49-F238E27FC236}">
                    <a16:creationId xmlns:a16="http://schemas.microsoft.com/office/drawing/2014/main" id="{F6F4B07D-7302-4B34-9627-4F02484BA9CC}"/>
                  </a:ext>
                </a:extLst>
              </p:cNvPr>
              <p:cNvCxnSpPr>
                <a:endCxn id="68" idx="3"/>
              </p:cNvCxnSpPr>
              <p:nvPr/>
            </p:nvCxnSpPr>
            <p:spPr>
              <a:xfrm flipV="1">
                <a:off x="1768319" y="4495139"/>
                <a:ext cx="1426645" cy="1141221"/>
              </a:xfrm>
              <a:prstGeom prst="straightConnector1">
                <a:avLst/>
              </a:prstGeom>
              <a:ln>
                <a:solidFill>
                  <a:schemeClr val="tx1">
                    <a:lumMod val="85000"/>
                    <a:lumOff val="1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1" name="Textfeld 70">
                <a:extLst>
                  <a:ext uri="{FF2B5EF4-FFF2-40B4-BE49-F238E27FC236}">
                    <a16:creationId xmlns:a16="http://schemas.microsoft.com/office/drawing/2014/main" id="{0CFB204C-36AC-482C-B165-166917B078C2}"/>
                  </a:ext>
                </a:extLst>
              </p:cNvPr>
              <p:cNvSpPr txBox="1"/>
              <p:nvPr/>
            </p:nvSpPr>
            <p:spPr>
              <a:xfrm>
                <a:off x="2810162" y="4753859"/>
                <a:ext cx="83041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rPr>
                  <a:t>W</a:t>
                </a:r>
                <a:r>
                  <a:rPr kumimoji="0" lang="en-US" sz="1800" b="0" i="0" u="none" strike="noStrike" kern="1200" cap="none" spc="0" normalizeH="0" baseline="-25000" noProof="0" err="1">
                    <a:ln>
                      <a:noFill/>
                    </a:ln>
                    <a:solidFill>
                      <a:prstClr val="black"/>
                    </a:solidFill>
                    <a:effectLst/>
                    <a:uLnTx/>
                    <a:uFillTx/>
                    <a:latin typeface="Calibri" panose="020F0502020204030204"/>
                    <a:ea typeface="+mn-ea"/>
                    <a:cs typeface="+mn-cs"/>
                  </a:rPr>
                  <a:t>old</a:t>
                </a:r>
                <a:endParaRPr kumimoji="0" lang="en-US" sz="1800" b="0" i="0" u="none" strike="noStrike" kern="1200" cap="none" spc="0" normalizeH="0" baseline="-25000" noProof="0">
                  <a:ln>
                    <a:noFill/>
                  </a:ln>
                  <a:solidFill>
                    <a:prstClr val="black"/>
                  </a:solidFill>
                  <a:effectLst/>
                  <a:uLnTx/>
                  <a:uFillTx/>
                  <a:latin typeface="Calibri" panose="020F0502020204030204"/>
                  <a:ea typeface="+mn-ea"/>
                  <a:cs typeface="+mn-cs"/>
                </a:endParaRPr>
              </a:p>
            </p:txBody>
          </p:sp>
        </p:grpSp>
      </p:grpSp>
      <p:grpSp>
        <p:nvGrpSpPr>
          <p:cNvPr id="82" name="Gruppieren 81">
            <a:extLst>
              <a:ext uri="{FF2B5EF4-FFF2-40B4-BE49-F238E27FC236}">
                <a16:creationId xmlns:a16="http://schemas.microsoft.com/office/drawing/2014/main" id="{461CED52-976A-4C28-B202-9EC90C3047D3}"/>
              </a:ext>
            </a:extLst>
          </p:cNvPr>
          <p:cNvGrpSpPr/>
          <p:nvPr/>
        </p:nvGrpSpPr>
        <p:grpSpPr>
          <a:xfrm>
            <a:off x="1131571" y="4069012"/>
            <a:ext cx="1859762" cy="1952319"/>
            <a:chOff x="1766571" y="3662612"/>
            <a:chExt cx="1859762" cy="1952319"/>
          </a:xfrm>
        </p:grpSpPr>
        <p:sp>
          <p:nvSpPr>
            <p:cNvPr id="73" name="Flussdiagramm: Verbinder 72">
              <a:extLst>
                <a:ext uri="{FF2B5EF4-FFF2-40B4-BE49-F238E27FC236}">
                  <a16:creationId xmlns:a16="http://schemas.microsoft.com/office/drawing/2014/main" id="{33D65515-A523-4033-99EC-FDA8B5403906}"/>
                </a:ext>
              </a:extLst>
            </p:cNvPr>
            <p:cNvSpPr/>
            <p:nvPr/>
          </p:nvSpPr>
          <p:spPr>
            <a:xfrm>
              <a:off x="3254864" y="3662680"/>
              <a:ext cx="371469" cy="347662"/>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Flussdiagramm: Verbinder 73">
              <a:extLst>
                <a:ext uri="{FF2B5EF4-FFF2-40B4-BE49-F238E27FC236}">
                  <a16:creationId xmlns:a16="http://schemas.microsoft.com/office/drawing/2014/main" id="{8162C0C2-42F5-4166-90D2-C4384A39DA97}"/>
                </a:ext>
              </a:extLst>
            </p:cNvPr>
            <p:cNvSpPr/>
            <p:nvPr/>
          </p:nvSpPr>
          <p:spPr>
            <a:xfrm>
              <a:off x="3254864" y="3662612"/>
              <a:ext cx="371469" cy="347662"/>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5" name="Gruppieren 74">
              <a:extLst>
                <a:ext uri="{FF2B5EF4-FFF2-40B4-BE49-F238E27FC236}">
                  <a16:creationId xmlns:a16="http://schemas.microsoft.com/office/drawing/2014/main" id="{681CB974-966B-455D-8CC3-3A31A12C994A}"/>
                </a:ext>
              </a:extLst>
            </p:cNvPr>
            <p:cNvGrpSpPr/>
            <p:nvPr/>
          </p:nvGrpSpPr>
          <p:grpSpPr>
            <a:xfrm>
              <a:off x="1766571" y="3959360"/>
              <a:ext cx="1640611" cy="1655571"/>
              <a:chOff x="1578733" y="3855178"/>
              <a:chExt cx="1640611" cy="1655571"/>
            </a:xfrm>
          </p:grpSpPr>
          <p:cxnSp>
            <p:nvCxnSpPr>
              <p:cNvPr id="76" name="Gerade Verbindung mit Pfeil 75">
                <a:extLst>
                  <a:ext uri="{FF2B5EF4-FFF2-40B4-BE49-F238E27FC236}">
                    <a16:creationId xmlns:a16="http://schemas.microsoft.com/office/drawing/2014/main" id="{BBD9C5A2-70B8-4BFE-8D82-CBEACBE5ECCD}"/>
                  </a:ext>
                </a:extLst>
              </p:cNvPr>
              <p:cNvCxnSpPr>
                <a:cxnSpLocks/>
                <a:endCxn id="74" idx="3"/>
              </p:cNvCxnSpPr>
              <p:nvPr/>
            </p:nvCxnSpPr>
            <p:spPr>
              <a:xfrm flipV="1">
                <a:off x="1578733" y="3855178"/>
                <a:ext cx="1542693" cy="1655571"/>
              </a:xfrm>
              <a:prstGeom prst="straightConnector1">
                <a:avLst/>
              </a:prstGeom>
              <a:ln>
                <a:solidFill>
                  <a:schemeClr val="tx1">
                    <a:lumMod val="85000"/>
                    <a:lumOff val="1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DECAAA7B-1A2D-4FA1-BEEE-62AA7DF01BC4}"/>
                  </a:ext>
                </a:extLst>
              </p:cNvPr>
              <p:cNvSpPr txBox="1"/>
              <p:nvPr/>
            </p:nvSpPr>
            <p:spPr>
              <a:xfrm>
                <a:off x="2388929" y="4575082"/>
                <a:ext cx="83041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rPr>
                  <a:t>W</a:t>
                </a:r>
                <a:r>
                  <a:rPr kumimoji="0" lang="en-US" sz="1800" b="0" i="0" u="none" strike="noStrike" kern="1200" cap="none" spc="0" normalizeH="0" baseline="-25000" noProof="0" err="1">
                    <a:ln>
                      <a:noFill/>
                    </a:ln>
                    <a:solidFill>
                      <a:prstClr val="black"/>
                    </a:solidFill>
                    <a:effectLst/>
                    <a:uLnTx/>
                    <a:uFillTx/>
                    <a:latin typeface="Calibri" panose="020F0502020204030204"/>
                    <a:ea typeface="+mn-ea"/>
                    <a:cs typeface="+mn-cs"/>
                  </a:rPr>
                  <a:t>new</a:t>
                </a:r>
                <a:endParaRPr kumimoji="0" lang="en-US" sz="1800" b="0" i="0" u="none" strike="noStrike" kern="1200" cap="none" spc="0" normalizeH="0" baseline="-25000" noProof="0">
                  <a:ln>
                    <a:noFill/>
                  </a:ln>
                  <a:solidFill>
                    <a:prstClr val="black"/>
                  </a:solidFill>
                  <a:effectLst/>
                  <a:uLnTx/>
                  <a:uFillTx/>
                  <a:latin typeface="Calibri" panose="020F0502020204030204"/>
                  <a:ea typeface="+mn-ea"/>
                  <a:cs typeface="+mn-cs"/>
                </a:endParaRPr>
              </a:p>
            </p:txBody>
          </p:sp>
        </p:grpSp>
      </p:grpSp>
      <p:cxnSp>
        <p:nvCxnSpPr>
          <p:cNvPr id="83" name="Gerader Verbinder 82">
            <a:extLst>
              <a:ext uri="{FF2B5EF4-FFF2-40B4-BE49-F238E27FC236}">
                <a16:creationId xmlns:a16="http://schemas.microsoft.com/office/drawing/2014/main" id="{0A48A727-03E8-4A62-A4E6-B69431FE0403}"/>
              </a:ext>
            </a:extLst>
          </p:cNvPr>
          <p:cNvCxnSpPr>
            <a:cxnSpLocks/>
          </p:cNvCxnSpPr>
          <p:nvPr/>
        </p:nvCxnSpPr>
        <p:spPr>
          <a:xfrm flipH="1">
            <a:off x="2778400" y="2280608"/>
            <a:ext cx="379688" cy="1901635"/>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88" name="Gruppieren 87">
            <a:extLst>
              <a:ext uri="{FF2B5EF4-FFF2-40B4-BE49-F238E27FC236}">
                <a16:creationId xmlns:a16="http://schemas.microsoft.com/office/drawing/2014/main" id="{E540401D-263B-4319-B482-0958EA1766AD}"/>
              </a:ext>
            </a:extLst>
          </p:cNvPr>
          <p:cNvGrpSpPr/>
          <p:nvPr/>
        </p:nvGrpSpPr>
        <p:grpSpPr>
          <a:xfrm>
            <a:off x="5252321" y="3951477"/>
            <a:ext cx="1738635" cy="2091283"/>
            <a:chOff x="5887321" y="3545077"/>
            <a:chExt cx="1738635" cy="2091283"/>
          </a:xfrm>
        </p:grpSpPr>
        <p:sp>
          <p:nvSpPr>
            <p:cNvPr id="85" name="Eckige Klammer rechts 84">
              <a:extLst>
                <a:ext uri="{FF2B5EF4-FFF2-40B4-BE49-F238E27FC236}">
                  <a16:creationId xmlns:a16="http://schemas.microsoft.com/office/drawing/2014/main" id="{476E309F-5A58-4796-819D-2844E818532A}"/>
                </a:ext>
              </a:extLst>
            </p:cNvPr>
            <p:cNvSpPr/>
            <p:nvPr/>
          </p:nvSpPr>
          <p:spPr>
            <a:xfrm>
              <a:off x="5887321" y="3545077"/>
              <a:ext cx="169893" cy="2091283"/>
            </a:xfrm>
            <a:prstGeom prst="rightBracket">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Textfeld 86">
              <a:extLst>
                <a:ext uri="{FF2B5EF4-FFF2-40B4-BE49-F238E27FC236}">
                  <a16:creationId xmlns:a16="http://schemas.microsoft.com/office/drawing/2014/main" id="{F6F9D190-F3A9-4D38-95FD-A87FFC669A6E}"/>
                </a:ext>
              </a:extLst>
            </p:cNvPr>
            <p:cNvSpPr txBox="1"/>
            <p:nvPr/>
          </p:nvSpPr>
          <p:spPr>
            <a:xfrm>
              <a:off x="6054835" y="4332351"/>
              <a:ext cx="15711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lumMod val="75000"/>
                      <a:lumOff val="25000"/>
                    </a:prstClr>
                  </a:solidFill>
                  <a:effectLst/>
                  <a:uLnTx/>
                  <a:uFillTx/>
                  <a:latin typeface="Calibri" panose="020F0502020204030204"/>
                  <a:ea typeface="+mn-ea"/>
                  <a:cs typeface="+mn-cs"/>
                </a:rPr>
                <a:t>Kohonen</a:t>
              </a:r>
              <a:r>
                <a:rPr kumimoji="0" 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 layer</a:t>
              </a:r>
            </a:p>
          </p:txBody>
        </p:sp>
      </p:grpSp>
      <p:grpSp>
        <p:nvGrpSpPr>
          <p:cNvPr id="90" name="Gruppieren 89">
            <a:extLst>
              <a:ext uri="{FF2B5EF4-FFF2-40B4-BE49-F238E27FC236}">
                <a16:creationId xmlns:a16="http://schemas.microsoft.com/office/drawing/2014/main" id="{2CA69BE7-3BCE-400B-847B-BE040E1CE9E6}"/>
              </a:ext>
            </a:extLst>
          </p:cNvPr>
          <p:cNvGrpSpPr/>
          <p:nvPr/>
        </p:nvGrpSpPr>
        <p:grpSpPr>
          <a:xfrm>
            <a:off x="5250815" y="1620410"/>
            <a:ext cx="1520507" cy="2091283"/>
            <a:chOff x="5885815" y="1214010"/>
            <a:chExt cx="1520507" cy="2091283"/>
          </a:xfrm>
        </p:grpSpPr>
        <p:sp>
          <p:nvSpPr>
            <p:cNvPr id="86" name="Eckige Klammer rechts 85">
              <a:extLst>
                <a:ext uri="{FF2B5EF4-FFF2-40B4-BE49-F238E27FC236}">
                  <a16:creationId xmlns:a16="http://schemas.microsoft.com/office/drawing/2014/main" id="{D468E6DE-DDB9-4BAF-A95C-83A8C4B97C6C}"/>
                </a:ext>
              </a:extLst>
            </p:cNvPr>
            <p:cNvSpPr/>
            <p:nvPr/>
          </p:nvSpPr>
          <p:spPr>
            <a:xfrm>
              <a:off x="5885815" y="1214010"/>
              <a:ext cx="169893" cy="209128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Textfeld 88">
              <a:extLst>
                <a:ext uri="{FF2B5EF4-FFF2-40B4-BE49-F238E27FC236}">
                  <a16:creationId xmlns:a16="http://schemas.microsoft.com/office/drawing/2014/main" id="{91ADFD6B-03C8-4717-9541-F9A13C6336B9}"/>
                </a:ext>
              </a:extLst>
            </p:cNvPr>
            <p:cNvSpPr txBox="1"/>
            <p:nvPr/>
          </p:nvSpPr>
          <p:spPr>
            <a:xfrm>
              <a:off x="6054884" y="2084665"/>
              <a:ext cx="13514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33CC"/>
                  </a:solidFill>
                  <a:effectLst/>
                  <a:uLnTx/>
                  <a:uFillTx/>
                  <a:latin typeface="Calibri" panose="020F0502020204030204"/>
                  <a:ea typeface="+mn-ea"/>
                  <a:cs typeface="+mn-cs"/>
                </a:rPr>
                <a:t>Input layer</a:t>
              </a:r>
            </a:p>
          </p:txBody>
        </p:sp>
      </p:grpSp>
      <p:grpSp>
        <p:nvGrpSpPr>
          <p:cNvPr id="130" name="Group 129">
            <a:extLst>
              <a:ext uri="{FF2B5EF4-FFF2-40B4-BE49-F238E27FC236}">
                <a16:creationId xmlns:a16="http://schemas.microsoft.com/office/drawing/2014/main" id="{FC2A7A06-9A30-86C5-41D9-CEEAC5D06831}"/>
              </a:ext>
            </a:extLst>
          </p:cNvPr>
          <p:cNvGrpSpPr/>
          <p:nvPr/>
        </p:nvGrpSpPr>
        <p:grpSpPr>
          <a:xfrm>
            <a:off x="6859295" y="5036197"/>
            <a:ext cx="2287843" cy="1253458"/>
            <a:chOff x="6859295" y="5036197"/>
            <a:chExt cx="2287843" cy="1253458"/>
          </a:xfrm>
        </p:grpSpPr>
        <p:cxnSp>
          <p:nvCxnSpPr>
            <p:cNvPr id="115" name="Straight Connector 114">
              <a:extLst>
                <a:ext uri="{FF2B5EF4-FFF2-40B4-BE49-F238E27FC236}">
                  <a16:creationId xmlns:a16="http://schemas.microsoft.com/office/drawing/2014/main" id="{5581A775-5C56-5611-6169-F984F20EE8A3}"/>
                </a:ext>
              </a:extLst>
            </p:cNvPr>
            <p:cNvCxnSpPr>
              <a:cxnSpLocks/>
            </p:cNvCxnSpPr>
            <p:nvPr/>
          </p:nvCxnSpPr>
          <p:spPr>
            <a:xfrm flipV="1">
              <a:off x="8669629" y="5108401"/>
              <a:ext cx="368543" cy="1110139"/>
            </a:xfrm>
            <a:prstGeom prst="line">
              <a:avLst/>
            </a:prstGeom>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B1BF3EE0-3020-8B13-566A-9AF00649E3E2}"/>
                </a:ext>
              </a:extLst>
            </p:cNvPr>
            <p:cNvCxnSpPr>
              <a:cxnSpLocks/>
              <a:stCxn id="49" idx="6"/>
            </p:cNvCxnSpPr>
            <p:nvPr/>
          </p:nvCxnSpPr>
          <p:spPr>
            <a:xfrm flipV="1">
              <a:off x="7467799" y="5147175"/>
              <a:ext cx="1611693" cy="7751"/>
            </a:xfrm>
            <a:prstGeom prst="line">
              <a:avLst/>
            </a:prstGeom>
          </p:spPr>
          <p:style>
            <a:lnRef idx="1">
              <a:schemeClr val="dk1"/>
            </a:lnRef>
            <a:fillRef idx="0">
              <a:schemeClr val="dk1"/>
            </a:fillRef>
            <a:effectRef idx="0">
              <a:schemeClr val="dk1"/>
            </a:effectRef>
            <a:fontRef idx="minor">
              <a:schemeClr val="tx1"/>
            </a:fontRef>
          </p:style>
        </p:cxnSp>
        <p:grpSp>
          <p:nvGrpSpPr>
            <p:cNvPr id="116" name="Group 115">
              <a:extLst>
                <a:ext uri="{FF2B5EF4-FFF2-40B4-BE49-F238E27FC236}">
                  <a16:creationId xmlns:a16="http://schemas.microsoft.com/office/drawing/2014/main" id="{526C00E5-17DC-0658-4EDD-E2624F81DEFD}"/>
                </a:ext>
              </a:extLst>
            </p:cNvPr>
            <p:cNvGrpSpPr/>
            <p:nvPr/>
          </p:nvGrpSpPr>
          <p:grpSpPr>
            <a:xfrm>
              <a:off x="6859295" y="5036197"/>
              <a:ext cx="2287843" cy="1253458"/>
              <a:chOff x="6859295" y="5036197"/>
              <a:chExt cx="2287843" cy="1253458"/>
            </a:xfrm>
          </p:grpSpPr>
          <p:cxnSp>
            <p:nvCxnSpPr>
              <p:cNvPr id="107" name="Straight Connector 106">
                <a:extLst>
                  <a:ext uri="{FF2B5EF4-FFF2-40B4-BE49-F238E27FC236}">
                    <a16:creationId xmlns:a16="http://schemas.microsoft.com/office/drawing/2014/main" id="{CA6C2EDE-EF25-7A8A-EEBE-C2A22FC3266E}"/>
                  </a:ext>
                </a:extLst>
              </p:cNvPr>
              <p:cNvCxnSpPr>
                <a:cxnSpLocks/>
              </p:cNvCxnSpPr>
              <p:nvPr/>
            </p:nvCxnSpPr>
            <p:spPr>
              <a:xfrm flipV="1">
                <a:off x="7198289" y="5508247"/>
                <a:ext cx="1611693" cy="7751"/>
              </a:xfrm>
              <a:prstGeom prst="line">
                <a:avLst/>
              </a:prstGeom>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51753E75-CCE7-FBC9-74F3-DB6815D0E31D}"/>
                  </a:ext>
                </a:extLst>
              </p:cNvPr>
              <p:cNvCxnSpPr>
                <a:cxnSpLocks/>
              </p:cNvCxnSpPr>
              <p:nvPr/>
            </p:nvCxnSpPr>
            <p:spPr>
              <a:xfrm flipV="1">
                <a:off x="7081787" y="5846860"/>
                <a:ext cx="1611693" cy="7751"/>
              </a:xfrm>
              <a:prstGeom prst="line">
                <a:avLst/>
              </a:prstGeom>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A7CD8AEA-1A30-AD7A-44CA-E1FAC0914FF4}"/>
                  </a:ext>
                </a:extLst>
              </p:cNvPr>
              <p:cNvCxnSpPr>
                <a:cxnSpLocks/>
              </p:cNvCxnSpPr>
              <p:nvPr/>
            </p:nvCxnSpPr>
            <p:spPr>
              <a:xfrm flipV="1">
                <a:off x="7037583" y="6163175"/>
                <a:ext cx="1611693" cy="7751"/>
              </a:xfrm>
              <a:prstGeom prst="line">
                <a:avLst/>
              </a:prstGeom>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F33713BA-4678-C2C7-FE39-8546972E31E7}"/>
                  </a:ext>
                </a:extLst>
              </p:cNvPr>
              <p:cNvCxnSpPr>
                <a:cxnSpLocks/>
              </p:cNvCxnSpPr>
              <p:nvPr/>
            </p:nvCxnSpPr>
            <p:spPr>
              <a:xfrm flipV="1">
                <a:off x="6978576" y="5141521"/>
                <a:ext cx="368543" cy="1110139"/>
              </a:xfrm>
              <a:prstGeom prst="line">
                <a:avLst/>
              </a:prstGeom>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BE79C0BC-74B8-4491-B174-01F3569C9BE5}"/>
                  </a:ext>
                </a:extLst>
              </p:cNvPr>
              <p:cNvCxnSpPr>
                <a:cxnSpLocks/>
              </p:cNvCxnSpPr>
              <p:nvPr/>
            </p:nvCxnSpPr>
            <p:spPr>
              <a:xfrm flipV="1">
                <a:off x="7410626" y="5085664"/>
                <a:ext cx="368543" cy="1110139"/>
              </a:xfrm>
              <a:prstGeom prst="line">
                <a:avLst/>
              </a:prstGeom>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40AE273D-236F-42CA-22DA-1FB3911E9A96}"/>
                  </a:ext>
                </a:extLst>
              </p:cNvPr>
              <p:cNvCxnSpPr>
                <a:cxnSpLocks/>
              </p:cNvCxnSpPr>
              <p:nvPr/>
            </p:nvCxnSpPr>
            <p:spPr>
              <a:xfrm flipV="1">
                <a:off x="7829473" y="5110778"/>
                <a:ext cx="368543" cy="1110139"/>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300F64AC-99C2-528F-FB70-C6932981FE96}"/>
                  </a:ext>
                </a:extLst>
              </p:cNvPr>
              <p:cNvCxnSpPr>
                <a:cxnSpLocks/>
              </p:cNvCxnSpPr>
              <p:nvPr/>
            </p:nvCxnSpPr>
            <p:spPr>
              <a:xfrm flipV="1">
                <a:off x="8246046" y="5096593"/>
                <a:ext cx="368543" cy="1110139"/>
              </a:xfrm>
              <a:prstGeom prst="line">
                <a:avLst/>
              </a:prstGeom>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596172AB-02E9-5BAB-A7BA-E9998AC375C0}"/>
                  </a:ext>
                </a:extLst>
              </p:cNvPr>
              <p:cNvGrpSpPr/>
              <p:nvPr/>
            </p:nvGrpSpPr>
            <p:grpSpPr>
              <a:xfrm>
                <a:off x="6859295" y="5036197"/>
                <a:ext cx="2287843" cy="1253458"/>
                <a:chOff x="6961971" y="4973524"/>
                <a:chExt cx="2768290" cy="1378804"/>
              </a:xfrm>
            </p:grpSpPr>
            <p:sp>
              <p:nvSpPr>
                <p:cNvPr id="3" name="Flussdiagramm: Verbinder 29">
                  <a:extLst>
                    <a:ext uri="{FF2B5EF4-FFF2-40B4-BE49-F238E27FC236}">
                      <a16:creationId xmlns:a16="http://schemas.microsoft.com/office/drawing/2014/main" id="{3AECBB32-9F19-7D0B-AC6B-B47A52840CB9}"/>
                    </a:ext>
                  </a:extLst>
                </p:cNvPr>
                <p:cNvSpPr/>
                <p:nvPr/>
              </p:nvSpPr>
              <p:spPr>
                <a:xfrm>
                  <a:off x="6961971" y="6091124"/>
                  <a:ext cx="279090" cy="261204"/>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lussdiagramm: Verbinder 29">
                  <a:extLst>
                    <a:ext uri="{FF2B5EF4-FFF2-40B4-BE49-F238E27FC236}">
                      <a16:creationId xmlns:a16="http://schemas.microsoft.com/office/drawing/2014/main" id="{CA46C749-E5F3-A5F5-0A46-B27E34AFACA4}"/>
                    </a:ext>
                  </a:extLst>
                </p:cNvPr>
                <p:cNvSpPr/>
                <p:nvPr/>
              </p:nvSpPr>
              <p:spPr>
                <a:xfrm>
                  <a:off x="7469971" y="6091124"/>
                  <a:ext cx="279090" cy="261204"/>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lussdiagramm: Verbinder 29">
                  <a:extLst>
                    <a:ext uri="{FF2B5EF4-FFF2-40B4-BE49-F238E27FC236}">
                      <a16:creationId xmlns:a16="http://schemas.microsoft.com/office/drawing/2014/main" id="{4CC45EE9-6E03-2509-409E-2E990F4808EC}"/>
                    </a:ext>
                  </a:extLst>
                </p:cNvPr>
                <p:cNvSpPr/>
                <p:nvPr/>
              </p:nvSpPr>
              <p:spPr>
                <a:xfrm>
                  <a:off x="8485971" y="6091124"/>
                  <a:ext cx="279090" cy="261204"/>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lussdiagramm: Verbinder 29">
                  <a:extLst>
                    <a:ext uri="{FF2B5EF4-FFF2-40B4-BE49-F238E27FC236}">
                      <a16:creationId xmlns:a16="http://schemas.microsoft.com/office/drawing/2014/main" id="{E2A384AB-B199-E720-09AB-E89300473976}"/>
                    </a:ext>
                  </a:extLst>
                </p:cNvPr>
                <p:cNvSpPr/>
                <p:nvPr/>
              </p:nvSpPr>
              <p:spPr>
                <a:xfrm>
                  <a:off x="8993971" y="6091124"/>
                  <a:ext cx="279090" cy="261204"/>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lussdiagramm: Verbinder 29">
                  <a:extLst>
                    <a:ext uri="{FF2B5EF4-FFF2-40B4-BE49-F238E27FC236}">
                      <a16:creationId xmlns:a16="http://schemas.microsoft.com/office/drawing/2014/main" id="{8C551D9D-3DB7-909F-F3BC-466945038547}"/>
                    </a:ext>
                  </a:extLst>
                </p:cNvPr>
                <p:cNvSpPr/>
                <p:nvPr/>
              </p:nvSpPr>
              <p:spPr>
                <a:xfrm>
                  <a:off x="7977971" y="6091124"/>
                  <a:ext cx="279090" cy="261204"/>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lussdiagramm: Verbinder 29">
                  <a:extLst>
                    <a:ext uri="{FF2B5EF4-FFF2-40B4-BE49-F238E27FC236}">
                      <a16:creationId xmlns:a16="http://schemas.microsoft.com/office/drawing/2014/main" id="{809359A9-14A3-BDF4-EFBA-7A7EE1E01325}"/>
                    </a:ext>
                  </a:extLst>
                </p:cNvPr>
                <p:cNvSpPr/>
                <p:nvPr/>
              </p:nvSpPr>
              <p:spPr>
                <a:xfrm>
                  <a:off x="7114371" y="5748224"/>
                  <a:ext cx="279090" cy="261204"/>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lussdiagramm: Verbinder 29">
                  <a:extLst>
                    <a:ext uri="{FF2B5EF4-FFF2-40B4-BE49-F238E27FC236}">
                      <a16:creationId xmlns:a16="http://schemas.microsoft.com/office/drawing/2014/main" id="{B7CEB48B-EBBA-90E5-05E4-6DF7286A15C2}"/>
                    </a:ext>
                  </a:extLst>
                </p:cNvPr>
                <p:cNvSpPr/>
                <p:nvPr/>
              </p:nvSpPr>
              <p:spPr>
                <a:xfrm>
                  <a:off x="7622371" y="5748224"/>
                  <a:ext cx="279090" cy="261204"/>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lussdiagramm: Verbinder 29">
                  <a:extLst>
                    <a:ext uri="{FF2B5EF4-FFF2-40B4-BE49-F238E27FC236}">
                      <a16:creationId xmlns:a16="http://schemas.microsoft.com/office/drawing/2014/main" id="{1E525283-4545-CF83-A997-4EA6E90305A2}"/>
                    </a:ext>
                  </a:extLst>
                </p:cNvPr>
                <p:cNvSpPr/>
                <p:nvPr/>
              </p:nvSpPr>
              <p:spPr>
                <a:xfrm>
                  <a:off x="8638371" y="5748224"/>
                  <a:ext cx="279090" cy="261204"/>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lussdiagramm: Verbinder 29">
                  <a:extLst>
                    <a:ext uri="{FF2B5EF4-FFF2-40B4-BE49-F238E27FC236}">
                      <a16:creationId xmlns:a16="http://schemas.microsoft.com/office/drawing/2014/main" id="{D95F1188-674D-D1E9-86E5-BD13F4C6974B}"/>
                    </a:ext>
                  </a:extLst>
                </p:cNvPr>
                <p:cNvSpPr/>
                <p:nvPr/>
              </p:nvSpPr>
              <p:spPr>
                <a:xfrm>
                  <a:off x="9146371" y="5748224"/>
                  <a:ext cx="279090" cy="261204"/>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lussdiagramm: Verbinder 29">
                  <a:extLst>
                    <a:ext uri="{FF2B5EF4-FFF2-40B4-BE49-F238E27FC236}">
                      <a16:creationId xmlns:a16="http://schemas.microsoft.com/office/drawing/2014/main" id="{E6226C46-91C0-4691-52E4-9B0EF6DE0269}"/>
                    </a:ext>
                  </a:extLst>
                </p:cNvPr>
                <p:cNvSpPr/>
                <p:nvPr/>
              </p:nvSpPr>
              <p:spPr>
                <a:xfrm>
                  <a:off x="8130371" y="5748224"/>
                  <a:ext cx="279090" cy="261204"/>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Flussdiagramm: Verbinder 29">
                  <a:extLst>
                    <a:ext uri="{FF2B5EF4-FFF2-40B4-BE49-F238E27FC236}">
                      <a16:creationId xmlns:a16="http://schemas.microsoft.com/office/drawing/2014/main" id="{7ACFC5ED-CFF8-A94C-D56F-19697163CE95}"/>
                    </a:ext>
                  </a:extLst>
                </p:cNvPr>
                <p:cNvSpPr/>
                <p:nvPr/>
              </p:nvSpPr>
              <p:spPr>
                <a:xfrm>
                  <a:off x="7266771" y="5354524"/>
                  <a:ext cx="279090" cy="261204"/>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lussdiagramm: Verbinder 29">
                  <a:extLst>
                    <a:ext uri="{FF2B5EF4-FFF2-40B4-BE49-F238E27FC236}">
                      <a16:creationId xmlns:a16="http://schemas.microsoft.com/office/drawing/2014/main" id="{AC7E21BE-2B66-381C-E691-068C01B23DC5}"/>
                    </a:ext>
                  </a:extLst>
                </p:cNvPr>
                <p:cNvSpPr/>
                <p:nvPr/>
              </p:nvSpPr>
              <p:spPr>
                <a:xfrm>
                  <a:off x="7774771" y="5354524"/>
                  <a:ext cx="279090" cy="261204"/>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lussdiagramm: Verbinder 29">
                  <a:extLst>
                    <a:ext uri="{FF2B5EF4-FFF2-40B4-BE49-F238E27FC236}">
                      <a16:creationId xmlns:a16="http://schemas.microsoft.com/office/drawing/2014/main" id="{6319AE1A-63BC-34C4-DE56-B1DF89C9C71C}"/>
                    </a:ext>
                  </a:extLst>
                </p:cNvPr>
                <p:cNvSpPr/>
                <p:nvPr/>
              </p:nvSpPr>
              <p:spPr>
                <a:xfrm>
                  <a:off x="8790771" y="5354524"/>
                  <a:ext cx="279090" cy="261204"/>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Flussdiagramm: Verbinder 29">
                  <a:extLst>
                    <a:ext uri="{FF2B5EF4-FFF2-40B4-BE49-F238E27FC236}">
                      <a16:creationId xmlns:a16="http://schemas.microsoft.com/office/drawing/2014/main" id="{445401E8-3452-A1C8-FEB2-AD8196D02118}"/>
                    </a:ext>
                  </a:extLst>
                </p:cNvPr>
                <p:cNvSpPr/>
                <p:nvPr/>
              </p:nvSpPr>
              <p:spPr>
                <a:xfrm>
                  <a:off x="9298771" y="5354524"/>
                  <a:ext cx="279090" cy="261204"/>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lussdiagramm: Verbinder 29">
                  <a:extLst>
                    <a:ext uri="{FF2B5EF4-FFF2-40B4-BE49-F238E27FC236}">
                      <a16:creationId xmlns:a16="http://schemas.microsoft.com/office/drawing/2014/main" id="{E5F6B878-9B54-C03B-CC88-536D64FC4B97}"/>
                    </a:ext>
                  </a:extLst>
                </p:cNvPr>
                <p:cNvSpPr/>
                <p:nvPr/>
              </p:nvSpPr>
              <p:spPr>
                <a:xfrm>
                  <a:off x="8282771" y="5354524"/>
                  <a:ext cx="279090" cy="261204"/>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Flussdiagramm: Verbinder 29">
                  <a:extLst>
                    <a:ext uri="{FF2B5EF4-FFF2-40B4-BE49-F238E27FC236}">
                      <a16:creationId xmlns:a16="http://schemas.microsoft.com/office/drawing/2014/main" id="{7BE06633-9E80-3A41-380F-3371BC361462}"/>
                    </a:ext>
                  </a:extLst>
                </p:cNvPr>
                <p:cNvSpPr/>
                <p:nvPr/>
              </p:nvSpPr>
              <p:spPr>
                <a:xfrm>
                  <a:off x="7419171" y="4973524"/>
                  <a:ext cx="279090" cy="261204"/>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Flussdiagramm: Verbinder 29">
                  <a:extLst>
                    <a:ext uri="{FF2B5EF4-FFF2-40B4-BE49-F238E27FC236}">
                      <a16:creationId xmlns:a16="http://schemas.microsoft.com/office/drawing/2014/main" id="{066A4BDD-6615-EB52-7485-92125D64609C}"/>
                    </a:ext>
                  </a:extLst>
                </p:cNvPr>
                <p:cNvSpPr/>
                <p:nvPr/>
              </p:nvSpPr>
              <p:spPr>
                <a:xfrm>
                  <a:off x="7927171" y="4973524"/>
                  <a:ext cx="279090" cy="261204"/>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Flussdiagramm: Verbinder 29">
                  <a:extLst>
                    <a:ext uri="{FF2B5EF4-FFF2-40B4-BE49-F238E27FC236}">
                      <a16:creationId xmlns:a16="http://schemas.microsoft.com/office/drawing/2014/main" id="{9B192CD5-3731-8780-8DA2-81F04E50DAD5}"/>
                    </a:ext>
                  </a:extLst>
                </p:cNvPr>
                <p:cNvSpPr/>
                <p:nvPr/>
              </p:nvSpPr>
              <p:spPr>
                <a:xfrm>
                  <a:off x="8943171" y="4973524"/>
                  <a:ext cx="279090" cy="261204"/>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lussdiagramm: Verbinder 29">
                  <a:extLst>
                    <a:ext uri="{FF2B5EF4-FFF2-40B4-BE49-F238E27FC236}">
                      <a16:creationId xmlns:a16="http://schemas.microsoft.com/office/drawing/2014/main" id="{52E28D1C-E700-2D31-5A03-6EF69B6FB0AC}"/>
                    </a:ext>
                  </a:extLst>
                </p:cNvPr>
                <p:cNvSpPr/>
                <p:nvPr/>
              </p:nvSpPr>
              <p:spPr>
                <a:xfrm>
                  <a:off x="9451171" y="4973524"/>
                  <a:ext cx="279090" cy="261204"/>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lussdiagramm: Verbinder 29">
                  <a:extLst>
                    <a:ext uri="{FF2B5EF4-FFF2-40B4-BE49-F238E27FC236}">
                      <a16:creationId xmlns:a16="http://schemas.microsoft.com/office/drawing/2014/main" id="{56698D07-8134-7738-656C-DB501532AA84}"/>
                    </a:ext>
                  </a:extLst>
                </p:cNvPr>
                <p:cNvSpPr/>
                <p:nvPr/>
              </p:nvSpPr>
              <p:spPr>
                <a:xfrm>
                  <a:off x="8435171" y="4973524"/>
                  <a:ext cx="279090" cy="261204"/>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129" name="Group 128">
            <a:extLst>
              <a:ext uri="{FF2B5EF4-FFF2-40B4-BE49-F238E27FC236}">
                <a16:creationId xmlns:a16="http://schemas.microsoft.com/office/drawing/2014/main" id="{CF6D622B-0EB0-ECA1-4A72-77971B2D496C}"/>
              </a:ext>
            </a:extLst>
          </p:cNvPr>
          <p:cNvGrpSpPr/>
          <p:nvPr/>
        </p:nvGrpSpPr>
        <p:grpSpPr>
          <a:xfrm>
            <a:off x="9488945" y="4851699"/>
            <a:ext cx="2287843" cy="1621758"/>
            <a:chOff x="9488945" y="4851699"/>
            <a:chExt cx="2287843" cy="1621758"/>
          </a:xfrm>
        </p:grpSpPr>
        <p:sp>
          <p:nvSpPr>
            <p:cNvPr id="117" name="Freeform: Shape 116">
              <a:extLst>
                <a:ext uri="{FF2B5EF4-FFF2-40B4-BE49-F238E27FC236}">
                  <a16:creationId xmlns:a16="http://schemas.microsoft.com/office/drawing/2014/main" id="{C0E95507-C440-16DA-F12E-857E86460433}"/>
                </a:ext>
              </a:extLst>
            </p:cNvPr>
            <p:cNvSpPr/>
            <p:nvPr/>
          </p:nvSpPr>
          <p:spPr>
            <a:xfrm>
              <a:off x="9982200" y="4927600"/>
              <a:ext cx="1727200" cy="232833"/>
            </a:xfrm>
            <a:custGeom>
              <a:avLst/>
              <a:gdLst>
                <a:gd name="connsiteX0" fmla="*/ 0 w 1727200"/>
                <a:gd name="connsiteY0" fmla="*/ 211667 h 232833"/>
                <a:gd name="connsiteX1" fmla="*/ 160867 w 1727200"/>
                <a:gd name="connsiteY1" fmla="*/ 97367 h 232833"/>
                <a:gd name="connsiteX2" fmla="*/ 207433 w 1727200"/>
                <a:gd name="connsiteY2" fmla="*/ 67733 h 232833"/>
                <a:gd name="connsiteX3" fmla="*/ 338667 w 1727200"/>
                <a:gd name="connsiteY3" fmla="*/ 0 h 232833"/>
                <a:gd name="connsiteX4" fmla="*/ 469900 w 1727200"/>
                <a:gd name="connsiteY4" fmla="*/ 4233 h 232833"/>
                <a:gd name="connsiteX5" fmla="*/ 503767 w 1727200"/>
                <a:gd name="connsiteY5" fmla="*/ 16933 h 232833"/>
                <a:gd name="connsiteX6" fmla="*/ 554567 w 1727200"/>
                <a:gd name="connsiteY6" fmla="*/ 29633 h 232833"/>
                <a:gd name="connsiteX7" fmla="*/ 635000 w 1727200"/>
                <a:gd name="connsiteY7" fmla="*/ 76200 h 232833"/>
                <a:gd name="connsiteX8" fmla="*/ 694267 w 1727200"/>
                <a:gd name="connsiteY8" fmla="*/ 114300 h 232833"/>
                <a:gd name="connsiteX9" fmla="*/ 732367 w 1727200"/>
                <a:gd name="connsiteY9" fmla="*/ 131233 h 232833"/>
                <a:gd name="connsiteX10" fmla="*/ 745067 w 1727200"/>
                <a:gd name="connsiteY10" fmla="*/ 139700 h 232833"/>
                <a:gd name="connsiteX11" fmla="*/ 762000 w 1727200"/>
                <a:gd name="connsiteY11" fmla="*/ 143933 h 232833"/>
                <a:gd name="connsiteX12" fmla="*/ 800100 w 1727200"/>
                <a:gd name="connsiteY12" fmla="*/ 152400 h 232833"/>
                <a:gd name="connsiteX13" fmla="*/ 850900 w 1727200"/>
                <a:gd name="connsiteY13" fmla="*/ 177800 h 232833"/>
                <a:gd name="connsiteX14" fmla="*/ 880533 w 1727200"/>
                <a:gd name="connsiteY14" fmla="*/ 194733 h 232833"/>
                <a:gd name="connsiteX15" fmla="*/ 897467 w 1727200"/>
                <a:gd name="connsiteY15" fmla="*/ 203200 h 232833"/>
                <a:gd name="connsiteX16" fmla="*/ 948267 w 1727200"/>
                <a:gd name="connsiteY16" fmla="*/ 211667 h 232833"/>
                <a:gd name="connsiteX17" fmla="*/ 1024467 w 1727200"/>
                <a:gd name="connsiteY17" fmla="*/ 207433 h 232833"/>
                <a:gd name="connsiteX18" fmla="*/ 1147233 w 1727200"/>
                <a:gd name="connsiteY18" fmla="*/ 165100 h 232833"/>
                <a:gd name="connsiteX19" fmla="*/ 1172633 w 1727200"/>
                <a:gd name="connsiteY19" fmla="*/ 156633 h 232833"/>
                <a:gd name="connsiteX20" fmla="*/ 1202267 w 1727200"/>
                <a:gd name="connsiteY20" fmla="*/ 143933 h 232833"/>
                <a:gd name="connsiteX21" fmla="*/ 1236133 w 1727200"/>
                <a:gd name="connsiteY21" fmla="*/ 135467 h 232833"/>
                <a:gd name="connsiteX22" fmla="*/ 1248833 w 1727200"/>
                <a:gd name="connsiteY22" fmla="*/ 131233 h 232833"/>
                <a:gd name="connsiteX23" fmla="*/ 1278467 w 1727200"/>
                <a:gd name="connsiteY23" fmla="*/ 127000 h 232833"/>
                <a:gd name="connsiteX24" fmla="*/ 1354667 w 1727200"/>
                <a:gd name="connsiteY24" fmla="*/ 110067 h 232833"/>
                <a:gd name="connsiteX25" fmla="*/ 1426633 w 1727200"/>
                <a:gd name="connsiteY25" fmla="*/ 105833 h 232833"/>
                <a:gd name="connsiteX26" fmla="*/ 1481667 w 1727200"/>
                <a:gd name="connsiteY26" fmla="*/ 97367 h 232833"/>
                <a:gd name="connsiteX27" fmla="*/ 1519767 w 1727200"/>
                <a:gd name="connsiteY27" fmla="*/ 93133 h 232833"/>
                <a:gd name="connsiteX28" fmla="*/ 1553633 w 1727200"/>
                <a:gd name="connsiteY28" fmla="*/ 97367 h 232833"/>
                <a:gd name="connsiteX29" fmla="*/ 1566333 w 1727200"/>
                <a:gd name="connsiteY29" fmla="*/ 105833 h 232833"/>
                <a:gd name="connsiteX30" fmla="*/ 1587500 w 1727200"/>
                <a:gd name="connsiteY30" fmla="*/ 110067 h 232833"/>
                <a:gd name="connsiteX31" fmla="*/ 1608667 w 1727200"/>
                <a:gd name="connsiteY31" fmla="*/ 122767 h 232833"/>
                <a:gd name="connsiteX32" fmla="*/ 1655233 w 1727200"/>
                <a:gd name="connsiteY32" fmla="*/ 156633 h 232833"/>
                <a:gd name="connsiteX33" fmla="*/ 1676400 w 1727200"/>
                <a:gd name="connsiteY33" fmla="*/ 169333 h 232833"/>
                <a:gd name="connsiteX34" fmla="*/ 1706033 w 1727200"/>
                <a:gd name="connsiteY34" fmla="*/ 194733 h 232833"/>
                <a:gd name="connsiteX35" fmla="*/ 1727200 w 1727200"/>
                <a:gd name="connsiteY35" fmla="*/ 232833 h 23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727200" h="232833">
                  <a:moveTo>
                    <a:pt x="0" y="211667"/>
                  </a:moveTo>
                  <a:lnTo>
                    <a:pt x="160867" y="97367"/>
                  </a:lnTo>
                  <a:cubicBezTo>
                    <a:pt x="175983" y="86878"/>
                    <a:pt x="191296" y="76570"/>
                    <a:pt x="207433" y="67733"/>
                  </a:cubicBezTo>
                  <a:cubicBezTo>
                    <a:pt x="250610" y="44088"/>
                    <a:pt x="294922" y="22578"/>
                    <a:pt x="338667" y="0"/>
                  </a:cubicBezTo>
                  <a:cubicBezTo>
                    <a:pt x="382411" y="1411"/>
                    <a:pt x="426204" y="1736"/>
                    <a:pt x="469900" y="4233"/>
                  </a:cubicBezTo>
                  <a:cubicBezTo>
                    <a:pt x="490521" y="5411"/>
                    <a:pt x="484269" y="10840"/>
                    <a:pt x="503767" y="16933"/>
                  </a:cubicBezTo>
                  <a:cubicBezTo>
                    <a:pt x="520427" y="22139"/>
                    <a:pt x="537634" y="25400"/>
                    <a:pt x="554567" y="29633"/>
                  </a:cubicBezTo>
                  <a:cubicBezTo>
                    <a:pt x="581378" y="45155"/>
                    <a:pt x="608940" y="59447"/>
                    <a:pt x="635000" y="76200"/>
                  </a:cubicBezTo>
                  <a:cubicBezTo>
                    <a:pt x="654756" y="88900"/>
                    <a:pt x="672461" y="105577"/>
                    <a:pt x="694267" y="114300"/>
                  </a:cubicBezTo>
                  <a:cubicBezTo>
                    <a:pt x="709377" y="120344"/>
                    <a:pt x="718532" y="123328"/>
                    <a:pt x="732367" y="131233"/>
                  </a:cubicBezTo>
                  <a:cubicBezTo>
                    <a:pt x="736785" y="133757"/>
                    <a:pt x="740390" y="137696"/>
                    <a:pt x="745067" y="139700"/>
                  </a:cubicBezTo>
                  <a:cubicBezTo>
                    <a:pt x="750415" y="141992"/>
                    <a:pt x="756406" y="142335"/>
                    <a:pt x="762000" y="143933"/>
                  </a:cubicBezTo>
                  <a:cubicBezTo>
                    <a:pt x="791185" y="152272"/>
                    <a:pt x="754253" y="144759"/>
                    <a:pt x="800100" y="152400"/>
                  </a:cubicBezTo>
                  <a:cubicBezTo>
                    <a:pt x="817033" y="160867"/>
                    <a:pt x="834462" y="168407"/>
                    <a:pt x="850900" y="177800"/>
                  </a:cubicBezTo>
                  <a:cubicBezTo>
                    <a:pt x="860778" y="183444"/>
                    <a:pt x="870546" y="189285"/>
                    <a:pt x="880533" y="194733"/>
                  </a:cubicBezTo>
                  <a:cubicBezTo>
                    <a:pt x="886073" y="197755"/>
                    <a:pt x="891345" y="201669"/>
                    <a:pt x="897467" y="203200"/>
                  </a:cubicBezTo>
                  <a:cubicBezTo>
                    <a:pt x="914121" y="207364"/>
                    <a:pt x="948267" y="211667"/>
                    <a:pt x="948267" y="211667"/>
                  </a:cubicBezTo>
                  <a:cubicBezTo>
                    <a:pt x="973667" y="210256"/>
                    <a:pt x="999471" y="212162"/>
                    <a:pt x="1024467" y="207433"/>
                  </a:cubicBezTo>
                  <a:cubicBezTo>
                    <a:pt x="1094565" y="194171"/>
                    <a:pt x="1092215" y="183440"/>
                    <a:pt x="1147233" y="165100"/>
                  </a:cubicBezTo>
                  <a:cubicBezTo>
                    <a:pt x="1155700" y="162278"/>
                    <a:pt x="1164650" y="160624"/>
                    <a:pt x="1172633" y="156633"/>
                  </a:cubicBezTo>
                  <a:cubicBezTo>
                    <a:pt x="1186504" y="149699"/>
                    <a:pt x="1188569" y="147669"/>
                    <a:pt x="1202267" y="143933"/>
                  </a:cubicBezTo>
                  <a:cubicBezTo>
                    <a:pt x="1213493" y="140871"/>
                    <a:pt x="1225094" y="139147"/>
                    <a:pt x="1236133" y="135467"/>
                  </a:cubicBezTo>
                  <a:cubicBezTo>
                    <a:pt x="1240366" y="134056"/>
                    <a:pt x="1244457" y="132108"/>
                    <a:pt x="1248833" y="131233"/>
                  </a:cubicBezTo>
                  <a:cubicBezTo>
                    <a:pt x="1258617" y="129276"/>
                    <a:pt x="1268682" y="128957"/>
                    <a:pt x="1278467" y="127000"/>
                  </a:cubicBezTo>
                  <a:cubicBezTo>
                    <a:pt x="1303981" y="121897"/>
                    <a:pt x="1328692" y="111595"/>
                    <a:pt x="1354667" y="110067"/>
                  </a:cubicBezTo>
                  <a:lnTo>
                    <a:pt x="1426633" y="105833"/>
                  </a:lnTo>
                  <a:cubicBezTo>
                    <a:pt x="1453128" y="97002"/>
                    <a:pt x="1433811" y="102405"/>
                    <a:pt x="1481667" y="97367"/>
                  </a:cubicBezTo>
                  <a:lnTo>
                    <a:pt x="1519767" y="93133"/>
                  </a:lnTo>
                  <a:cubicBezTo>
                    <a:pt x="1531056" y="94544"/>
                    <a:pt x="1542657" y="94374"/>
                    <a:pt x="1553633" y="97367"/>
                  </a:cubicBezTo>
                  <a:cubicBezTo>
                    <a:pt x="1558541" y="98706"/>
                    <a:pt x="1561569" y="104047"/>
                    <a:pt x="1566333" y="105833"/>
                  </a:cubicBezTo>
                  <a:cubicBezTo>
                    <a:pt x="1573070" y="108359"/>
                    <a:pt x="1580444" y="108656"/>
                    <a:pt x="1587500" y="110067"/>
                  </a:cubicBezTo>
                  <a:cubicBezTo>
                    <a:pt x="1594556" y="114300"/>
                    <a:pt x="1601926" y="118048"/>
                    <a:pt x="1608667" y="122767"/>
                  </a:cubicBezTo>
                  <a:cubicBezTo>
                    <a:pt x="1669609" y="165426"/>
                    <a:pt x="1586468" y="112874"/>
                    <a:pt x="1655233" y="156633"/>
                  </a:cubicBezTo>
                  <a:cubicBezTo>
                    <a:pt x="1662175" y="161050"/>
                    <a:pt x="1670582" y="163515"/>
                    <a:pt x="1676400" y="169333"/>
                  </a:cubicBezTo>
                  <a:cubicBezTo>
                    <a:pt x="1696930" y="189865"/>
                    <a:pt x="1686691" y="181839"/>
                    <a:pt x="1706033" y="194733"/>
                  </a:cubicBezTo>
                  <a:cubicBezTo>
                    <a:pt x="1725442" y="223846"/>
                    <a:pt x="1719749" y="210479"/>
                    <a:pt x="1727200" y="232833"/>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8" name="Freeform: Shape 117">
              <a:extLst>
                <a:ext uri="{FF2B5EF4-FFF2-40B4-BE49-F238E27FC236}">
                  <a16:creationId xmlns:a16="http://schemas.microsoft.com/office/drawing/2014/main" id="{0BDD3FC1-BAEF-4ABD-AA7D-24DBBB0FB41F}"/>
                </a:ext>
              </a:extLst>
            </p:cNvPr>
            <p:cNvSpPr/>
            <p:nvPr/>
          </p:nvSpPr>
          <p:spPr>
            <a:xfrm>
              <a:off x="9842500" y="5242582"/>
              <a:ext cx="1718733" cy="252285"/>
            </a:xfrm>
            <a:custGeom>
              <a:avLst/>
              <a:gdLst>
                <a:gd name="connsiteX0" fmla="*/ 0 w 1718733"/>
                <a:gd name="connsiteY0" fmla="*/ 252285 h 252285"/>
                <a:gd name="connsiteX1" fmla="*/ 321733 w 1718733"/>
                <a:gd name="connsiteY1" fmla="*/ 49085 h 252285"/>
                <a:gd name="connsiteX2" fmla="*/ 469900 w 1718733"/>
                <a:gd name="connsiteY2" fmla="*/ 6751 h 252285"/>
                <a:gd name="connsiteX3" fmla="*/ 529167 w 1718733"/>
                <a:gd name="connsiteY3" fmla="*/ 66018 h 252285"/>
                <a:gd name="connsiteX4" fmla="*/ 567267 w 1718733"/>
                <a:gd name="connsiteY4" fmla="*/ 108351 h 252285"/>
                <a:gd name="connsiteX5" fmla="*/ 618067 w 1718733"/>
                <a:gd name="connsiteY5" fmla="*/ 150685 h 252285"/>
                <a:gd name="connsiteX6" fmla="*/ 647700 w 1718733"/>
                <a:gd name="connsiteY6" fmla="*/ 176085 h 252285"/>
                <a:gd name="connsiteX7" fmla="*/ 656167 w 1718733"/>
                <a:gd name="connsiteY7" fmla="*/ 193018 h 252285"/>
                <a:gd name="connsiteX8" fmla="*/ 702733 w 1718733"/>
                <a:gd name="connsiteY8" fmla="*/ 222651 h 252285"/>
                <a:gd name="connsiteX9" fmla="*/ 711200 w 1718733"/>
                <a:gd name="connsiteY9" fmla="*/ 235351 h 252285"/>
                <a:gd name="connsiteX10" fmla="*/ 774700 w 1718733"/>
                <a:gd name="connsiteY10" fmla="*/ 235351 h 252285"/>
                <a:gd name="connsiteX11" fmla="*/ 838200 w 1718733"/>
                <a:gd name="connsiteY11" fmla="*/ 231118 h 252285"/>
                <a:gd name="connsiteX12" fmla="*/ 931333 w 1718733"/>
                <a:gd name="connsiteY12" fmla="*/ 222651 h 252285"/>
                <a:gd name="connsiteX13" fmla="*/ 977900 w 1718733"/>
                <a:gd name="connsiteY13" fmla="*/ 231118 h 252285"/>
                <a:gd name="connsiteX14" fmla="*/ 1020233 w 1718733"/>
                <a:gd name="connsiteY14" fmla="*/ 235351 h 252285"/>
                <a:gd name="connsiteX15" fmla="*/ 1100667 w 1718733"/>
                <a:gd name="connsiteY15" fmla="*/ 239585 h 252285"/>
                <a:gd name="connsiteX16" fmla="*/ 1143000 w 1718733"/>
                <a:gd name="connsiteY16" fmla="*/ 243818 h 252285"/>
                <a:gd name="connsiteX17" fmla="*/ 1168400 w 1718733"/>
                <a:gd name="connsiteY17" fmla="*/ 248051 h 252285"/>
                <a:gd name="connsiteX18" fmla="*/ 1236133 w 1718733"/>
                <a:gd name="connsiteY18" fmla="*/ 252285 h 252285"/>
                <a:gd name="connsiteX19" fmla="*/ 1358900 w 1718733"/>
                <a:gd name="connsiteY19" fmla="*/ 248051 h 252285"/>
                <a:gd name="connsiteX20" fmla="*/ 1384300 w 1718733"/>
                <a:gd name="connsiteY20" fmla="*/ 239585 h 252285"/>
                <a:gd name="connsiteX21" fmla="*/ 1405467 w 1718733"/>
                <a:gd name="connsiteY21" fmla="*/ 235351 h 252285"/>
                <a:gd name="connsiteX22" fmla="*/ 1439333 w 1718733"/>
                <a:gd name="connsiteY22" fmla="*/ 231118 h 252285"/>
                <a:gd name="connsiteX23" fmla="*/ 1464733 w 1718733"/>
                <a:gd name="connsiteY23" fmla="*/ 226885 h 252285"/>
                <a:gd name="connsiteX24" fmla="*/ 1524000 w 1718733"/>
                <a:gd name="connsiteY24" fmla="*/ 222651 h 252285"/>
                <a:gd name="connsiteX25" fmla="*/ 1549400 w 1718733"/>
                <a:gd name="connsiteY25" fmla="*/ 218418 h 252285"/>
                <a:gd name="connsiteX26" fmla="*/ 1570567 w 1718733"/>
                <a:gd name="connsiteY26" fmla="*/ 214185 h 252285"/>
                <a:gd name="connsiteX27" fmla="*/ 1646767 w 1718733"/>
                <a:gd name="connsiteY27" fmla="*/ 218418 h 252285"/>
                <a:gd name="connsiteX28" fmla="*/ 1676400 w 1718733"/>
                <a:gd name="connsiteY28" fmla="*/ 222651 h 252285"/>
                <a:gd name="connsiteX29" fmla="*/ 1701800 w 1718733"/>
                <a:gd name="connsiteY29" fmla="*/ 226885 h 252285"/>
                <a:gd name="connsiteX30" fmla="*/ 1718733 w 1718733"/>
                <a:gd name="connsiteY30" fmla="*/ 226885 h 25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8733" h="252285">
                  <a:moveTo>
                    <a:pt x="0" y="252285"/>
                  </a:moveTo>
                  <a:cubicBezTo>
                    <a:pt x="107244" y="184552"/>
                    <a:pt x="210902" y="110774"/>
                    <a:pt x="321733" y="49085"/>
                  </a:cubicBezTo>
                  <a:cubicBezTo>
                    <a:pt x="421910" y="-6674"/>
                    <a:pt x="409877" y="-5252"/>
                    <a:pt x="469900" y="6751"/>
                  </a:cubicBezTo>
                  <a:cubicBezTo>
                    <a:pt x="496913" y="51773"/>
                    <a:pt x="466496" y="6481"/>
                    <a:pt x="529167" y="66018"/>
                  </a:cubicBezTo>
                  <a:cubicBezTo>
                    <a:pt x="542931" y="79093"/>
                    <a:pt x="553520" y="95258"/>
                    <a:pt x="567267" y="108351"/>
                  </a:cubicBezTo>
                  <a:cubicBezTo>
                    <a:pt x="583229" y="123553"/>
                    <a:pt x="601207" y="136487"/>
                    <a:pt x="618067" y="150685"/>
                  </a:cubicBezTo>
                  <a:cubicBezTo>
                    <a:pt x="628018" y="159065"/>
                    <a:pt x="647700" y="176085"/>
                    <a:pt x="647700" y="176085"/>
                  </a:cubicBezTo>
                  <a:cubicBezTo>
                    <a:pt x="650522" y="181729"/>
                    <a:pt x="651350" y="188942"/>
                    <a:pt x="656167" y="193018"/>
                  </a:cubicBezTo>
                  <a:cubicBezTo>
                    <a:pt x="670212" y="204902"/>
                    <a:pt x="702733" y="222651"/>
                    <a:pt x="702733" y="222651"/>
                  </a:cubicBezTo>
                  <a:cubicBezTo>
                    <a:pt x="705555" y="226884"/>
                    <a:pt x="706967" y="232529"/>
                    <a:pt x="711200" y="235351"/>
                  </a:cubicBezTo>
                  <a:cubicBezTo>
                    <a:pt x="725662" y="244993"/>
                    <a:pt x="769466" y="235754"/>
                    <a:pt x="774700" y="235351"/>
                  </a:cubicBezTo>
                  <a:cubicBezTo>
                    <a:pt x="795851" y="233724"/>
                    <a:pt x="817033" y="232529"/>
                    <a:pt x="838200" y="231118"/>
                  </a:cubicBezTo>
                  <a:cubicBezTo>
                    <a:pt x="873424" y="224074"/>
                    <a:pt x="883934" y="220958"/>
                    <a:pt x="931333" y="222651"/>
                  </a:cubicBezTo>
                  <a:cubicBezTo>
                    <a:pt x="947100" y="223214"/>
                    <a:pt x="962282" y="228887"/>
                    <a:pt x="977900" y="231118"/>
                  </a:cubicBezTo>
                  <a:cubicBezTo>
                    <a:pt x="991939" y="233124"/>
                    <a:pt x="1006085" y="234375"/>
                    <a:pt x="1020233" y="235351"/>
                  </a:cubicBezTo>
                  <a:cubicBezTo>
                    <a:pt x="1047018" y="237198"/>
                    <a:pt x="1073882" y="237738"/>
                    <a:pt x="1100667" y="239585"/>
                  </a:cubicBezTo>
                  <a:cubicBezTo>
                    <a:pt x="1114815" y="240561"/>
                    <a:pt x="1128928" y="242059"/>
                    <a:pt x="1143000" y="243818"/>
                  </a:cubicBezTo>
                  <a:cubicBezTo>
                    <a:pt x="1151517" y="244883"/>
                    <a:pt x="1159852" y="247274"/>
                    <a:pt x="1168400" y="248051"/>
                  </a:cubicBezTo>
                  <a:cubicBezTo>
                    <a:pt x="1190929" y="250099"/>
                    <a:pt x="1213555" y="250874"/>
                    <a:pt x="1236133" y="252285"/>
                  </a:cubicBezTo>
                  <a:cubicBezTo>
                    <a:pt x="1277055" y="250874"/>
                    <a:pt x="1318103" y="251548"/>
                    <a:pt x="1358900" y="248051"/>
                  </a:cubicBezTo>
                  <a:cubicBezTo>
                    <a:pt x="1367792" y="247289"/>
                    <a:pt x="1375690" y="241933"/>
                    <a:pt x="1384300" y="239585"/>
                  </a:cubicBezTo>
                  <a:cubicBezTo>
                    <a:pt x="1391242" y="237692"/>
                    <a:pt x="1398355" y="236445"/>
                    <a:pt x="1405467" y="235351"/>
                  </a:cubicBezTo>
                  <a:cubicBezTo>
                    <a:pt x="1416711" y="233621"/>
                    <a:pt x="1428071" y="232727"/>
                    <a:pt x="1439333" y="231118"/>
                  </a:cubicBezTo>
                  <a:cubicBezTo>
                    <a:pt x="1447830" y="229904"/>
                    <a:pt x="1456192" y="227739"/>
                    <a:pt x="1464733" y="226885"/>
                  </a:cubicBezTo>
                  <a:cubicBezTo>
                    <a:pt x="1484441" y="224914"/>
                    <a:pt x="1504244" y="224062"/>
                    <a:pt x="1524000" y="222651"/>
                  </a:cubicBezTo>
                  <a:lnTo>
                    <a:pt x="1549400" y="218418"/>
                  </a:lnTo>
                  <a:cubicBezTo>
                    <a:pt x="1556479" y="217131"/>
                    <a:pt x="1563372" y="214185"/>
                    <a:pt x="1570567" y="214185"/>
                  </a:cubicBezTo>
                  <a:cubicBezTo>
                    <a:pt x="1596006" y="214185"/>
                    <a:pt x="1621367" y="217007"/>
                    <a:pt x="1646767" y="218418"/>
                  </a:cubicBezTo>
                  <a:lnTo>
                    <a:pt x="1676400" y="222651"/>
                  </a:lnTo>
                  <a:cubicBezTo>
                    <a:pt x="1684884" y="223956"/>
                    <a:pt x="1693259" y="226031"/>
                    <a:pt x="1701800" y="226885"/>
                  </a:cubicBezTo>
                  <a:cubicBezTo>
                    <a:pt x="1707416" y="227447"/>
                    <a:pt x="1713089" y="226885"/>
                    <a:pt x="1718733" y="226885"/>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9" name="Freeform: Shape 118">
              <a:extLst>
                <a:ext uri="{FF2B5EF4-FFF2-40B4-BE49-F238E27FC236}">
                  <a16:creationId xmlns:a16="http://schemas.microsoft.com/office/drawing/2014/main" id="{FEF77557-C199-339F-4E85-10BF854BFFC9}"/>
                </a:ext>
              </a:extLst>
            </p:cNvPr>
            <p:cNvSpPr/>
            <p:nvPr/>
          </p:nvSpPr>
          <p:spPr>
            <a:xfrm>
              <a:off x="9723967" y="5766738"/>
              <a:ext cx="1841500" cy="182488"/>
            </a:xfrm>
            <a:custGeom>
              <a:avLst/>
              <a:gdLst>
                <a:gd name="connsiteX0" fmla="*/ 0 w 1841500"/>
                <a:gd name="connsiteY0" fmla="*/ 66795 h 182488"/>
                <a:gd name="connsiteX1" fmla="*/ 194733 w 1841500"/>
                <a:gd name="connsiteY1" fmla="*/ 3295 h 182488"/>
                <a:gd name="connsiteX2" fmla="*/ 330200 w 1841500"/>
                <a:gd name="connsiteY2" fmla="*/ 7529 h 182488"/>
                <a:gd name="connsiteX3" fmla="*/ 351366 w 1841500"/>
                <a:gd name="connsiteY3" fmla="*/ 15995 h 182488"/>
                <a:gd name="connsiteX4" fmla="*/ 385233 w 1841500"/>
                <a:gd name="connsiteY4" fmla="*/ 20229 h 182488"/>
                <a:gd name="connsiteX5" fmla="*/ 431800 w 1841500"/>
                <a:gd name="connsiteY5" fmla="*/ 32929 h 182488"/>
                <a:gd name="connsiteX6" fmla="*/ 457200 w 1841500"/>
                <a:gd name="connsiteY6" fmla="*/ 41395 h 182488"/>
                <a:gd name="connsiteX7" fmla="*/ 478366 w 1841500"/>
                <a:gd name="connsiteY7" fmla="*/ 45629 h 182488"/>
                <a:gd name="connsiteX8" fmla="*/ 516466 w 1841500"/>
                <a:gd name="connsiteY8" fmla="*/ 58329 h 182488"/>
                <a:gd name="connsiteX9" fmla="*/ 533400 w 1841500"/>
                <a:gd name="connsiteY9" fmla="*/ 71029 h 182488"/>
                <a:gd name="connsiteX10" fmla="*/ 558800 w 1841500"/>
                <a:gd name="connsiteY10" fmla="*/ 79495 h 182488"/>
                <a:gd name="connsiteX11" fmla="*/ 571500 w 1841500"/>
                <a:gd name="connsiteY11" fmla="*/ 87962 h 182488"/>
                <a:gd name="connsiteX12" fmla="*/ 584200 w 1841500"/>
                <a:gd name="connsiteY12" fmla="*/ 92195 h 182488"/>
                <a:gd name="connsiteX13" fmla="*/ 626533 w 1841500"/>
                <a:gd name="connsiteY13" fmla="*/ 104895 h 182488"/>
                <a:gd name="connsiteX14" fmla="*/ 698500 w 1841500"/>
                <a:gd name="connsiteY14" fmla="*/ 138762 h 182488"/>
                <a:gd name="connsiteX15" fmla="*/ 732366 w 1841500"/>
                <a:gd name="connsiteY15" fmla="*/ 147229 h 182488"/>
                <a:gd name="connsiteX16" fmla="*/ 766233 w 1841500"/>
                <a:gd name="connsiteY16" fmla="*/ 159929 h 182488"/>
                <a:gd name="connsiteX17" fmla="*/ 787400 w 1841500"/>
                <a:gd name="connsiteY17" fmla="*/ 164162 h 182488"/>
                <a:gd name="connsiteX18" fmla="*/ 804333 w 1841500"/>
                <a:gd name="connsiteY18" fmla="*/ 168395 h 182488"/>
                <a:gd name="connsiteX19" fmla="*/ 821266 w 1841500"/>
                <a:gd name="connsiteY19" fmla="*/ 176862 h 182488"/>
                <a:gd name="connsiteX20" fmla="*/ 944033 w 1841500"/>
                <a:gd name="connsiteY20" fmla="*/ 172629 h 182488"/>
                <a:gd name="connsiteX21" fmla="*/ 986366 w 1841500"/>
                <a:gd name="connsiteY21" fmla="*/ 159929 h 182488"/>
                <a:gd name="connsiteX22" fmla="*/ 1032933 w 1841500"/>
                <a:gd name="connsiteY22" fmla="*/ 147229 h 182488"/>
                <a:gd name="connsiteX23" fmla="*/ 1066800 w 1841500"/>
                <a:gd name="connsiteY23" fmla="*/ 121829 h 182488"/>
                <a:gd name="connsiteX24" fmla="*/ 1079500 w 1841500"/>
                <a:gd name="connsiteY24" fmla="*/ 113362 h 182488"/>
                <a:gd name="connsiteX25" fmla="*/ 1096433 w 1841500"/>
                <a:gd name="connsiteY25" fmla="*/ 109129 h 182488"/>
                <a:gd name="connsiteX26" fmla="*/ 1134533 w 1841500"/>
                <a:gd name="connsiteY26" fmla="*/ 92195 h 182488"/>
                <a:gd name="connsiteX27" fmla="*/ 1151466 w 1841500"/>
                <a:gd name="connsiteY27" fmla="*/ 83729 h 182488"/>
                <a:gd name="connsiteX28" fmla="*/ 1172633 w 1841500"/>
                <a:gd name="connsiteY28" fmla="*/ 79495 h 182488"/>
                <a:gd name="connsiteX29" fmla="*/ 1198033 w 1841500"/>
                <a:gd name="connsiteY29" fmla="*/ 71029 h 182488"/>
                <a:gd name="connsiteX30" fmla="*/ 1240366 w 1841500"/>
                <a:gd name="connsiteY30" fmla="*/ 62562 h 182488"/>
                <a:gd name="connsiteX31" fmla="*/ 1274233 w 1841500"/>
                <a:gd name="connsiteY31" fmla="*/ 54095 h 182488"/>
                <a:gd name="connsiteX32" fmla="*/ 1363133 w 1841500"/>
                <a:gd name="connsiteY32" fmla="*/ 45629 h 182488"/>
                <a:gd name="connsiteX33" fmla="*/ 1477433 w 1841500"/>
                <a:gd name="connsiteY33" fmla="*/ 24462 h 182488"/>
                <a:gd name="connsiteX34" fmla="*/ 1536700 w 1841500"/>
                <a:gd name="connsiteY34" fmla="*/ 32929 h 182488"/>
                <a:gd name="connsiteX35" fmla="*/ 1583266 w 1841500"/>
                <a:gd name="connsiteY35" fmla="*/ 37162 h 182488"/>
                <a:gd name="connsiteX36" fmla="*/ 1621366 w 1841500"/>
                <a:gd name="connsiteY36" fmla="*/ 45629 h 182488"/>
                <a:gd name="connsiteX37" fmla="*/ 1651000 w 1841500"/>
                <a:gd name="connsiteY37" fmla="*/ 49862 h 182488"/>
                <a:gd name="connsiteX38" fmla="*/ 1680633 w 1841500"/>
                <a:gd name="connsiteY38" fmla="*/ 66795 h 182488"/>
                <a:gd name="connsiteX39" fmla="*/ 1706033 w 1841500"/>
                <a:gd name="connsiteY39" fmla="*/ 79495 h 182488"/>
                <a:gd name="connsiteX40" fmla="*/ 1748366 w 1841500"/>
                <a:gd name="connsiteY40" fmla="*/ 104895 h 182488"/>
                <a:gd name="connsiteX41" fmla="*/ 1769533 w 1841500"/>
                <a:gd name="connsiteY41" fmla="*/ 121829 h 182488"/>
                <a:gd name="connsiteX42" fmla="*/ 1786466 w 1841500"/>
                <a:gd name="connsiteY42" fmla="*/ 130295 h 182488"/>
                <a:gd name="connsiteX43" fmla="*/ 1803400 w 1841500"/>
                <a:gd name="connsiteY43" fmla="*/ 147229 h 182488"/>
                <a:gd name="connsiteX44" fmla="*/ 1828800 w 1841500"/>
                <a:gd name="connsiteY44" fmla="*/ 164162 h 182488"/>
                <a:gd name="connsiteX45" fmla="*/ 1841500 w 1841500"/>
                <a:gd name="connsiteY45" fmla="*/ 181095 h 18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841500" h="182488">
                  <a:moveTo>
                    <a:pt x="0" y="66795"/>
                  </a:moveTo>
                  <a:cubicBezTo>
                    <a:pt x="64911" y="45628"/>
                    <a:pt x="127532" y="15357"/>
                    <a:pt x="194733" y="3295"/>
                  </a:cubicBezTo>
                  <a:cubicBezTo>
                    <a:pt x="239200" y="-4686"/>
                    <a:pt x="285170" y="3878"/>
                    <a:pt x="330200" y="7529"/>
                  </a:cubicBezTo>
                  <a:cubicBezTo>
                    <a:pt x="337774" y="8143"/>
                    <a:pt x="343962" y="14286"/>
                    <a:pt x="351366" y="15995"/>
                  </a:cubicBezTo>
                  <a:cubicBezTo>
                    <a:pt x="362452" y="18553"/>
                    <a:pt x="373944" y="18818"/>
                    <a:pt x="385233" y="20229"/>
                  </a:cubicBezTo>
                  <a:cubicBezTo>
                    <a:pt x="400755" y="24462"/>
                    <a:pt x="416364" y="28389"/>
                    <a:pt x="431800" y="32929"/>
                  </a:cubicBezTo>
                  <a:cubicBezTo>
                    <a:pt x="440362" y="35447"/>
                    <a:pt x="448590" y="39047"/>
                    <a:pt x="457200" y="41395"/>
                  </a:cubicBezTo>
                  <a:cubicBezTo>
                    <a:pt x="464142" y="43288"/>
                    <a:pt x="471448" y="43652"/>
                    <a:pt x="478366" y="45629"/>
                  </a:cubicBezTo>
                  <a:cubicBezTo>
                    <a:pt x="491238" y="49307"/>
                    <a:pt x="516466" y="58329"/>
                    <a:pt x="516466" y="58329"/>
                  </a:cubicBezTo>
                  <a:cubicBezTo>
                    <a:pt x="522111" y="62562"/>
                    <a:pt x="527089" y="67874"/>
                    <a:pt x="533400" y="71029"/>
                  </a:cubicBezTo>
                  <a:cubicBezTo>
                    <a:pt x="541382" y="75020"/>
                    <a:pt x="558800" y="79495"/>
                    <a:pt x="558800" y="79495"/>
                  </a:cubicBezTo>
                  <a:cubicBezTo>
                    <a:pt x="563033" y="82317"/>
                    <a:pt x="566949" y="85687"/>
                    <a:pt x="571500" y="87962"/>
                  </a:cubicBezTo>
                  <a:cubicBezTo>
                    <a:pt x="575491" y="89958"/>
                    <a:pt x="580022" y="90628"/>
                    <a:pt x="584200" y="92195"/>
                  </a:cubicBezTo>
                  <a:cubicBezTo>
                    <a:pt x="616028" y="104131"/>
                    <a:pt x="594145" y="98418"/>
                    <a:pt x="626533" y="104895"/>
                  </a:cubicBezTo>
                  <a:cubicBezTo>
                    <a:pt x="644789" y="114023"/>
                    <a:pt x="679743" y="132142"/>
                    <a:pt x="698500" y="138762"/>
                  </a:cubicBezTo>
                  <a:cubicBezTo>
                    <a:pt x="709473" y="142635"/>
                    <a:pt x="721244" y="143807"/>
                    <a:pt x="732366" y="147229"/>
                  </a:cubicBezTo>
                  <a:cubicBezTo>
                    <a:pt x="749158" y="152396"/>
                    <a:pt x="751326" y="156202"/>
                    <a:pt x="766233" y="159929"/>
                  </a:cubicBezTo>
                  <a:cubicBezTo>
                    <a:pt x="773214" y="161674"/>
                    <a:pt x="780376" y="162601"/>
                    <a:pt x="787400" y="164162"/>
                  </a:cubicBezTo>
                  <a:cubicBezTo>
                    <a:pt x="793080" y="165424"/>
                    <a:pt x="798689" y="166984"/>
                    <a:pt x="804333" y="168395"/>
                  </a:cubicBezTo>
                  <a:cubicBezTo>
                    <a:pt x="809977" y="171217"/>
                    <a:pt x="815357" y="174646"/>
                    <a:pt x="821266" y="176862"/>
                  </a:cubicBezTo>
                  <a:cubicBezTo>
                    <a:pt x="858446" y="190804"/>
                    <a:pt x="918090" y="174704"/>
                    <a:pt x="944033" y="172629"/>
                  </a:cubicBezTo>
                  <a:cubicBezTo>
                    <a:pt x="958144" y="168396"/>
                    <a:pt x="972131" y="163725"/>
                    <a:pt x="986366" y="159929"/>
                  </a:cubicBezTo>
                  <a:cubicBezTo>
                    <a:pt x="1046211" y="143970"/>
                    <a:pt x="963588" y="170342"/>
                    <a:pt x="1032933" y="147229"/>
                  </a:cubicBezTo>
                  <a:cubicBezTo>
                    <a:pt x="1044222" y="138762"/>
                    <a:pt x="1055059" y="129657"/>
                    <a:pt x="1066800" y="121829"/>
                  </a:cubicBezTo>
                  <a:cubicBezTo>
                    <a:pt x="1071033" y="119007"/>
                    <a:pt x="1074823" y="115366"/>
                    <a:pt x="1079500" y="113362"/>
                  </a:cubicBezTo>
                  <a:cubicBezTo>
                    <a:pt x="1084848" y="111070"/>
                    <a:pt x="1090789" y="110540"/>
                    <a:pt x="1096433" y="109129"/>
                  </a:cubicBezTo>
                  <a:cubicBezTo>
                    <a:pt x="1133781" y="84230"/>
                    <a:pt x="1074097" y="122411"/>
                    <a:pt x="1134533" y="92195"/>
                  </a:cubicBezTo>
                  <a:cubicBezTo>
                    <a:pt x="1140177" y="89373"/>
                    <a:pt x="1145479" y="85725"/>
                    <a:pt x="1151466" y="83729"/>
                  </a:cubicBezTo>
                  <a:cubicBezTo>
                    <a:pt x="1158292" y="81454"/>
                    <a:pt x="1165691" y="81388"/>
                    <a:pt x="1172633" y="79495"/>
                  </a:cubicBezTo>
                  <a:cubicBezTo>
                    <a:pt x="1181243" y="77147"/>
                    <a:pt x="1189375" y="73193"/>
                    <a:pt x="1198033" y="71029"/>
                  </a:cubicBezTo>
                  <a:cubicBezTo>
                    <a:pt x="1211994" y="67539"/>
                    <a:pt x="1226318" y="65684"/>
                    <a:pt x="1240366" y="62562"/>
                  </a:cubicBezTo>
                  <a:cubicBezTo>
                    <a:pt x="1251725" y="60038"/>
                    <a:pt x="1262796" y="56239"/>
                    <a:pt x="1274233" y="54095"/>
                  </a:cubicBezTo>
                  <a:cubicBezTo>
                    <a:pt x="1296892" y="49846"/>
                    <a:pt x="1344406" y="47069"/>
                    <a:pt x="1363133" y="45629"/>
                  </a:cubicBezTo>
                  <a:cubicBezTo>
                    <a:pt x="1405677" y="34283"/>
                    <a:pt x="1433792" y="22783"/>
                    <a:pt x="1477433" y="24462"/>
                  </a:cubicBezTo>
                  <a:cubicBezTo>
                    <a:pt x="1497375" y="25229"/>
                    <a:pt x="1516886" y="30551"/>
                    <a:pt x="1536700" y="32929"/>
                  </a:cubicBezTo>
                  <a:cubicBezTo>
                    <a:pt x="1552175" y="34786"/>
                    <a:pt x="1567744" y="35751"/>
                    <a:pt x="1583266" y="37162"/>
                  </a:cubicBezTo>
                  <a:cubicBezTo>
                    <a:pt x="1595966" y="39984"/>
                    <a:pt x="1608579" y="43231"/>
                    <a:pt x="1621366" y="45629"/>
                  </a:cubicBezTo>
                  <a:cubicBezTo>
                    <a:pt x="1631173" y="47468"/>
                    <a:pt x="1641603" y="46506"/>
                    <a:pt x="1651000" y="49862"/>
                  </a:cubicBezTo>
                  <a:cubicBezTo>
                    <a:pt x="1661714" y="53688"/>
                    <a:pt x="1670616" y="61401"/>
                    <a:pt x="1680633" y="66795"/>
                  </a:cubicBezTo>
                  <a:cubicBezTo>
                    <a:pt x="1688968" y="71283"/>
                    <a:pt x="1698047" y="74413"/>
                    <a:pt x="1706033" y="79495"/>
                  </a:cubicBezTo>
                  <a:cubicBezTo>
                    <a:pt x="1751894" y="108680"/>
                    <a:pt x="1703033" y="86763"/>
                    <a:pt x="1748366" y="104895"/>
                  </a:cubicBezTo>
                  <a:cubicBezTo>
                    <a:pt x="1755422" y="110540"/>
                    <a:pt x="1762015" y="116817"/>
                    <a:pt x="1769533" y="121829"/>
                  </a:cubicBezTo>
                  <a:cubicBezTo>
                    <a:pt x="1774784" y="125329"/>
                    <a:pt x="1781418" y="126509"/>
                    <a:pt x="1786466" y="130295"/>
                  </a:cubicBezTo>
                  <a:cubicBezTo>
                    <a:pt x="1792852" y="135085"/>
                    <a:pt x="1797166" y="142242"/>
                    <a:pt x="1803400" y="147229"/>
                  </a:cubicBezTo>
                  <a:cubicBezTo>
                    <a:pt x="1811346" y="153586"/>
                    <a:pt x="1820333" y="158518"/>
                    <a:pt x="1828800" y="164162"/>
                  </a:cubicBezTo>
                  <a:cubicBezTo>
                    <a:pt x="1838373" y="178523"/>
                    <a:pt x="1833668" y="173265"/>
                    <a:pt x="1841500" y="181095"/>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0" name="Freeform: Shape 119">
              <a:extLst>
                <a:ext uri="{FF2B5EF4-FFF2-40B4-BE49-F238E27FC236}">
                  <a16:creationId xmlns:a16="http://schemas.microsoft.com/office/drawing/2014/main" id="{AF77F017-809C-7FA7-70B2-53BF415F7482}"/>
                </a:ext>
              </a:extLst>
            </p:cNvPr>
            <p:cNvSpPr/>
            <p:nvPr/>
          </p:nvSpPr>
          <p:spPr>
            <a:xfrm>
              <a:off x="9605433" y="6087533"/>
              <a:ext cx="1701800" cy="283634"/>
            </a:xfrm>
            <a:custGeom>
              <a:avLst/>
              <a:gdLst>
                <a:gd name="connsiteX0" fmla="*/ 0 w 1701800"/>
                <a:gd name="connsiteY0" fmla="*/ 63500 h 283634"/>
                <a:gd name="connsiteX1" fmla="*/ 262467 w 1701800"/>
                <a:gd name="connsiteY1" fmla="*/ 190500 h 283634"/>
                <a:gd name="connsiteX2" fmla="*/ 275167 w 1701800"/>
                <a:gd name="connsiteY2" fmla="*/ 198967 h 283634"/>
                <a:gd name="connsiteX3" fmla="*/ 313267 w 1701800"/>
                <a:gd name="connsiteY3" fmla="*/ 207434 h 283634"/>
                <a:gd name="connsiteX4" fmla="*/ 355600 w 1701800"/>
                <a:gd name="connsiteY4" fmla="*/ 220134 h 283634"/>
                <a:gd name="connsiteX5" fmla="*/ 381000 w 1701800"/>
                <a:gd name="connsiteY5" fmla="*/ 237067 h 283634"/>
                <a:gd name="connsiteX6" fmla="*/ 431800 w 1701800"/>
                <a:gd name="connsiteY6" fmla="*/ 245534 h 283634"/>
                <a:gd name="connsiteX7" fmla="*/ 563034 w 1701800"/>
                <a:gd name="connsiteY7" fmla="*/ 220134 h 283634"/>
                <a:gd name="connsiteX8" fmla="*/ 618067 w 1701800"/>
                <a:gd name="connsiteY8" fmla="*/ 190500 h 283634"/>
                <a:gd name="connsiteX9" fmla="*/ 630767 w 1701800"/>
                <a:gd name="connsiteY9" fmla="*/ 182034 h 283634"/>
                <a:gd name="connsiteX10" fmla="*/ 651934 w 1701800"/>
                <a:gd name="connsiteY10" fmla="*/ 177800 h 283634"/>
                <a:gd name="connsiteX11" fmla="*/ 664634 w 1701800"/>
                <a:gd name="connsiteY11" fmla="*/ 173567 h 283634"/>
                <a:gd name="connsiteX12" fmla="*/ 702734 w 1701800"/>
                <a:gd name="connsiteY12" fmla="*/ 143934 h 283634"/>
                <a:gd name="connsiteX13" fmla="*/ 740834 w 1701800"/>
                <a:gd name="connsiteY13" fmla="*/ 114300 h 283634"/>
                <a:gd name="connsiteX14" fmla="*/ 795867 w 1701800"/>
                <a:gd name="connsiteY14" fmla="*/ 93134 h 283634"/>
                <a:gd name="connsiteX15" fmla="*/ 944034 w 1701800"/>
                <a:gd name="connsiteY15" fmla="*/ 59267 h 283634"/>
                <a:gd name="connsiteX16" fmla="*/ 1104900 w 1701800"/>
                <a:gd name="connsiteY16" fmla="*/ 21167 h 283634"/>
                <a:gd name="connsiteX17" fmla="*/ 1143000 w 1701800"/>
                <a:gd name="connsiteY17" fmla="*/ 12700 h 283634"/>
                <a:gd name="connsiteX18" fmla="*/ 1286934 w 1701800"/>
                <a:gd name="connsiteY18" fmla="*/ 0 h 283634"/>
                <a:gd name="connsiteX19" fmla="*/ 1350434 w 1701800"/>
                <a:gd name="connsiteY19" fmla="*/ 4234 h 283634"/>
                <a:gd name="connsiteX20" fmla="*/ 1363134 w 1701800"/>
                <a:gd name="connsiteY20" fmla="*/ 16934 h 283634"/>
                <a:gd name="connsiteX21" fmla="*/ 1384300 w 1701800"/>
                <a:gd name="connsiteY21" fmla="*/ 29634 h 283634"/>
                <a:gd name="connsiteX22" fmla="*/ 1401234 w 1701800"/>
                <a:gd name="connsiteY22" fmla="*/ 46567 h 283634"/>
                <a:gd name="connsiteX23" fmla="*/ 1418167 w 1701800"/>
                <a:gd name="connsiteY23" fmla="*/ 55034 h 283634"/>
                <a:gd name="connsiteX24" fmla="*/ 1452034 w 1701800"/>
                <a:gd name="connsiteY24" fmla="*/ 80434 h 283634"/>
                <a:gd name="connsiteX25" fmla="*/ 1473200 w 1701800"/>
                <a:gd name="connsiteY25" fmla="*/ 105834 h 283634"/>
                <a:gd name="connsiteX26" fmla="*/ 1498600 w 1701800"/>
                <a:gd name="connsiteY26" fmla="*/ 127000 h 283634"/>
                <a:gd name="connsiteX27" fmla="*/ 1532467 w 1701800"/>
                <a:gd name="connsiteY27" fmla="*/ 160867 h 283634"/>
                <a:gd name="connsiteX28" fmla="*/ 1549400 w 1701800"/>
                <a:gd name="connsiteY28" fmla="*/ 177800 h 283634"/>
                <a:gd name="connsiteX29" fmla="*/ 1562100 w 1701800"/>
                <a:gd name="connsiteY29" fmla="*/ 190500 h 283634"/>
                <a:gd name="connsiteX30" fmla="*/ 1587500 w 1701800"/>
                <a:gd name="connsiteY30" fmla="*/ 207434 h 283634"/>
                <a:gd name="connsiteX31" fmla="*/ 1600200 w 1701800"/>
                <a:gd name="connsiteY31" fmla="*/ 211667 h 283634"/>
                <a:gd name="connsiteX32" fmla="*/ 1625600 w 1701800"/>
                <a:gd name="connsiteY32" fmla="*/ 224367 h 283634"/>
                <a:gd name="connsiteX33" fmla="*/ 1659467 w 1701800"/>
                <a:gd name="connsiteY33" fmla="*/ 249767 h 283634"/>
                <a:gd name="connsiteX34" fmla="*/ 1680634 w 1701800"/>
                <a:gd name="connsiteY34" fmla="*/ 262467 h 283634"/>
                <a:gd name="connsiteX35" fmla="*/ 1701800 w 1701800"/>
                <a:gd name="connsiteY35" fmla="*/ 283634 h 283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701800" h="283634">
                  <a:moveTo>
                    <a:pt x="0" y="63500"/>
                  </a:moveTo>
                  <a:cubicBezTo>
                    <a:pt x="181683" y="173807"/>
                    <a:pt x="53976" y="105976"/>
                    <a:pt x="262467" y="190500"/>
                  </a:cubicBezTo>
                  <a:cubicBezTo>
                    <a:pt x="267182" y="192412"/>
                    <a:pt x="270340" y="197358"/>
                    <a:pt x="275167" y="198967"/>
                  </a:cubicBezTo>
                  <a:cubicBezTo>
                    <a:pt x="287509" y="203081"/>
                    <a:pt x="300758" y="203860"/>
                    <a:pt x="313267" y="207434"/>
                  </a:cubicBezTo>
                  <a:cubicBezTo>
                    <a:pt x="378254" y="226001"/>
                    <a:pt x="291817" y="207375"/>
                    <a:pt x="355600" y="220134"/>
                  </a:cubicBezTo>
                  <a:cubicBezTo>
                    <a:pt x="364067" y="225778"/>
                    <a:pt x="371022" y="235072"/>
                    <a:pt x="381000" y="237067"/>
                  </a:cubicBezTo>
                  <a:cubicBezTo>
                    <a:pt x="411951" y="243257"/>
                    <a:pt x="395044" y="240282"/>
                    <a:pt x="431800" y="245534"/>
                  </a:cubicBezTo>
                  <a:cubicBezTo>
                    <a:pt x="475545" y="237067"/>
                    <a:pt x="519874" y="231201"/>
                    <a:pt x="563034" y="220134"/>
                  </a:cubicBezTo>
                  <a:cubicBezTo>
                    <a:pt x="573684" y="217403"/>
                    <a:pt x="606011" y="198035"/>
                    <a:pt x="618067" y="190500"/>
                  </a:cubicBezTo>
                  <a:cubicBezTo>
                    <a:pt x="622381" y="187804"/>
                    <a:pt x="626003" y="183820"/>
                    <a:pt x="630767" y="182034"/>
                  </a:cubicBezTo>
                  <a:cubicBezTo>
                    <a:pt x="637504" y="179508"/>
                    <a:pt x="644953" y="179545"/>
                    <a:pt x="651934" y="177800"/>
                  </a:cubicBezTo>
                  <a:cubicBezTo>
                    <a:pt x="656263" y="176718"/>
                    <a:pt x="660401" y="174978"/>
                    <a:pt x="664634" y="173567"/>
                  </a:cubicBezTo>
                  <a:cubicBezTo>
                    <a:pt x="693189" y="145012"/>
                    <a:pt x="678675" y="151953"/>
                    <a:pt x="702734" y="143934"/>
                  </a:cubicBezTo>
                  <a:cubicBezTo>
                    <a:pt x="715434" y="134056"/>
                    <a:pt x="725895" y="120275"/>
                    <a:pt x="740834" y="114300"/>
                  </a:cubicBezTo>
                  <a:cubicBezTo>
                    <a:pt x="787310" y="95710"/>
                    <a:pt x="768749" y="102173"/>
                    <a:pt x="795867" y="93134"/>
                  </a:cubicBezTo>
                  <a:cubicBezTo>
                    <a:pt x="864440" y="47417"/>
                    <a:pt x="775457" y="101411"/>
                    <a:pt x="944034" y="59267"/>
                  </a:cubicBezTo>
                  <a:cubicBezTo>
                    <a:pt x="1138632" y="10618"/>
                    <a:pt x="1000687" y="43108"/>
                    <a:pt x="1104900" y="21167"/>
                  </a:cubicBezTo>
                  <a:cubicBezTo>
                    <a:pt x="1117631" y="18487"/>
                    <a:pt x="1130154" y="14755"/>
                    <a:pt x="1143000" y="12700"/>
                  </a:cubicBezTo>
                  <a:cubicBezTo>
                    <a:pt x="1204810" y="2811"/>
                    <a:pt x="1222861" y="3560"/>
                    <a:pt x="1286934" y="0"/>
                  </a:cubicBezTo>
                  <a:cubicBezTo>
                    <a:pt x="1308101" y="1411"/>
                    <a:pt x="1329726" y="-368"/>
                    <a:pt x="1350434" y="4234"/>
                  </a:cubicBezTo>
                  <a:cubicBezTo>
                    <a:pt x="1356278" y="5533"/>
                    <a:pt x="1358345" y="13342"/>
                    <a:pt x="1363134" y="16934"/>
                  </a:cubicBezTo>
                  <a:cubicBezTo>
                    <a:pt x="1369716" y="21871"/>
                    <a:pt x="1377805" y="24583"/>
                    <a:pt x="1384300" y="29634"/>
                  </a:cubicBezTo>
                  <a:cubicBezTo>
                    <a:pt x="1390601" y="34535"/>
                    <a:pt x="1394848" y="41778"/>
                    <a:pt x="1401234" y="46567"/>
                  </a:cubicBezTo>
                  <a:cubicBezTo>
                    <a:pt x="1406283" y="50353"/>
                    <a:pt x="1412916" y="51533"/>
                    <a:pt x="1418167" y="55034"/>
                  </a:cubicBezTo>
                  <a:cubicBezTo>
                    <a:pt x="1429908" y="62862"/>
                    <a:pt x="1441665" y="70863"/>
                    <a:pt x="1452034" y="80434"/>
                  </a:cubicBezTo>
                  <a:cubicBezTo>
                    <a:pt x="1460132" y="87909"/>
                    <a:pt x="1465407" y="98041"/>
                    <a:pt x="1473200" y="105834"/>
                  </a:cubicBezTo>
                  <a:cubicBezTo>
                    <a:pt x="1480993" y="113627"/>
                    <a:pt x="1490524" y="119501"/>
                    <a:pt x="1498600" y="127000"/>
                  </a:cubicBezTo>
                  <a:cubicBezTo>
                    <a:pt x="1510299" y="137863"/>
                    <a:pt x="1521178" y="149578"/>
                    <a:pt x="1532467" y="160867"/>
                  </a:cubicBezTo>
                  <a:lnTo>
                    <a:pt x="1549400" y="177800"/>
                  </a:lnTo>
                  <a:cubicBezTo>
                    <a:pt x="1553633" y="182033"/>
                    <a:pt x="1557119" y="187179"/>
                    <a:pt x="1562100" y="190500"/>
                  </a:cubicBezTo>
                  <a:cubicBezTo>
                    <a:pt x="1570567" y="196145"/>
                    <a:pt x="1578605" y="202492"/>
                    <a:pt x="1587500" y="207434"/>
                  </a:cubicBezTo>
                  <a:cubicBezTo>
                    <a:pt x="1591401" y="209601"/>
                    <a:pt x="1596122" y="209855"/>
                    <a:pt x="1600200" y="211667"/>
                  </a:cubicBezTo>
                  <a:cubicBezTo>
                    <a:pt x="1608850" y="215511"/>
                    <a:pt x="1617637" y="219248"/>
                    <a:pt x="1625600" y="224367"/>
                  </a:cubicBezTo>
                  <a:cubicBezTo>
                    <a:pt x="1637470" y="231998"/>
                    <a:pt x="1647865" y="241735"/>
                    <a:pt x="1659467" y="249767"/>
                  </a:cubicBezTo>
                  <a:cubicBezTo>
                    <a:pt x="1666232" y="254451"/>
                    <a:pt x="1674051" y="257530"/>
                    <a:pt x="1680634" y="262467"/>
                  </a:cubicBezTo>
                  <a:cubicBezTo>
                    <a:pt x="1680641" y="262472"/>
                    <a:pt x="1699444" y="281278"/>
                    <a:pt x="1701800" y="28363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22" name="Straight Connector 121">
              <a:extLst>
                <a:ext uri="{FF2B5EF4-FFF2-40B4-BE49-F238E27FC236}">
                  <a16:creationId xmlns:a16="http://schemas.microsoft.com/office/drawing/2014/main" id="{9558DDC5-C3C4-5117-9B29-233B5641E858}"/>
                </a:ext>
              </a:extLst>
            </p:cNvPr>
            <p:cNvCxnSpPr>
              <a:endCxn id="117" idx="0"/>
            </p:cNvCxnSpPr>
            <p:nvPr/>
          </p:nvCxnSpPr>
          <p:spPr>
            <a:xfrm flipV="1">
              <a:off x="9604271" y="5139267"/>
              <a:ext cx="377929" cy="1012261"/>
            </a:xfrm>
            <a:prstGeom prst="line">
              <a:avLst/>
            </a:prstGeom>
          </p:spPr>
          <p:style>
            <a:lnRef idx="1">
              <a:schemeClr val="dk1"/>
            </a:lnRef>
            <a:fillRef idx="0">
              <a:schemeClr val="dk1"/>
            </a:fillRef>
            <a:effectRef idx="0">
              <a:schemeClr val="dk1"/>
            </a:effectRef>
            <a:fontRef idx="minor">
              <a:schemeClr val="tx1"/>
            </a:fontRef>
          </p:style>
        </p:cxnSp>
        <p:sp>
          <p:nvSpPr>
            <p:cNvPr id="125" name="Freeform: Shape 124">
              <a:extLst>
                <a:ext uri="{FF2B5EF4-FFF2-40B4-BE49-F238E27FC236}">
                  <a16:creationId xmlns:a16="http://schemas.microsoft.com/office/drawing/2014/main" id="{55CF8E80-9262-FC82-9EF2-42200FD255EA}"/>
                </a:ext>
              </a:extLst>
            </p:cNvPr>
            <p:cNvSpPr/>
            <p:nvPr/>
          </p:nvSpPr>
          <p:spPr>
            <a:xfrm>
              <a:off x="10007600" y="4953000"/>
              <a:ext cx="372668" cy="1409700"/>
            </a:xfrm>
            <a:custGeom>
              <a:avLst/>
              <a:gdLst>
                <a:gd name="connsiteX0" fmla="*/ 0 w 372668"/>
                <a:gd name="connsiteY0" fmla="*/ 1409700 h 1409700"/>
                <a:gd name="connsiteX1" fmla="*/ 76200 w 372668"/>
                <a:gd name="connsiteY1" fmla="*/ 1032933 h 1409700"/>
                <a:gd name="connsiteX2" fmla="*/ 88900 w 372668"/>
                <a:gd name="connsiteY2" fmla="*/ 1024467 h 1409700"/>
                <a:gd name="connsiteX3" fmla="*/ 97367 w 372668"/>
                <a:gd name="connsiteY3" fmla="*/ 1003300 h 1409700"/>
                <a:gd name="connsiteX4" fmla="*/ 110067 w 372668"/>
                <a:gd name="connsiteY4" fmla="*/ 939800 h 1409700"/>
                <a:gd name="connsiteX5" fmla="*/ 114300 w 372668"/>
                <a:gd name="connsiteY5" fmla="*/ 910167 h 1409700"/>
                <a:gd name="connsiteX6" fmla="*/ 122767 w 372668"/>
                <a:gd name="connsiteY6" fmla="*/ 884767 h 1409700"/>
                <a:gd name="connsiteX7" fmla="*/ 135467 w 372668"/>
                <a:gd name="connsiteY7" fmla="*/ 829733 h 1409700"/>
                <a:gd name="connsiteX8" fmla="*/ 186267 w 372668"/>
                <a:gd name="connsiteY8" fmla="*/ 690033 h 1409700"/>
                <a:gd name="connsiteX9" fmla="*/ 190500 w 372668"/>
                <a:gd name="connsiteY9" fmla="*/ 613833 h 1409700"/>
                <a:gd name="connsiteX10" fmla="*/ 203200 w 372668"/>
                <a:gd name="connsiteY10" fmla="*/ 563033 h 1409700"/>
                <a:gd name="connsiteX11" fmla="*/ 211667 w 372668"/>
                <a:gd name="connsiteY11" fmla="*/ 546100 h 1409700"/>
                <a:gd name="connsiteX12" fmla="*/ 228600 w 372668"/>
                <a:gd name="connsiteY12" fmla="*/ 508000 h 1409700"/>
                <a:gd name="connsiteX13" fmla="*/ 254000 w 372668"/>
                <a:gd name="connsiteY13" fmla="*/ 465667 h 1409700"/>
                <a:gd name="connsiteX14" fmla="*/ 283633 w 372668"/>
                <a:gd name="connsiteY14" fmla="*/ 406400 h 1409700"/>
                <a:gd name="connsiteX15" fmla="*/ 300567 w 372668"/>
                <a:gd name="connsiteY15" fmla="*/ 368300 h 1409700"/>
                <a:gd name="connsiteX16" fmla="*/ 309033 w 372668"/>
                <a:gd name="connsiteY16" fmla="*/ 304800 h 1409700"/>
                <a:gd name="connsiteX17" fmla="*/ 313267 w 372668"/>
                <a:gd name="connsiteY17" fmla="*/ 211667 h 1409700"/>
                <a:gd name="connsiteX18" fmla="*/ 317500 w 372668"/>
                <a:gd name="connsiteY18" fmla="*/ 186267 h 1409700"/>
                <a:gd name="connsiteX19" fmla="*/ 342900 w 372668"/>
                <a:gd name="connsiteY19" fmla="*/ 110067 h 1409700"/>
                <a:gd name="connsiteX20" fmla="*/ 364067 w 372668"/>
                <a:gd name="connsiteY20" fmla="*/ 29633 h 1409700"/>
                <a:gd name="connsiteX21" fmla="*/ 372533 w 372668"/>
                <a:gd name="connsiteY21"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2668" h="1409700">
                  <a:moveTo>
                    <a:pt x="0" y="1409700"/>
                  </a:moveTo>
                  <a:cubicBezTo>
                    <a:pt x="25400" y="1284111"/>
                    <a:pt x="47388" y="1157783"/>
                    <a:pt x="76200" y="1032933"/>
                  </a:cubicBezTo>
                  <a:cubicBezTo>
                    <a:pt x="77344" y="1027976"/>
                    <a:pt x="85943" y="1028607"/>
                    <a:pt x="88900" y="1024467"/>
                  </a:cubicBezTo>
                  <a:cubicBezTo>
                    <a:pt x="93317" y="1018283"/>
                    <a:pt x="94545" y="1010356"/>
                    <a:pt x="97367" y="1003300"/>
                  </a:cubicBezTo>
                  <a:cubicBezTo>
                    <a:pt x="112252" y="913981"/>
                    <a:pt x="86834" y="1063709"/>
                    <a:pt x="110067" y="939800"/>
                  </a:cubicBezTo>
                  <a:cubicBezTo>
                    <a:pt x="111906" y="929993"/>
                    <a:pt x="112056" y="919889"/>
                    <a:pt x="114300" y="910167"/>
                  </a:cubicBezTo>
                  <a:cubicBezTo>
                    <a:pt x="116307" y="901471"/>
                    <a:pt x="120760" y="893463"/>
                    <a:pt x="122767" y="884767"/>
                  </a:cubicBezTo>
                  <a:cubicBezTo>
                    <a:pt x="127000" y="866422"/>
                    <a:pt x="129630" y="847632"/>
                    <a:pt x="135467" y="829733"/>
                  </a:cubicBezTo>
                  <a:cubicBezTo>
                    <a:pt x="150828" y="782624"/>
                    <a:pt x="169334" y="736600"/>
                    <a:pt x="186267" y="690033"/>
                  </a:cubicBezTo>
                  <a:cubicBezTo>
                    <a:pt x="187678" y="664633"/>
                    <a:pt x="187138" y="639049"/>
                    <a:pt x="190500" y="613833"/>
                  </a:cubicBezTo>
                  <a:cubicBezTo>
                    <a:pt x="192807" y="596532"/>
                    <a:pt x="197994" y="579693"/>
                    <a:pt x="203200" y="563033"/>
                  </a:cubicBezTo>
                  <a:cubicBezTo>
                    <a:pt x="205082" y="557010"/>
                    <a:pt x="209022" y="551830"/>
                    <a:pt x="211667" y="546100"/>
                  </a:cubicBezTo>
                  <a:cubicBezTo>
                    <a:pt x="217491" y="533481"/>
                    <a:pt x="223438" y="520904"/>
                    <a:pt x="228600" y="508000"/>
                  </a:cubicBezTo>
                  <a:cubicBezTo>
                    <a:pt x="243254" y="471364"/>
                    <a:pt x="227480" y="492187"/>
                    <a:pt x="254000" y="465667"/>
                  </a:cubicBezTo>
                  <a:lnTo>
                    <a:pt x="283633" y="406400"/>
                  </a:lnTo>
                  <a:cubicBezTo>
                    <a:pt x="298329" y="377008"/>
                    <a:pt x="293339" y="389981"/>
                    <a:pt x="300567" y="368300"/>
                  </a:cubicBezTo>
                  <a:cubicBezTo>
                    <a:pt x="302211" y="356792"/>
                    <a:pt x="308349" y="315061"/>
                    <a:pt x="309033" y="304800"/>
                  </a:cubicBezTo>
                  <a:cubicBezTo>
                    <a:pt x="311100" y="273792"/>
                    <a:pt x="311053" y="242664"/>
                    <a:pt x="313267" y="211667"/>
                  </a:cubicBezTo>
                  <a:cubicBezTo>
                    <a:pt x="313879" y="203105"/>
                    <a:pt x="315097" y="194507"/>
                    <a:pt x="317500" y="186267"/>
                  </a:cubicBezTo>
                  <a:cubicBezTo>
                    <a:pt x="324997" y="160564"/>
                    <a:pt x="336086" y="135959"/>
                    <a:pt x="342900" y="110067"/>
                  </a:cubicBezTo>
                  <a:cubicBezTo>
                    <a:pt x="349956" y="83256"/>
                    <a:pt x="351669" y="54431"/>
                    <a:pt x="364067" y="29633"/>
                  </a:cubicBezTo>
                  <a:cubicBezTo>
                    <a:pt x="374426" y="8914"/>
                    <a:pt x="372533" y="19010"/>
                    <a:pt x="372533"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6" name="Freeform: Shape 125">
              <a:extLst>
                <a:ext uri="{FF2B5EF4-FFF2-40B4-BE49-F238E27FC236}">
                  <a16:creationId xmlns:a16="http://schemas.microsoft.com/office/drawing/2014/main" id="{C1F96728-DED8-DB30-8171-950692E56452}"/>
                </a:ext>
              </a:extLst>
            </p:cNvPr>
            <p:cNvSpPr/>
            <p:nvPr/>
          </p:nvSpPr>
          <p:spPr>
            <a:xfrm rot="367428">
              <a:off x="10443633" y="5143500"/>
              <a:ext cx="325967" cy="1045633"/>
            </a:xfrm>
            <a:custGeom>
              <a:avLst/>
              <a:gdLst>
                <a:gd name="connsiteX0" fmla="*/ 0 w 325967"/>
                <a:gd name="connsiteY0" fmla="*/ 1045633 h 1045633"/>
                <a:gd name="connsiteX1" fmla="*/ 80434 w 325967"/>
                <a:gd name="connsiteY1" fmla="*/ 901700 h 1045633"/>
                <a:gd name="connsiteX2" fmla="*/ 97367 w 325967"/>
                <a:gd name="connsiteY2" fmla="*/ 884767 h 1045633"/>
                <a:gd name="connsiteX3" fmla="*/ 122767 w 325967"/>
                <a:gd name="connsiteY3" fmla="*/ 850900 h 1045633"/>
                <a:gd name="connsiteX4" fmla="*/ 135467 w 325967"/>
                <a:gd name="connsiteY4" fmla="*/ 825500 h 1045633"/>
                <a:gd name="connsiteX5" fmla="*/ 148167 w 325967"/>
                <a:gd name="connsiteY5" fmla="*/ 745067 h 1045633"/>
                <a:gd name="connsiteX6" fmla="*/ 143934 w 325967"/>
                <a:gd name="connsiteY6" fmla="*/ 639233 h 1045633"/>
                <a:gd name="connsiteX7" fmla="*/ 127000 w 325967"/>
                <a:gd name="connsiteY7" fmla="*/ 567267 h 1045633"/>
                <a:gd name="connsiteX8" fmla="*/ 118534 w 325967"/>
                <a:gd name="connsiteY8" fmla="*/ 516467 h 1045633"/>
                <a:gd name="connsiteX9" fmla="*/ 114300 w 325967"/>
                <a:gd name="connsiteY9" fmla="*/ 495300 h 1045633"/>
                <a:gd name="connsiteX10" fmla="*/ 101600 w 325967"/>
                <a:gd name="connsiteY10" fmla="*/ 440267 h 1045633"/>
                <a:gd name="connsiteX11" fmla="*/ 93134 w 325967"/>
                <a:gd name="connsiteY11" fmla="*/ 423333 h 1045633"/>
                <a:gd name="connsiteX12" fmla="*/ 88900 w 325967"/>
                <a:gd name="connsiteY12" fmla="*/ 410633 h 1045633"/>
                <a:gd name="connsiteX13" fmla="*/ 80434 w 325967"/>
                <a:gd name="connsiteY13" fmla="*/ 397933 h 1045633"/>
                <a:gd name="connsiteX14" fmla="*/ 71967 w 325967"/>
                <a:gd name="connsiteY14" fmla="*/ 372533 h 1045633"/>
                <a:gd name="connsiteX15" fmla="*/ 76200 w 325967"/>
                <a:gd name="connsiteY15" fmla="*/ 355600 h 1045633"/>
                <a:gd name="connsiteX16" fmla="*/ 105834 w 325967"/>
                <a:gd name="connsiteY16" fmla="*/ 309033 h 1045633"/>
                <a:gd name="connsiteX17" fmla="*/ 139700 w 325967"/>
                <a:gd name="connsiteY17" fmla="*/ 249767 h 1045633"/>
                <a:gd name="connsiteX18" fmla="*/ 143934 w 325967"/>
                <a:gd name="connsiteY18" fmla="*/ 228600 h 1045633"/>
                <a:gd name="connsiteX19" fmla="*/ 194734 w 325967"/>
                <a:gd name="connsiteY19" fmla="*/ 169333 h 1045633"/>
                <a:gd name="connsiteX20" fmla="*/ 232834 w 325967"/>
                <a:gd name="connsiteY20" fmla="*/ 93133 h 1045633"/>
                <a:gd name="connsiteX21" fmla="*/ 254000 w 325967"/>
                <a:gd name="connsiteY21" fmla="*/ 42333 h 1045633"/>
                <a:gd name="connsiteX22" fmla="*/ 287867 w 325967"/>
                <a:gd name="connsiteY22" fmla="*/ 29633 h 1045633"/>
                <a:gd name="connsiteX23" fmla="*/ 309034 w 325967"/>
                <a:gd name="connsiteY23" fmla="*/ 25400 h 1045633"/>
                <a:gd name="connsiteX24" fmla="*/ 325967 w 325967"/>
                <a:gd name="connsiteY24" fmla="*/ 0 h 104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5967" h="1045633">
                  <a:moveTo>
                    <a:pt x="0" y="1045633"/>
                  </a:moveTo>
                  <a:cubicBezTo>
                    <a:pt x="26811" y="997655"/>
                    <a:pt x="51975" y="948719"/>
                    <a:pt x="80434" y="901700"/>
                  </a:cubicBezTo>
                  <a:cubicBezTo>
                    <a:pt x="84567" y="894871"/>
                    <a:pt x="92064" y="890733"/>
                    <a:pt x="97367" y="884767"/>
                  </a:cubicBezTo>
                  <a:cubicBezTo>
                    <a:pt x="103112" y="878303"/>
                    <a:pt x="117377" y="860601"/>
                    <a:pt x="122767" y="850900"/>
                  </a:cubicBezTo>
                  <a:cubicBezTo>
                    <a:pt x="127364" y="842625"/>
                    <a:pt x="131234" y="833967"/>
                    <a:pt x="135467" y="825500"/>
                  </a:cubicBezTo>
                  <a:cubicBezTo>
                    <a:pt x="139883" y="803419"/>
                    <a:pt x="148167" y="768361"/>
                    <a:pt x="148167" y="745067"/>
                  </a:cubicBezTo>
                  <a:cubicBezTo>
                    <a:pt x="148167" y="709761"/>
                    <a:pt x="146949" y="674410"/>
                    <a:pt x="143934" y="639233"/>
                  </a:cubicBezTo>
                  <a:cubicBezTo>
                    <a:pt x="140411" y="598126"/>
                    <a:pt x="134453" y="602670"/>
                    <a:pt x="127000" y="567267"/>
                  </a:cubicBezTo>
                  <a:cubicBezTo>
                    <a:pt x="123463" y="550468"/>
                    <a:pt x="121901" y="533300"/>
                    <a:pt x="118534" y="516467"/>
                  </a:cubicBezTo>
                  <a:cubicBezTo>
                    <a:pt x="117123" y="509411"/>
                    <a:pt x="115587" y="502379"/>
                    <a:pt x="114300" y="495300"/>
                  </a:cubicBezTo>
                  <a:cubicBezTo>
                    <a:pt x="109766" y="470365"/>
                    <a:pt x="110764" y="465469"/>
                    <a:pt x="101600" y="440267"/>
                  </a:cubicBezTo>
                  <a:cubicBezTo>
                    <a:pt x="99443" y="434336"/>
                    <a:pt x="95620" y="429134"/>
                    <a:pt x="93134" y="423333"/>
                  </a:cubicBezTo>
                  <a:cubicBezTo>
                    <a:pt x="91376" y="419231"/>
                    <a:pt x="90896" y="414624"/>
                    <a:pt x="88900" y="410633"/>
                  </a:cubicBezTo>
                  <a:cubicBezTo>
                    <a:pt x="86625" y="406082"/>
                    <a:pt x="82500" y="402582"/>
                    <a:pt x="80434" y="397933"/>
                  </a:cubicBezTo>
                  <a:cubicBezTo>
                    <a:pt x="76809" y="389777"/>
                    <a:pt x="71967" y="372533"/>
                    <a:pt x="71967" y="372533"/>
                  </a:cubicBezTo>
                  <a:cubicBezTo>
                    <a:pt x="73378" y="366889"/>
                    <a:pt x="73837" y="360917"/>
                    <a:pt x="76200" y="355600"/>
                  </a:cubicBezTo>
                  <a:cubicBezTo>
                    <a:pt x="83622" y="338899"/>
                    <a:pt x="97337" y="324965"/>
                    <a:pt x="105834" y="309033"/>
                  </a:cubicBezTo>
                  <a:cubicBezTo>
                    <a:pt x="138800" y="247222"/>
                    <a:pt x="106047" y="291833"/>
                    <a:pt x="139700" y="249767"/>
                  </a:cubicBezTo>
                  <a:cubicBezTo>
                    <a:pt x="141111" y="242711"/>
                    <a:pt x="139871" y="234538"/>
                    <a:pt x="143934" y="228600"/>
                  </a:cubicBezTo>
                  <a:cubicBezTo>
                    <a:pt x="158627" y="207126"/>
                    <a:pt x="183098" y="192606"/>
                    <a:pt x="194734" y="169333"/>
                  </a:cubicBezTo>
                  <a:cubicBezTo>
                    <a:pt x="207434" y="143933"/>
                    <a:pt x="221912" y="119347"/>
                    <a:pt x="232834" y="93133"/>
                  </a:cubicBezTo>
                  <a:cubicBezTo>
                    <a:pt x="239889" y="76200"/>
                    <a:pt x="236967" y="49145"/>
                    <a:pt x="254000" y="42333"/>
                  </a:cubicBezTo>
                  <a:cubicBezTo>
                    <a:pt x="260459" y="39750"/>
                    <a:pt x="279028" y="31843"/>
                    <a:pt x="287867" y="29633"/>
                  </a:cubicBezTo>
                  <a:cubicBezTo>
                    <a:pt x="294848" y="27888"/>
                    <a:pt x="301978" y="26811"/>
                    <a:pt x="309034" y="25400"/>
                  </a:cubicBezTo>
                  <a:lnTo>
                    <a:pt x="325967" y="0"/>
                  </a:ln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7" name="Freeform: Shape 126">
              <a:extLst>
                <a:ext uri="{FF2B5EF4-FFF2-40B4-BE49-F238E27FC236}">
                  <a16:creationId xmlns:a16="http://schemas.microsoft.com/office/drawing/2014/main" id="{EF1251A2-61CD-2EEE-C3C0-1D683D876CE5}"/>
                </a:ext>
              </a:extLst>
            </p:cNvPr>
            <p:cNvSpPr/>
            <p:nvPr/>
          </p:nvSpPr>
          <p:spPr>
            <a:xfrm>
              <a:off x="10958624" y="5067300"/>
              <a:ext cx="247009" cy="1109133"/>
            </a:xfrm>
            <a:custGeom>
              <a:avLst/>
              <a:gdLst>
                <a:gd name="connsiteX0" fmla="*/ 60743 w 247009"/>
                <a:gd name="connsiteY0" fmla="*/ 1109133 h 1109133"/>
                <a:gd name="connsiteX1" fmla="*/ 1476 w 247009"/>
                <a:gd name="connsiteY1" fmla="*/ 973667 h 1109133"/>
                <a:gd name="connsiteX2" fmla="*/ 14176 w 247009"/>
                <a:gd name="connsiteY2" fmla="*/ 884767 h 1109133"/>
                <a:gd name="connsiteX3" fmla="*/ 26876 w 247009"/>
                <a:gd name="connsiteY3" fmla="*/ 829733 h 1109133"/>
                <a:gd name="connsiteX4" fmla="*/ 39576 w 247009"/>
                <a:gd name="connsiteY4" fmla="*/ 681567 h 1109133"/>
                <a:gd name="connsiteX5" fmla="*/ 52276 w 247009"/>
                <a:gd name="connsiteY5" fmla="*/ 639233 h 1109133"/>
                <a:gd name="connsiteX6" fmla="*/ 69209 w 247009"/>
                <a:gd name="connsiteY6" fmla="*/ 579967 h 1109133"/>
                <a:gd name="connsiteX7" fmla="*/ 77676 w 247009"/>
                <a:gd name="connsiteY7" fmla="*/ 567267 h 1109133"/>
                <a:gd name="connsiteX8" fmla="*/ 103076 w 247009"/>
                <a:gd name="connsiteY8" fmla="*/ 524933 h 1109133"/>
                <a:gd name="connsiteX9" fmla="*/ 111543 w 247009"/>
                <a:gd name="connsiteY9" fmla="*/ 499533 h 1109133"/>
                <a:gd name="connsiteX10" fmla="*/ 120009 w 247009"/>
                <a:gd name="connsiteY10" fmla="*/ 486833 h 1109133"/>
                <a:gd name="connsiteX11" fmla="*/ 141176 w 247009"/>
                <a:gd name="connsiteY11" fmla="*/ 452967 h 1109133"/>
                <a:gd name="connsiteX12" fmla="*/ 145409 w 247009"/>
                <a:gd name="connsiteY12" fmla="*/ 427567 h 1109133"/>
                <a:gd name="connsiteX13" fmla="*/ 166576 w 247009"/>
                <a:gd name="connsiteY13" fmla="*/ 355600 h 1109133"/>
                <a:gd name="connsiteX14" fmla="*/ 179276 w 247009"/>
                <a:gd name="connsiteY14" fmla="*/ 313267 h 1109133"/>
                <a:gd name="connsiteX15" fmla="*/ 191976 w 247009"/>
                <a:gd name="connsiteY15" fmla="*/ 266700 h 1109133"/>
                <a:gd name="connsiteX16" fmla="*/ 213143 w 247009"/>
                <a:gd name="connsiteY16" fmla="*/ 215900 h 1109133"/>
                <a:gd name="connsiteX17" fmla="*/ 221609 w 247009"/>
                <a:gd name="connsiteY17" fmla="*/ 186267 h 1109133"/>
                <a:gd name="connsiteX18" fmla="*/ 225843 w 247009"/>
                <a:gd name="connsiteY18" fmla="*/ 160867 h 1109133"/>
                <a:gd name="connsiteX19" fmla="*/ 234309 w 247009"/>
                <a:gd name="connsiteY19" fmla="*/ 139700 h 1109133"/>
                <a:gd name="connsiteX20" fmla="*/ 242776 w 247009"/>
                <a:gd name="connsiteY20" fmla="*/ 110067 h 1109133"/>
                <a:gd name="connsiteX21" fmla="*/ 247009 w 247009"/>
                <a:gd name="connsiteY21" fmla="*/ 80433 h 1109133"/>
                <a:gd name="connsiteX22" fmla="*/ 242776 w 247009"/>
                <a:gd name="connsiteY22" fmla="*/ 29633 h 1109133"/>
                <a:gd name="connsiteX23" fmla="*/ 242776 w 247009"/>
                <a:gd name="connsiteY23" fmla="*/ 0 h 11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7009" h="1109133">
                  <a:moveTo>
                    <a:pt x="60743" y="1109133"/>
                  </a:moveTo>
                  <a:cubicBezTo>
                    <a:pt x="40987" y="1063978"/>
                    <a:pt x="11492" y="1021926"/>
                    <a:pt x="1476" y="973667"/>
                  </a:cubicBezTo>
                  <a:cubicBezTo>
                    <a:pt x="-4607" y="944357"/>
                    <a:pt x="9789" y="914378"/>
                    <a:pt x="14176" y="884767"/>
                  </a:cubicBezTo>
                  <a:cubicBezTo>
                    <a:pt x="18732" y="854014"/>
                    <a:pt x="17686" y="861899"/>
                    <a:pt x="26876" y="829733"/>
                  </a:cubicBezTo>
                  <a:cubicBezTo>
                    <a:pt x="29485" y="782764"/>
                    <a:pt x="30950" y="728145"/>
                    <a:pt x="39576" y="681567"/>
                  </a:cubicBezTo>
                  <a:cubicBezTo>
                    <a:pt x="42259" y="667081"/>
                    <a:pt x="48333" y="653428"/>
                    <a:pt x="52276" y="639233"/>
                  </a:cubicBezTo>
                  <a:cubicBezTo>
                    <a:pt x="57256" y="621305"/>
                    <a:pt x="61398" y="597542"/>
                    <a:pt x="69209" y="579967"/>
                  </a:cubicBezTo>
                  <a:cubicBezTo>
                    <a:pt x="71275" y="575318"/>
                    <a:pt x="75009" y="571600"/>
                    <a:pt x="77676" y="567267"/>
                  </a:cubicBezTo>
                  <a:cubicBezTo>
                    <a:pt x="86301" y="553252"/>
                    <a:pt x="95716" y="539652"/>
                    <a:pt x="103076" y="524933"/>
                  </a:cubicBezTo>
                  <a:cubicBezTo>
                    <a:pt x="107067" y="516951"/>
                    <a:pt x="107918" y="507689"/>
                    <a:pt x="111543" y="499533"/>
                  </a:cubicBezTo>
                  <a:cubicBezTo>
                    <a:pt x="113609" y="494884"/>
                    <a:pt x="117313" y="491147"/>
                    <a:pt x="120009" y="486833"/>
                  </a:cubicBezTo>
                  <a:cubicBezTo>
                    <a:pt x="145520" y="446015"/>
                    <a:pt x="121842" y="481967"/>
                    <a:pt x="141176" y="452967"/>
                  </a:cubicBezTo>
                  <a:cubicBezTo>
                    <a:pt x="142587" y="444500"/>
                    <a:pt x="143242" y="435872"/>
                    <a:pt x="145409" y="427567"/>
                  </a:cubicBezTo>
                  <a:cubicBezTo>
                    <a:pt x="151721" y="403372"/>
                    <a:pt x="159472" y="379575"/>
                    <a:pt x="166576" y="355600"/>
                  </a:cubicBezTo>
                  <a:cubicBezTo>
                    <a:pt x="170761" y="341475"/>
                    <a:pt x="175703" y="327559"/>
                    <a:pt x="179276" y="313267"/>
                  </a:cubicBezTo>
                  <a:cubicBezTo>
                    <a:pt x="181944" y="302597"/>
                    <a:pt x="186702" y="279884"/>
                    <a:pt x="191976" y="266700"/>
                  </a:cubicBezTo>
                  <a:cubicBezTo>
                    <a:pt x="198789" y="249668"/>
                    <a:pt x="208104" y="233539"/>
                    <a:pt x="213143" y="215900"/>
                  </a:cubicBezTo>
                  <a:cubicBezTo>
                    <a:pt x="215965" y="206022"/>
                    <a:pt x="219299" y="196277"/>
                    <a:pt x="221609" y="186267"/>
                  </a:cubicBezTo>
                  <a:cubicBezTo>
                    <a:pt x="223539" y="177903"/>
                    <a:pt x="223585" y="169148"/>
                    <a:pt x="225843" y="160867"/>
                  </a:cubicBezTo>
                  <a:cubicBezTo>
                    <a:pt x="227842" y="153536"/>
                    <a:pt x="231906" y="146909"/>
                    <a:pt x="234309" y="139700"/>
                  </a:cubicBezTo>
                  <a:cubicBezTo>
                    <a:pt x="237558" y="129954"/>
                    <a:pt x="239954" y="119945"/>
                    <a:pt x="242776" y="110067"/>
                  </a:cubicBezTo>
                  <a:cubicBezTo>
                    <a:pt x="244187" y="100189"/>
                    <a:pt x="247009" y="90411"/>
                    <a:pt x="247009" y="80433"/>
                  </a:cubicBezTo>
                  <a:cubicBezTo>
                    <a:pt x="247009" y="63441"/>
                    <a:pt x="243669" y="46602"/>
                    <a:pt x="242776" y="29633"/>
                  </a:cubicBezTo>
                  <a:cubicBezTo>
                    <a:pt x="242257" y="19769"/>
                    <a:pt x="242776" y="9878"/>
                    <a:pt x="242776"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8" name="Freeform: Shape 127">
              <a:extLst>
                <a:ext uri="{FF2B5EF4-FFF2-40B4-BE49-F238E27FC236}">
                  <a16:creationId xmlns:a16="http://schemas.microsoft.com/office/drawing/2014/main" id="{DED240D8-68D1-1EDB-689D-DD0D31503928}"/>
                </a:ext>
              </a:extLst>
            </p:cNvPr>
            <p:cNvSpPr/>
            <p:nvPr/>
          </p:nvSpPr>
          <p:spPr>
            <a:xfrm>
              <a:off x="11264900" y="5092700"/>
              <a:ext cx="402167" cy="1274233"/>
            </a:xfrm>
            <a:custGeom>
              <a:avLst/>
              <a:gdLst>
                <a:gd name="connsiteX0" fmla="*/ 0 w 402167"/>
                <a:gd name="connsiteY0" fmla="*/ 1274233 h 1274233"/>
                <a:gd name="connsiteX1" fmla="*/ 63500 w 402167"/>
                <a:gd name="connsiteY1" fmla="*/ 1193800 h 1274233"/>
                <a:gd name="connsiteX2" fmla="*/ 80433 w 402167"/>
                <a:gd name="connsiteY2" fmla="*/ 1159933 h 1274233"/>
                <a:gd name="connsiteX3" fmla="*/ 105833 w 402167"/>
                <a:gd name="connsiteY3" fmla="*/ 1121833 h 1274233"/>
                <a:gd name="connsiteX4" fmla="*/ 118533 w 402167"/>
                <a:gd name="connsiteY4" fmla="*/ 1109133 h 1274233"/>
                <a:gd name="connsiteX5" fmla="*/ 127000 w 402167"/>
                <a:gd name="connsiteY5" fmla="*/ 1092200 h 1274233"/>
                <a:gd name="connsiteX6" fmla="*/ 135467 w 402167"/>
                <a:gd name="connsiteY6" fmla="*/ 1079500 h 1274233"/>
                <a:gd name="connsiteX7" fmla="*/ 148167 w 402167"/>
                <a:gd name="connsiteY7" fmla="*/ 1054100 h 1274233"/>
                <a:gd name="connsiteX8" fmla="*/ 186267 w 402167"/>
                <a:gd name="connsiteY8" fmla="*/ 999067 h 1274233"/>
                <a:gd name="connsiteX9" fmla="*/ 194733 w 402167"/>
                <a:gd name="connsiteY9" fmla="*/ 977900 h 1274233"/>
                <a:gd name="connsiteX10" fmla="*/ 203200 w 402167"/>
                <a:gd name="connsiteY10" fmla="*/ 960967 h 1274233"/>
                <a:gd name="connsiteX11" fmla="*/ 215900 w 402167"/>
                <a:gd name="connsiteY11" fmla="*/ 931333 h 1274233"/>
                <a:gd name="connsiteX12" fmla="*/ 220133 w 402167"/>
                <a:gd name="connsiteY12" fmla="*/ 901700 h 1274233"/>
                <a:gd name="connsiteX13" fmla="*/ 224367 w 402167"/>
                <a:gd name="connsiteY13" fmla="*/ 876300 h 1274233"/>
                <a:gd name="connsiteX14" fmla="*/ 232833 w 402167"/>
                <a:gd name="connsiteY14" fmla="*/ 812800 h 1274233"/>
                <a:gd name="connsiteX15" fmla="*/ 241300 w 402167"/>
                <a:gd name="connsiteY15" fmla="*/ 787400 h 1274233"/>
                <a:gd name="connsiteX16" fmla="*/ 254000 w 402167"/>
                <a:gd name="connsiteY16" fmla="*/ 753533 h 1274233"/>
                <a:gd name="connsiteX17" fmla="*/ 262467 w 402167"/>
                <a:gd name="connsiteY17" fmla="*/ 698500 h 1274233"/>
                <a:gd name="connsiteX18" fmla="*/ 266700 w 402167"/>
                <a:gd name="connsiteY18" fmla="*/ 618067 h 1274233"/>
                <a:gd name="connsiteX19" fmla="*/ 258233 w 402167"/>
                <a:gd name="connsiteY19" fmla="*/ 558800 h 1274233"/>
                <a:gd name="connsiteX20" fmla="*/ 275167 w 402167"/>
                <a:gd name="connsiteY20" fmla="*/ 440267 h 1274233"/>
                <a:gd name="connsiteX21" fmla="*/ 283633 w 402167"/>
                <a:gd name="connsiteY21" fmla="*/ 385233 h 1274233"/>
                <a:gd name="connsiteX22" fmla="*/ 287867 w 402167"/>
                <a:gd name="connsiteY22" fmla="*/ 300567 h 1274233"/>
                <a:gd name="connsiteX23" fmla="*/ 292100 w 402167"/>
                <a:gd name="connsiteY23" fmla="*/ 262467 h 1274233"/>
                <a:gd name="connsiteX24" fmla="*/ 330200 w 402167"/>
                <a:gd name="connsiteY24" fmla="*/ 169333 h 1274233"/>
                <a:gd name="connsiteX25" fmla="*/ 342900 w 402167"/>
                <a:gd name="connsiteY25" fmla="*/ 122767 h 1274233"/>
                <a:gd name="connsiteX26" fmla="*/ 368300 w 402167"/>
                <a:gd name="connsiteY26" fmla="*/ 59267 h 1274233"/>
                <a:gd name="connsiteX27" fmla="*/ 397933 w 402167"/>
                <a:gd name="connsiteY27" fmla="*/ 4233 h 1274233"/>
                <a:gd name="connsiteX28" fmla="*/ 402167 w 402167"/>
                <a:gd name="connsiteY28" fmla="*/ 0 h 127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02167" h="1274233">
                  <a:moveTo>
                    <a:pt x="0" y="1274233"/>
                  </a:moveTo>
                  <a:cubicBezTo>
                    <a:pt x="21167" y="1247422"/>
                    <a:pt x="43842" y="1221736"/>
                    <a:pt x="63500" y="1193800"/>
                  </a:cubicBezTo>
                  <a:cubicBezTo>
                    <a:pt x="70764" y="1183478"/>
                    <a:pt x="74034" y="1170812"/>
                    <a:pt x="80433" y="1159933"/>
                  </a:cubicBezTo>
                  <a:cubicBezTo>
                    <a:pt x="88172" y="1146777"/>
                    <a:pt x="95040" y="1132626"/>
                    <a:pt x="105833" y="1121833"/>
                  </a:cubicBezTo>
                  <a:cubicBezTo>
                    <a:pt x="110066" y="1117600"/>
                    <a:pt x="115053" y="1114005"/>
                    <a:pt x="118533" y="1109133"/>
                  </a:cubicBezTo>
                  <a:cubicBezTo>
                    <a:pt x="122201" y="1103998"/>
                    <a:pt x="123869" y="1097679"/>
                    <a:pt x="127000" y="1092200"/>
                  </a:cubicBezTo>
                  <a:cubicBezTo>
                    <a:pt x="129524" y="1087783"/>
                    <a:pt x="132996" y="1083948"/>
                    <a:pt x="135467" y="1079500"/>
                  </a:cubicBezTo>
                  <a:cubicBezTo>
                    <a:pt x="140064" y="1071225"/>
                    <a:pt x="143471" y="1062319"/>
                    <a:pt x="148167" y="1054100"/>
                  </a:cubicBezTo>
                  <a:cubicBezTo>
                    <a:pt x="166338" y="1022299"/>
                    <a:pt x="166299" y="1024025"/>
                    <a:pt x="186267" y="999067"/>
                  </a:cubicBezTo>
                  <a:cubicBezTo>
                    <a:pt x="189089" y="992011"/>
                    <a:pt x="191647" y="984844"/>
                    <a:pt x="194733" y="977900"/>
                  </a:cubicBezTo>
                  <a:cubicBezTo>
                    <a:pt x="197296" y="972133"/>
                    <a:pt x="200714" y="966767"/>
                    <a:pt x="203200" y="960967"/>
                  </a:cubicBezTo>
                  <a:cubicBezTo>
                    <a:pt x="221892" y="917354"/>
                    <a:pt x="187811" y="987511"/>
                    <a:pt x="215900" y="931333"/>
                  </a:cubicBezTo>
                  <a:cubicBezTo>
                    <a:pt x="217311" y="921455"/>
                    <a:pt x="218616" y="911562"/>
                    <a:pt x="220133" y="901700"/>
                  </a:cubicBezTo>
                  <a:cubicBezTo>
                    <a:pt x="221438" y="893216"/>
                    <a:pt x="223233" y="884808"/>
                    <a:pt x="224367" y="876300"/>
                  </a:cubicBezTo>
                  <a:cubicBezTo>
                    <a:pt x="226380" y="861201"/>
                    <a:pt x="228627" y="829623"/>
                    <a:pt x="232833" y="812800"/>
                  </a:cubicBezTo>
                  <a:cubicBezTo>
                    <a:pt x="234998" y="804142"/>
                    <a:pt x="238735" y="795948"/>
                    <a:pt x="241300" y="787400"/>
                  </a:cubicBezTo>
                  <a:cubicBezTo>
                    <a:pt x="249947" y="758579"/>
                    <a:pt x="239804" y="781925"/>
                    <a:pt x="254000" y="753533"/>
                  </a:cubicBezTo>
                  <a:cubicBezTo>
                    <a:pt x="255855" y="742401"/>
                    <a:pt x="261690" y="708602"/>
                    <a:pt x="262467" y="698500"/>
                  </a:cubicBezTo>
                  <a:cubicBezTo>
                    <a:pt x="264526" y="671731"/>
                    <a:pt x="265289" y="644878"/>
                    <a:pt x="266700" y="618067"/>
                  </a:cubicBezTo>
                  <a:cubicBezTo>
                    <a:pt x="263878" y="598311"/>
                    <a:pt x="258921" y="578744"/>
                    <a:pt x="258233" y="558800"/>
                  </a:cubicBezTo>
                  <a:cubicBezTo>
                    <a:pt x="256162" y="498749"/>
                    <a:pt x="264404" y="496239"/>
                    <a:pt x="275167" y="440267"/>
                  </a:cubicBezTo>
                  <a:cubicBezTo>
                    <a:pt x="278672" y="422040"/>
                    <a:pt x="280811" y="403578"/>
                    <a:pt x="283633" y="385233"/>
                  </a:cubicBezTo>
                  <a:cubicBezTo>
                    <a:pt x="285044" y="357011"/>
                    <a:pt x="285923" y="328757"/>
                    <a:pt x="287867" y="300567"/>
                  </a:cubicBezTo>
                  <a:cubicBezTo>
                    <a:pt x="288746" y="287819"/>
                    <a:pt x="289140" y="274898"/>
                    <a:pt x="292100" y="262467"/>
                  </a:cubicBezTo>
                  <a:cubicBezTo>
                    <a:pt x="310405" y="185584"/>
                    <a:pt x="304248" y="237457"/>
                    <a:pt x="330200" y="169333"/>
                  </a:cubicBezTo>
                  <a:cubicBezTo>
                    <a:pt x="335928" y="154298"/>
                    <a:pt x="337637" y="137971"/>
                    <a:pt x="342900" y="122767"/>
                  </a:cubicBezTo>
                  <a:cubicBezTo>
                    <a:pt x="350357" y="101224"/>
                    <a:pt x="359668" y="80367"/>
                    <a:pt x="368300" y="59267"/>
                  </a:cubicBezTo>
                  <a:cubicBezTo>
                    <a:pt x="375351" y="42032"/>
                    <a:pt x="384183" y="17980"/>
                    <a:pt x="397933" y="4233"/>
                  </a:cubicBezTo>
                  <a:lnTo>
                    <a:pt x="402167" y="0"/>
                  </a:ln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6" name="Flussdiagramm: Verbinder 29">
              <a:extLst>
                <a:ext uri="{FF2B5EF4-FFF2-40B4-BE49-F238E27FC236}">
                  <a16:creationId xmlns:a16="http://schemas.microsoft.com/office/drawing/2014/main" id="{CBE8D049-DA29-690E-8F63-FF09EEB833D5}"/>
                </a:ext>
              </a:extLst>
            </p:cNvPr>
            <p:cNvSpPr/>
            <p:nvPr/>
          </p:nvSpPr>
          <p:spPr>
            <a:xfrm>
              <a:off x="9488945" y="6032799"/>
              <a:ext cx="230653" cy="237458"/>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Flussdiagramm: Verbinder 29">
              <a:extLst>
                <a:ext uri="{FF2B5EF4-FFF2-40B4-BE49-F238E27FC236}">
                  <a16:creationId xmlns:a16="http://schemas.microsoft.com/office/drawing/2014/main" id="{3AA37067-6BFF-DE44-3EAF-A87ECC10D3C3}"/>
                </a:ext>
              </a:extLst>
            </p:cNvPr>
            <p:cNvSpPr/>
            <p:nvPr/>
          </p:nvSpPr>
          <p:spPr>
            <a:xfrm>
              <a:off x="9908780" y="6210599"/>
              <a:ext cx="230653" cy="237458"/>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Flussdiagramm: Verbinder 29">
              <a:extLst>
                <a:ext uri="{FF2B5EF4-FFF2-40B4-BE49-F238E27FC236}">
                  <a16:creationId xmlns:a16="http://schemas.microsoft.com/office/drawing/2014/main" id="{6EAB1AD1-1A50-941C-2704-3A20E54E36B4}"/>
                </a:ext>
              </a:extLst>
            </p:cNvPr>
            <p:cNvSpPr/>
            <p:nvPr/>
          </p:nvSpPr>
          <p:spPr>
            <a:xfrm>
              <a:off x="10900849" y="6032799"/>
              <a:ext cx="230653" cy="237458"/>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Flussdiagramm: Verbinder 29">
              <a:extLst>
                <a:ext uri="{FF2B5EF4-FFF2-40B4-BE49-F238E27FC236}">
                  <a16:creationId xmlns:a16="http://schemas.microsoft.com/office/drawing/2014/main" id="{0BE9992A-4457-2AA6-55A7-FF1FECB36619}"/>
                </a:ext>
              </a:extLst>
            </p:cNvPr>
            <p:cNvSpPr/>
            <p:nvPr/>
          </p:nvSpPr>
          <p:spPr>
            <a:xfrm>
              <a:off x="11168284" y="6235999"/>
              <a:ext cx="230653" cy="237458"/>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Flussdiagramm: Verbinder 29">
              <a:extLst>
                <a:ext uri="{FF2B5EF4-FFF2-40B4-BE49-F238E27FC236}">
                  <a16:creationId xmlns:a16="http://schemas.microsoft.com/office/drawing/2014/main" id="{6FE0AA08-5644-6C53-4F8D-ED7966119D74}"/>
                </a:ext>
              </a:extLst>
            </p:cNvPr>
            <p:cNvSpPr/>
            <p:nvPr/>
          </p:nvSpPr>
          <p:spPr>
            <a:xfrm>
              <a:off x="10328614" y="6032799"/>
              <a:ext cx="230653" cy="237458"/>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Flussdiagramm: Verbinder 29">
              <a:extLst>
                <a:ext uri="{FF2B5EF4-FFF2-40B4-BE49-F238E27FC236}">
                  <a16:creationId xmlns:a16="http://schemas.microsoft.com/office/drawing/2014/main" id="{5BED9BED-665F-C327-8FCA-8596B642E179}"/>
                </a:ext>
              </a:extLst>
            </p:cNvPr>
            <p:cNvSpPr/>
            <p:nvPr/>
          </p:nvSpPr>
          <p:spPr>
            <a:xfrm>
              <a:off x="9614895" y="5721072"/>
              <a:ext cx="230653" cy="237458"/>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Flussdiagramm: Verbinder 29">
              <a:extLst>
                <a:ext uri="{FF2B5EF4-FFF2-40B4-BE49-F238E27FC236}">
                  <a16:creationId xmlns:a16="http://schemas.microsoft.com/office/drawing/2014/main" id="{EAC24A4F-C943-04EF-D1E3-CD0893D1DB31}"/>
                </a:ext>
              </a:extLst>
            </p:cNvPr>
            <p:cNvSpPr/>
            <p:nvPr/>
          </p:nvSpPr>
          <p:spPr>
            <a:xfrm>
              <a:off x="10034730" y="5721072"/>
              <a:ext cx="230653" cy="237458"/>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Flussdiagramm: Verbinder 29">
              <a:extLst>
                <a:ext uri="{FF2B5EF4-FFF2-40B4-BE49-F238E27FC236}">
                  <a16:creationId xmlns:a16="http://schemas.microsoft.com/office/drawing/2014/main" id="{E4A0F983-D1AB-DCCC-F77A-55EC649A47E0}"/>
                </a:ext>
              </a:extLst>
            </p:cNvPr>
            <p:cNvSpPr/>
            <p:nvPr/>
          </p:nvSpPr>
          <p:spPr>
            <a:xfrm>
              <a:off x="10874400" y="5721072"/>
              <a:ext cx="230653" cy="237458"/>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Flussdiagramm: Verbinder 29">
              <a:extLst>
                <a:ext uri="{FF2B5EF4-FFF2-40B4-BE49-F238E27FC236}">
                  <a16:creationId xmlns:a16="http://schemas.microsoft.com/office/drawing/2014/main" id="{A9EBEE22-457E-57FC-F26C-42F51DA49E55}"/>
                </a:ext>
              </a:extLst>
            </p:cNvPr>
            <p:cNvSpPr/>
            <p:nvPr/>
          </p:nvSpPr>
          <p:spPr>
            <a:xfrm>
              <a:off x="11370434" y="5835372"/>
              <a:ext cx="230653" cy="237458"/>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Flussdiagramm: Verbinder 29">
              <a:extLst>
                <a:ext uri="{FF2B5EF4-FFF2-40B4-BE49-F238E27FC236}">
                  <a16:creationId xmlns:a16="http://schemas.microsoft.com/office/drawing/2014/main" id="{1059639D-4F9C-FDC0-6781-741C79464622}"/>
                </a:ext>
              </a:extLst>
            </p:cNvPr>
            <p:cNvSpPr/>
            <p:nvPr/>
          </p:nvSpPr>
          <p:spPr>
            <a:xfrm>
              <a:off x="10454565" y="5848072"/>
              <a:ext cx="230653" cy="237458"/>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Flussdiagramm: Verbinder 29">
              <a:extLst>
                <a:ext uri="{FF2B5EF4-FFF2-40B4-BE49-F238E27FC236}">
                  <a16:creationId xmlns:a16="http://schemas.microsoft.com/office/drawing/2014/main" id="{D22C5270-FE5A-12AB-29B3-D81A8149D3EB}"/>
                </a:ext>
              </a:extLst>
            </p:cNvPr>
            <p:cNvSpPr/>
            <p:nvPr/>
          </p:nvSpPr>
          <p:spPr>
            <a:xfrm>
              <a:off x="9740846" y="5363163"/>
              <a:ext cx="230653" cy="237458"/>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Flussdiagramm: Verbinder 29">
              <a:extLst>
                <a:ext uri="{FF2B5EF4-FFF2-40B4-BE49-F238E27FC236}">
                  <a16:creationId xmlns:a16="http://schemas.microsoft.com/office/drawing/2014/main" id="{DF8DD97B-6635-3D26-C177-174D1313C256}"/>
                </a:ext>
              </a:extLst>
            </p:cNvPr>
            <p:cNvSpPr/>
            <p:nvPr/>
          </p:nvSpPr>
          <p:spPr>
            <a:xfrm>
              <a:off x="10160681" y="5185363"/>
              <a:ext cx="230653" cy="237458"/>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Flussdiagramm: Verbinder 29">
              <a:extLst>
                <a:ext uri="{FF2B5EF4-FFF2-40B4-BE49-F238E27FC236}">
                  <a16:creationId xmlns:a16="http://schemas.microsoft.com/office/drawing/2014/main" id="{9F899773-D463-15F8-CB73-4F78A7F2FF7E}"/>
                </a:ext>
              </a:extLst>
            </p:cNvPr>
            <p:cNvSpPr/>
            <p:nvPr/>
          </p:nvSpPr>
          <p:spPr>
            <a:xfrm>
              <a:off x="11000350" y="5363163"/>
              <a:ext cx="230653" cy="237458"/>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Flussdiagramm: Verbinder 29">
              <a:extLst>
                <a:ext uri="{FF2B5EF4-FFF2-40B4-BE49-F238E27FC236}">
                  <a16:creationId xmlns:a16="http://schemas.microsoft.com/office/drawing/2014/main" id="{5D92A11C-D612-450C-5442-0A353FDB4A11}"/>
                </a:ext>
              </a:extLst>
            </p:cNvPr>
            <p:cNvSpPr/>
            <p:nvPr/>
          </p:nvSpPr>
          <p:spPr>
            <a:xfrm>
              <a:off x="11420185" y="5363163"/>
              <a:ext cx="230653" cy="237458"/>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Flussdiagramm: Verbinder 29">
              <a:extLst>
                <a:ext uri="{FF2B5EF4-FFF2-40B4-BE49-F238E27FC236}">
                  <a16:creationId xmlns:a16="http://schemas.microsoft.com/office/drawing/2014/main" id="{184B6A65-9B21-25D1-B320-449635EA87A8}"/>
                </a:ext>
              </a:extLst>
            </p:cNvPr>
            <p:cNvSpPr/>
            <p:nvPr/>
          </p:nvSpPr>
          <p:spPr>
            <a:xfrm>
              <a:off x="10377315" y="5363163"/>
              <a:ext cx="230653" cy="237458"/>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Flussdiagramm: Verbinder 29">
              <a:extLst>
                <a:ext uri="{FF2B5EF4-FFF2-40B4-BE49-F238E27FC236}">
                  <a16:creationId xmlns:a16="http://schemas.microsoft.com/office/drawing/2014/main" id="{657B5AF3-30FA-DFDE-BF18-26DCB982A9D5}"/>
                </a:ext>
              </a:extLst>
            </p:cNvPr>
            <p:cNvSpPr/>
            <p:nvPr/>
          </p:nvSpPr>
          <p:spPr>
            <a:xfrm>
              <a:off x="9866796" y="5016799"/>
              <a:ext cx="230653" cy="237458"/>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Flussdiagramm: Verbinder 29">
              <a:extLst>
                <a:ext uri="{FF2B5EF4-FFF2-40B4-BE49-F238E27FC236}">
                  <a16:creationId xmlns:a16="http://schemas.microsoft.com/office/drawing/2014/main" id="{8DC4BDD5-9C40-EDB2-16FB-1DCEEE849BCC}"/>
                </a:ext>
              </a:extLst>
            </p:cNvPr>
            <p:cNvSpPr/>
            <p:nvPr/>
          </p:nvSpPr>
          <p:spPr>
            <a:xfrm>
              <a:off x="10286631" y="4851699"/>
              <a:ext cx="230653" cy="237458"/>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Flussdiagramm: Verbinder 29">
              <a:extLst>
                <a:ext uri="{FF2B5EF4-FFF2-40B4-BE49-F238E27FC236}">
                  <a16:creationId xmlns:a16="http://schemas.microsoft.com/office/drawing/2014/main" id="{464E5438-B9FB-84D5-0D96-65F70A8BF6D2}"/>
                </a:ext>
              </a:extLst>
            </p:cNvPr>
            <p:cNvSpPr/>
            <p:nvPr/>
          </p:nvSpPr>
          <p:spPr>
            <a:xfrm>
              <a:off x="11126300" y="4940599"/>
              <a:ext cx="230653" cy="237458"/>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Flussdiagramm: Verbinder 29">
              <a:extLst>
                <a:ext uri="{FF2B5EF4-FFF2-40B4-BE49-F238E27FC236}">
                  <a16:creationId xmlns:a16="http://schemas.microsoft.com/office/drawing/2014/main" id="{944D5F58-B206-D8EF-800F-63C3818D1C6C}"/>
                </a:ext>
              </a:extLst>
            </p:cNvPr>
            <p:cNvSpPr/>
            <p:nvPr/>
          </p:nvSpPr>
          <p:spPr>
            <a:xfrm>
              <a:off x="11546135" y="5016799"/>
              <a:ext cx="230653" cy="237458"/>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Flussdiagramm: Verbinder 29">
              <a:extLst>
                <a:ext uri="{FF2B5EF4-FFF2-40B4-BE49-F238E27FC236}">
                  <a16:creationId xmlns:a16="http://schemas.microsoft.com/office/drawing/2014/main" id="{ABD98C8C-D89B-B17C-6E94-DA048B69054C}"/>
                </a:ext>
              </a:extLst>
            </p:cNvPr>
            <p:cNvSpPr/>
            <p:nvPr/>
          </p:nvSpPr>
          <p:spPr>
            <a:xfrm>
              <a:off x="10706466" y="5016799"/>
              <a:ext cx="230653" cy="237458"/>
            </a:xfrm>
            <a:prstGeom prst="flowChartConnector">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21197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xEl>
                                              <p:pRg st="0" end="0"/>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26"/>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9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8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5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53">
                                            <p:txEl>
                                              <p:pRg st="1" end="1"/>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3">
                                            <p:txEl>
                                              <p:pRg st="2" end="2"/>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6"/>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57"/>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58"/>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59"/>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6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56"/>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58"/>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59"/>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60"/>
                                        </p:tgtEl>
                                        <p:attrNameLst>
                                          <p:attrName>style.visibility</p:attrName>
                                        </p:attrNameLst>
                                      </p:cBhvr>
                                      <p:to>
                                        <p:strVal val="hidden"/>
                                      </p:to>
                                    </p:set>
                                  </p:childTnLst>
                                </p:cTn>
                              </p:par>
                              <p:par>
                                <p:cTn id="60" presetID="1" presetClass="entr" presetSubtype="0" fill="hold" nodeType="withEffect">
                                  <p:stCondLst>
                                    <p:cond delay="0"/>
                                  </p:stCondLst>
                                  <p:childTnLst>
                                    <p:set>
                                      <p:cBhvr>
                                        <p:cTn id="61" dur="1" fill="hold">
                                          <p:stCondLst>
                                            <p:cond delay="0"/>
                                          </p:stCondLst>
                                        </p:cTn>
                                        <p:tgtEl>
                                          <p:spTgt spid="81"/>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53">
                                            <p:txEl>
                                              <p:pRg st="3" end="3"/>
                                            </p:txEl>
                                          </p:spTgt>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82"/>
                                        </p:tgtEl>
                                        <p:attrNameLst>
                                          <p:attrName>style.visibility</p:attrName>
                                        </p:attrNameLst>
                                      </p:cBhvr>
                                      <p:to>
                                        <p:strVal val="visible"/>
                                      </p:to>
                                    </p:set>
                                  </p:childTnLst>
                                </p:cTn>
                              </p:par>
                              <p:par>
                                <p:cTn id="68" presetID="1" presetClass="exit" presetSubtype="0" fill="hold" nodeType="withEffect">
                                  <p:stCondLst>
                                    <p:cond delay="0"/>
                                  </p:stCondLst>
                                  <p:childTnLst>
                                    <p:set>
                                      <p:cBhvr>
                                        <p:cTn id="69" dur="1" fill="hold">
                                          <p:stCondLst>
                                            <p:cond delay="0"/>
                                          </p:stCondLst>
                                        </p:cTn>
                                        <p:tgtEl>
                                          <p:spTgt spid="81"/>
                                        </p:tgtEl>
                                        <p:attrNameLst>
                                          <p:attrName>style.visibility</p:attrName>
                                        </p:attrNameLst>
                                      </p:cBhvr>
                                      <p:to>
                                        <p:strVal val="hidden"/>
                                      </p:to>
                                    </p:set>
                                  </p:childTnLst>
                                </p:cTn>
                              </p:par>
                              <p:par>
                                <p:cTn id="70" presetID="1" presetClass="exit" presetSubtype="0" fill="hold" grpId="0" nodeType="withEffect">
                                  <p:stCondLst>
                                    <p:cond delay="0"/>
                                  </p:stCondLst>
                                  <p:childTnLst>
                                    <p:set>
                                      <p:cBhvr>
                                        <p:cTn id="71" dur="1" fill="hold">
                                          <p:stCondLst>
                                            <p:cond delay="0"/>
                                          </p:stCondLst>
                                        </p:cTn>
                                        <p:tgtEl>
                                          <p:spTgt spid="29"/>
                                        </p:tgtEl>
                                        <p:attrNameLst>
                                          <p:attrName>style.visibility</p:attrName>
                                        </p:attrNameLst>
                                      </p:cBhvr>
                                      <p:to>
                                        <p:strVal val="hidden"/>
                                      </p:to>
                                    </p:set>
                                  </p:childTnLst>
                                </p:cTn>
                              </p:par>
                              <p:par>
                                <p:cTn id="72" presetID="1" presetClass="entr" presetSubtype="0" fill="hold" nodeType="withEffect">
                                  <p:stCondLst>
                                    <p:cond delay="0"/>
                                  </p:stCondLst>
                                  <p:childTnLst>
                                    <p:set>
                                      <p:cBhvr>
                                        <p:cTn id="73" dur="1" fill="hold">
                                          <p:stCondLst>
                                            <p:cond delay="0"/>
                                          </p:stCondLst>
                                        </p:cTn>
                                        <p:tgtEl>
                                          <p:spTgt spid="83"/>
                                        </p:tgtEl>
                                        <p:attrNameLst>
                                          <p:attrName>style.visibility</p:attrName>
                                        </p:attrNameLst>
                                      </p:cBhvr>
                                      <p:to>
                                        <p:strVal val="visible"/>
                                      </p:to>
                                    </p:set>
                                  </p:childTnLst>
                                </p:cTn>
                              </p:par>
                              <p:par>
                                <p:cTn id="74" presetID="1" presetClass="exit" presetSubtype="0" fill="hold" nodeType="withEffect">
                                  <p:stCondLst>
                                    <p:cond delay="0"/>
                                  </p:stCondLst>
                                  <p:childTnLst>
                                    <p:set>
                                      <p:cBhvr>
                                        <p:cTn id="75" dur="1" fill="hold">
                                          <p:stCondLst>
                                            <p:cond delay="0"/>
                                          </p:stCondLst>
                                        </p:cTn>
                                        <p:tgtEl>
                                          <p:spTgt spid="57"/>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130"/>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5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93EFA-AB66-9674-A7FB-C39B5AABECD8}"/>
              </a:ext>
            </a:extLst>
          </p:cNvPr>
          <p:cNvSpPr>
            <a:spLocks noGrp="1"/>
          </p:cNvSpPr>
          <p:nvPr>
            <p:ph type="title"/>
          </p:nvPr>
        </p:nvSpPr>
        <p:spPr/>
        <p:txBody>
          <a:bodyPr>
            <a:normAutofit/>
          </a:bodyPr>
          <a:lstStyle/>
          <a:p>
            <a:r>
              <a:rPr lang="en-AU"/>
              <a:t>Preparation</a:t>
            </a:r>
          </a:p>
        </p:txBody>
      </p:sp>
      <p:sp>
        <p:nvSpPr>
          <p:cNvPr id="86" name="Arrow: Right 85">
            <a:extLst>
              <a:ext uri="{FF2B5EF4-FFF2-40B4-BE49-F238E27FC236}">
                <a16:creationId xmlns:a16="http://schemas.microsoft.com/office/drawing/2014/main" id="{5B91CD7D-AC7A-FCB7-643F-D4138097AB54}"/>
              </a:ext>
            </a:extLst>
          </p:cNvPr>
          <p:cNvSpPr/>
          <p:nvPr/>
        </p:nvSpPr>
        <p:spPr>
          <a:xfrm>
            <a:off x="1681225" y="3212933"/>
            <a:ext cx="447675" cy="45720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AU"/>
          </a:p>
        </p:txBody>
      </p:sp>
      <p:sp>
        <p:nvSpPr>
          <p:cNvPr id="87" name="TextBox 86">
            <a:extLst>
              <a:ext uri="{FF2B5EF4-FFF2-40B4-BE49-F238E27FC236}">
                <a16:creationId xmlns:a16="http://schemas.microsoft.com/office/drawing/2014/main" id="{D3BD534C-1A52-67E7-CACA-BA75EFED3999}"/>
              </a:ext>
            </a:extLst>
          </p:cNvPr>
          <p:cNvSpPr txBox="1"/>
          <p:nvPr/>
        </p:nvSpPr>
        <p:spPr>
          <a:xfrm>
            <a:off x="2231136" y="3081656"/>
            <a:ext cx="8868664" cy="774571"/>
          </a:xfrm>
          <a:prstGeom prst="rect">
            <a:avLst/>
          </a:prstGeom>
          <a:noFill/>
        </p:spPr>
        <p:txBody>
          <a:bodyPr wrap="square" lIns="91440" tIns="45720" rIns="91440" bIns="45720" anchor="t">
            <a:spAutoFit/>
          </a:bodyPr>
          <a:lstStyle/>
          <a:p>
            <a:pPr marL="228600" indent="-228600" defTabSz="914400">
              <a:spcBef>
                <a:spcPts val="1000"/>
              </a:spcBef>
              <a:buClr>
                <a:srgbClr val="9BAFB5"/>
              </a:buClr>
              <a:buFont typeface="Wingdings" panose="05000000000000000000" pitchFamily="2" charset="2"/>
              <a:buChar char="§"/>
              <a:defRPr/>
            </a:pPr>
            <a:r>
              <a:rPr kumimoji="0" lang="en-AU" sz="1800" b="0" i="0" u="none" strike="noStrike" kern="1200" cap="none" spc="0" normalizeH="0" baseline="0" noProof="0" dirty="0">
                <a:ln>
                  <a:noFill/>
                </a:ln>
                <a:solidFill>
                  <a:srgbClr val="000000"/>
                </a:solidFill>
                <a:effectLst/>
                <a:uLnTx/>
                <a:uFillTx/>
                <a:latin typeface="Gill Sans MT" panose="020B0502020104020203"/>
                <a:ea typeface="+mn-ea"/>
                <a:cs typeface="+mn-cs"/>
              </a:rPr>
              <a:t>RUNNING</a:t>
            </a:r>
            <a:r>
              <a:rPr lang="en-AU" dirty="0">
                <a:solidFill>
                  <a:srgbClr val="000000"/>
                </a:solidFill>
                <a:latin typeface="Gill Sans MT" panose="020B0502020104020203"/>
              </a:rPr>
              <a:t> 28</a:t>
            </a:r>
            <a:r>
              <a:rPr kumimoji="0" lang="en-AU" sz="1800" b="0" i="0" u="none" strike="noStrike" kern="1200" cap="none" spc="0" normalizeH="0" baseline="0" noProof="0" dirty="0">
                <a:ln>
                  <a:noFill/>
                </a:ln>
                <a:solidFill>
                  <a:srgbClr val="000000"/>
                </a:solidFill>
                <a:effectLst/>
                <a:uLnTx/>
                <a:uFillTx/>
                <a:latin typeface="Gill Sans MT" panose="020B0502020104020203"/>
                <a:ea typeface="+mn-ea"/>
                <a:cs typeface="+mn-cs"/>
              </a:rPr>
              <a:t> trials x </a:t>
            </a:r>
            <a:r>
              <a:rPr lang="en-AU" dirty="0">
                <a:solidFill>
                  <a:srgbClr val="000000"/>
                </a:solidFill>
                <a:latin typeface="Gill Sans MT" panose="020B0502020104020203"/>
              </a:rPr>
              <a:t>6</a:t>
            </a:r>
            <a:r>
              <a:rPr kumimoji="0" lang="en-AU" sz="1800" b="0" i="0" u="none" strike="noStrike" kern="1200" cap="none" spc="0" normalizeH="0" baseline="0" noProof="0" dirty="0">
                <a:ln>
                  <a:noFill/>
                </a:ln>
                <a:solidFill>
                  <a:srgbClr val="000000"/>
                </a:solidFill>
                <a:effectLst/>
                <a:uLnTx/>
                <a:uFillTx/>
                <a:latin typeface="Gill Sans MT" panose="020B0502020104020203"/>
                <a:ea typeface="+mn-ea"/>
                <a:cs typeface="+mn-cs"/>
              </a:rPr>
              <a:t> </a:t>
            </a:r>
            <a:r>
              <a:rPr lang="en-AU" dirty="0">
                <a:solidFill>
                  <a:srgbClr val="000000"/>
                </a:solidFill>
                <a:latin typeface="Gill Sans MT" panose="020B0502020104020203"/>
              </a:rPr>
              <a:t>running cycles normalized to 100% </a:t>
            </a:r>
            <a:r>
              <a:rPr kumimoji="0" lang="en-AU" sz="1800" b="0" i="0" u="none" strike="noStrike" kern="1200" cap="none" spc="0" normalizeH="0" baseline="0" noProof="0" dirty="0">
                <a:ln>
                  <a:noFill/>
                </a:ln>
                <a:solidFill>
                  <a:srgbClr val="000000"/>
                </a:solidFill>
                <a:effectLst/>
                <a:uLnTx/>
                <a:uFillTx/>
                <a:latin typeface="Gill Sans MT" panose="020B0502020104020203"/>
                <a:ea typeface="+mn-ea"/>
                <a:cs typeface="+mn-cs"/>
              </a:rPr>
              <a:t>x </a:t>
            </a:r>
            <a:r>
              <a:rPr lang="en-AU" dirty="0">
                <a:solidFill>
                  <a:srgbClr val="000000"/>
                </a:solidFill>
                <a:latin typeface="Gill Sans MT" panose="020B0502020104020203"/>
              </a:rPr>
              <a:t>6</a:t>
            </a:r>
            <a:r>
              <a:rPr kumimoji="0" lang="en-AU" sz="1800" b="0" i="0" u="none" strike="noStrike" kern="1200" cap="none" spc="0" normalizeH="0" baseline="0" noProof="0" dirty="0">
                <a:ln>
                  <a:noFill/>
                </a:ln>
                <a:solidFill>
                  <a:srgbClr val="000000"/>
                </a:solidFill>
                <a:effectLst/>
                <a:uLnTx/>
                <a:uFillTx/>
                <a:latin typeface="Gill Sans MT" panose="020B0502020104020203"/>
                <a:ea typeface="+mn-ea"/>
                <a:cs typeface="+mn-cs"/>
              </a:rPr>
              <a:t> marker (</a:t>
            </a:r>
            <a:r>
              <a:rPr lang="en-AU" dirty="0">
                <a:solidFill>
                  <a:srgbClr val="000000"/>
                </a:solidFill>
                <a:latin typeface="Gill Sans MT" panose="020B0502020104020203"/>
              </a:rPr>
              <a:t>28</a:t>
            </a:r>
            <a:r>
              <a:rPr kumimoji="0" lang="en-AU" sz="1800" b="0" i="0" u="none" strike="noStrike" kern="1200" cap="none" spc="0" normalizeH="0" baseline="0" noProof="0" dirty="0">
                <a:ln>
                  <a:noFill/>
                </a:ln>
                <a:solidFill>
                  <a:srgbClr val="000000"/>
                </a:solidFill>
                <a:effectLst/>
                <a:uLnTx/>
                <a:uFillTx/>
                <a:latin typeface="Gill Sans MT" panose="020B0502020104020203"/>
                <a:ea typeface="+mn-ea"/>
                <a:cs typeface="+mn-cs"/>
              </a:rPr>
              <a:t> participants)</a:t>
            </a:r>
          </a:p>
          <a:p>
            <a:pPr marL="228600" indent="-228600" defTabSz="914400">
              <a:spcBef>
                <a:spcPts val="1000"/>
              </a:spcBef>
              <a:buClr>
                <a:srgbClr val="9BAFB5"/>
              </a:buClr>
              <a:buFont typeface="Wingdings" panose="05000000000000000000" pitchFamily="2" charset="2"/>
              <a:buChar char="§"/>
              <a:defRPr/>
            </a:pPr>
            <a:r>
              <a:rPr lang="en-AU" dirty="0">
                <a:solidFill>
                  <a:srgbClr val="000000"/>
                </a:solidFill>
                <a:latin typeface="Gill Sans MT" panose="020B0502020104020203"/>
              </a:rPr>
              <a:t>WALKING 114 trials x 6 gait cycles </a:t>
            </a:r>
            <a:r>
              <a:rPr lang="en-AU" dirty="0">
                <a:solidFill>
                  <a:srgbClr val="000000"/>
                </a:solidFill>
                <a:ea typeface="+mn-lt"/>
                <a:cs typeface="+mn-lt"/>
              </a:rPr>
              <a:t>normalized to 100%</a:t>
            </a:r>
            <a:r>
              <a:rPr lang="en-AU" dirty="0">
                <a:solidFill>
                  <a:srgbClr val="000000"/>
                </a:solidFill>
                <a:latin typeface="Gill Sans MT" panose="020B0502020104020203"/>
              </a:rPr>
              <a:t> </a:t>
            </a:r>
            <a:r>
              <a:rPr kumimoji="0" lang="en-AU" sz="1800" b="0" i="0" u="none" strike="noStrike" kern="1200" cap="none" spc="0" normalizeH="0" baseline="0" noProof="0" dirty="0">
                <a:ln>
                  <a:noFill/>
                </a:ln>
                <a:solidFill>
                  <a:srgbClr val="000000"/>
                </a:solidFill>
                <a:effectLst/>
                <a:uLnTx/>
                <a:uFillTx/>
                <a:latin typeface="Gill Sans MT" panose="020B0502020104020203"/>
                <a:ea typeface="+mn-ea"/>
                <a:cs typeface="+mn-cs"/>
              </a:rPr>
              <a:t>x </a:t>
            </a:r>
            <a:r>
              <a:rPr lang="en-AU" dirty="0">
                <a:solidFill>
                  <a:srgbClr val="000000"/>
                </a:solidFill>
                <a:latin typeface="Gill Sans MT" panose="020B0502020104020203"/>
              </a:rPr>
              <a:t>6</a:t>
            </a:r>
            <a:r>
              <a:rPr kumimoji="0" lang="en-AU" sz="1800" b="0" i="0" u="none" strike="noStrike" kern="1200" cap="none" spc="0" normalizeH="0" baseline="0" noProof="0" dirty="0">
                <a:ln>
                  <a:noFill/>
                </a:ln>
                <a:solidFill>
                  <a:srgbClr val="000000"/>
                </a:solidFill>
                <a:effectLst/>
                <a:uLnTx/>
                <a:uFillTx/>
                <a:latin typeface="Gill Sans MT" panose="020B0502020104020203"/>
                <a:ea typeface="+mn-ea"/>
                <a:cs typeface="+mn-cs"/>
              </a:rPr>
              <a:t> marker (38 participants)</a:t>
            </a:r>
            <a:endParaRPr lang="en-AU" sz="1800" b="0" i="0" u="none" strike="noStrike" kern="1200" cap="none" spc="0" normalizeH="0" baseline="0" noProof="0" dirty="0">
              <a:ln>
                <a:noFill/>
              </a:ln>
              <a:solidFill>
                <a:srgbClr val="000000"/>
              </a:solidFill>
              <a:effectLst/>
              <a:uLnTx/>
              <a:uFillTx/>
              <a:latin typeface="Gill Sans MT" panose="020B0502020104020203"/>
            </a:endParaRPr>
          </a:p>
        </p:txBody>
      </p:sp>
      <p:grpSp>
        <p:nvGrpSpPr>
          <p:cNvPr id="90" name="Group 89">
            <a:extLst>
              <a:ext uri="{FF2B5EF4-FFF2-40B4-BE49-F238E27FC236}">
                <a16:creationId xmlns:a16="http://schemas.microsoft.com/office/drawing/2014/main" id="{DE40392F-6C4D-F461-2308-0A3162E0554B}"/>
              </a:ext>
            </a:extLst>
          </p:cNvPr>
          <p:cNvGrpSpPr/>
          <p:nvPr/>
        </p:nvGrpSpPr>
        <p:grpSpPr>
          <a:xfrm>
            <a:off x="321070" y="128231"/>
            <a:ext cx="3196434" cy="2124847"/>
            <a:chOff x="6446330" y="513283"/>
            <a:chExt cx="3196434" cy="2124847"/>
          </a:xfrm>
        </p:grpSpPr>
        <p:pic>
          <p:nvPicPr>
            <p:cNvPr id="91" name="Picture 90" descr="A close-up of letters&#10;&#10;Description automatically generated">
              <a:extLst>
                <a:ext uri="{FF2B5EF4-FFF2-40B4-BE49-F238E27FC236}">
                  <a16:creationId xmlns:a16="http://schemas.microsoft.com/office/drawing/2014/main" id="{0791F7F8-2F63-8265-1F62-A74BC1CD5F36}"/>
                </a:ext>
              </a:extLst>
            </p:cNvPr>
            <p:cNvPicPr>
              <a:picLocks noChangeAspect="1"/>
            </p:cNvPicPr>
            <p:nvPr/>
          </p:nvPicPr>
          <p:blipFill rotWithShape="1">
            <a:blip r:embed="rId3">
              <a:extLst>
                <a:ext uri="{28A0092B-C50C-407E-A947-70E740481C1C}">
                  <a14:useLocalDpi xmlns:a14="http://schemas.microsoft.com/office/drawing/2010/main" val="0"/>
                </a:ext>
              </a:extLst>
            </a:blip>
            <a:srcRect t="25077" r="42433"/>
            <a:stretch/>
          </p:blipFill>
          <p:spPr>
            <a:xfrm>
              <a:off x="6446330" y="513283"/>
              <a:ext cx="3196434" cy="1142374"/>
            </a:xfrm>
            <a:prstGeom prst="rect">
              <a:avLst/>
            </a:prstGeom>
          </p:spPr>
        </p:pic>
        <p:pic>
          <p:nvPicPr>
            <p:cNvPr id="92" name="Picture 91" descr="A close-up of letters&#10;&#10;Description automatically generated">
              <a:extLst>
                <a:ext uri="{FF2B5EF4-FFF2-40B4-BE49-F238E27FC236}">
                  <a16:creationId xmlns:a16="http://schemas.microsoft.com/office/drawing/2014/main" id="{2CE0361C-A025-62C8-E0B3-D8ACE3E4AB6C}"/>
                </a:ext>
              </a:extLst>
            </p:cNvPr>
            <p:cNvPicPr>
              <a:picLocks noChangeAspect="1"/>
            </p:cNvPicPr>
            <p:nvPr/>
          </p:nvPicPr>
          <p:blipFill rotWithShape="1">
            <a:blip r:embed="rId3">
              <a:extLst>
                <a:ext uri="{28A0092B-C50C-407E-A947-70E740481C1C}">
                  <a14:useLocalDpi xmlns:a14="http://schemas.microsoft.com/office/drawing/2010/main" val="0"/>
                </a:ext>
              </a:extLst>
            </a:blip>
            <a:srcRect l="59314" t="25077" r="14786"/>
            <a:stretch/>
          </p:blipFill>
          <p:spPr>
            <a:xfrm>
              <a:off x="7398327" y="1495756"/>
              <a:ext cx="1438080" cy="1142374"/>
            </a:xfrm>
            <a:prstGeom prst="rect">
              <a:avLst/>
            </a:prstGeom>
          </p:spPr>
        </p:pic>
      </p:grpSp>
    </p:spTree>
    <p:extLst>
      <p:ext uri="{BB962C8B-B14F-4D97-AF65-F5344CB8AC3E}">
        <p14:creationId xmlns:p14="http://schemas.microsoft.com/office/powerpoint/2010/main" val="24323030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93EFA-AB66-9674-A7FB-C39B5AABECD8}"/>
              </a:ext>
            </a:extLst>
          </p:cNvPr>
          <p:cNvSpPr>
            <a:spLocks noGrp="1"/>
          </p:cNvSpPr>
          <p:nvPr>
            <p:ph type="title"/>
          </p:nvPr>
        </p:nvSpPr>
        <p:spPr/>
        <p:txBody>
          <a:bodyPr>
            <a:normAutofit/>
          </a:bodyPr>
          <a:lstStyle/>
          <a:p>
            <a:r>
              <a:rPr lang="en-AU"/>
              <a:t>Model Training: SOM</a:t>
            </a:r>
          </a:p>
        </p:txBody>
      </p:sp>
      <p:sp>
        <p:nvSpPr>
          <p:cNvPr id="6" name="Content Placeholder 5">
            <a:extLst>
              <a:ext uri="{FF2B5EF4-FFF2-40B4-BE49-F238E27FC236}">
                <a16:creationId xmlns:a16="http://schemas.microsoft.com/office/drawing/2014/main" id="{BF193DC7-A358-B345-4E21-44F2EC3CF706}"/>
              </a:ext>
            </a:extLst>
          </p:cNvPr>
          <p:cNvSpPr>
            <a:spLocks noGrp="1"/>
          </p:cNvSpPr>
          <p:nvPr>
            <p:ph idx="1"/>
          </p:nvPr>
        </p:nvSpPr>
        <p:spPr>
          <a:xfrm>
            <a:off x="2231136" y="2638044"/>
            <a:ext cx="7729728" cy="3940556"/>
          </a:xfrm>
        </p:spPr>
        <p:txBody>
          <a:bodyPr vert="horz" lIns="91440" tIns="45720" rIns="91440" bIns="45720" rtlCol="0" anchor="t">
            <a:noAutofit/>
          </a:bodyPr>
          <a:lstStyle/>
          <a:p>
            <a:pPr>
              <a:buFont typeface="Wingdings" panose="05000000000000000000" pitchFamily="2" charset="2"/>
              <a:buChar char="§"/>
            </a:pPr>
            <a:r>
              <a:rPr lang="en-AU" dirty="0"/>
              <a:t>Create training / test dataset</a:t>
            </a:r>
          </a:p>
          <a:p>
            <a:pPr>
              <a:buFont typeface="Wingdings" panose="05000000000000000000" pitchFamily="2" charset="2"/>
              <a:buChar char="§"/>
            </a:pPr>
            <a:r>
              <a:rPr lang="en-AU" dirty="0"/>
              <a:t>Feature normalization/standardization </a:t>
            </a:r>
            <a:endParaRPr lang="en-AU" sz="1600" dirty="0"/>
          </a:p>
          <a:p>
            <a:pPr lvl="1">
              <a:buFont typeface="Wingdings" panose="05000000000000000000" pitchFamily="2" charset="2"/>
              <a:buChar char="§"/>
            </a:pPr>
            <a:r>
              <a:rPr lang="en-AU" dirty="0"/>
              <a:t>z-score normalisation (mean and standard deviation), ‘var’</a:t>
            </a:r>
            <a:r>
              <a:rPr lang="en-AU" dirty="0">
                <a:sym typeface="Wingdings" panose="05000000000000000000" pitchFamily="2" charset="2"/>
              </a:rPr>
              <a:t> variable-wise</a:t>
            </a:r>
            <a:r>
              <a:rPr lang="en-AU" dirty="0"/>
              <a:t> </a:t>
            </a:r>
          </a:p>
          <a:p>
            <a:pPr>
              <a:buFont typeface="Wingdings" panose="05000000000000000000" pitchFamily="2" charset="2"/>
              <a:buChar char="§"/>
            </a:pPr>
            <a:r>
              <a:rPr lang="en-GB" dirty="0"/>
              <a:t>Train model:</a:t>
            </a:r>
          </a:p>
          <a:p>
            <a:pPr lvl="1">
              <a:buFont typeface="Wingdings" panose="05000000000000000000" pitchFamily="2" charset="2"/>
              <a:buChar char="§"/>
            </a:pPr>
            <a:r>
              <a:rPr lang="en-GB" dirty="0"/>
              <a:t>lattice: '</a:t>
            </a:r>
            <a:r>
              <a:rPr lang="en-GB" dirty="0" err="1"/>
              <a:t>hexa</a:t>
            </a:r>
            <a:r>
              <a:rPr lang="en-GB" dirty="0"/>
              <a:t>'</a:t>
            </a:r>
          </a:p>
          <a:p>
            <a:pPr lvl="1">
              <a:buFont typeface="Wingdings" panose="05000000000000000000" pitchFamily="2" charset="2"/>
              <a:buChar char="§"/>
            </a:pPr>
            <a:r>
              <a:rPr lang="en-GB" dirty="0"/>
              <a:t>shape: 'sheet'</a:t>
            </a:r>
          </a:p>
          <a:p>
            <a:pPr lvl="1">
              <a:buFont typeface="Wingdings" panose="05000000000000000000" pitchFamily="2" charset="2"/>
              <a:buChar char="§"/>
            </a:pPr>
            <a:r>
              <a:rPr lang="en-GB" dirty="0"/>
              <a:t>training: 'long’</a:t>
            </a:r>
          </a:p>
          <a:p>
            <a:pPr>
              <a:buFont typeface="Wingdings" panose="05000000000000000000" pitchFamily="2" charset="2"/>
              <a:buChar char="§"/>
            </a:pPr>
            <a:r>
              <a:rPr lang="en-GB" dirty="0"/>
              <a:t>Best-matching unites (BMUS):</a:t>
            </a:r>
          </a:p>
          <a:p>
            <a:pPr lvl="1">
              <a:buFont typeface="Wingdings" panose="05000000000000000000" pitchFamily="2" charset="2"/>
              <a:buChar char="§"/>
            </a:pPr>
            <a:r>
              <a:rPr lang="en-GB" dirty="0"/>
              <a:t>‘best’ </a:t>
            </a:r>
            <a:r>
              <a:rPr lang="en-GB" dirty="0">
                <a:sym typeface="Wingdings" panose="05000000000000000000" pitchFamily="2" charset="2"/>
              </a:rPr>
              <a:t> less computations, network will be less smooth</a:t>
            </a:r>
            <a:endParaRPr lang="en-GB" dirty="0"/>
          </a:p>
          <a:p>
            <a:pPr>
              <a:buFont typeface="Wingdings" panose="05000000000000000000" pitchFamily="2" charset="2"/>
              <a:buChar char="§"/>
            </a:pPr>
            <a:endParaRPr lang="en-GB" sz="1800" dirty="0"/>
          </a:p>
          <a:p>
            <a:pPr lvl="1">
              <a:buFont typeface="Wingdings" panose="05000000000000000000" pitchFamily="2" charset="2"/>
              <a:buChar char="§"/>
            </a:pPr>
            <a:endParaRPr lang="en-GB" sz="1800" dirty="0"/>
          </a:p>
        </p:txBody>
      </p:sp>
      <p:grpSp>
        <p:nvGrpSpPr>
          <p:cNvPr id="3" name="Group 2">
            <a:extLst>
              <a:ext uri="{FF2B5EF4-FFF2-40B4-BE49-F238E27FC236}">
                <a16:creationId xmlns:a16="http://schemas.microsoft.com/office/drawing/2014/main" id="{DB2FFF46-1BF9-8081-BC24-DDDB22F8B770}"/>
              </a:ext>
            </a:extLst>
          </p:cNvPr>
          <p:cNvGrpSpPr/>
          <p:nvPr/>
        </p:nvGrpSpPr>
        <p:grpSpPr>
          <a:xfrm>
            <a:off x="321070" y="128231"/>
            <a:ext cx="3196434" cy="2124847"/>
            <a:chOff x="6446330" y="513283"/>
            <a:chExt cx="3196434" cy="2124847"/>
          </a:xfrm>
        </p:grpSpPr>
        <p:pic>
          <p:nvPicPr>
            <p:cNvPr id="4" name="Picture 3" descr="A close-up of letters&#10;&#10;Description automatically generated">
              <a:extLst>
                <a:ext uri="{FF2B5EF4-FFF2-40B4-BE49-F238E27FC236}">
                  <a16:creationId xmlns:a16="http://schemas.microsoft.com/office/drawing/2014/main" id="{4DF082C0-713F-DBFA-231C-4664CA76EC43}"/>
                </a:ext>
              </a:extLst>
            </p:cNvPr>
            <p:cNvPicPr>
              <a:picLocks noChangeAspect="1"/>
            </p:cNvPicPr>
            <p:nvPr/>
          </p:nvPicPr>
          <p:blipFill rotWithShape="1">
            <a:blip r:embed="rId2">
              <a:extLst>
                <a:ext uri="{28A0092B-C50C-407E-A947-70E740481C1C}">
                  <a14:useLocalDpi xmlns:a14="http://schemas.microsoft.com/office/drawing/2010/main" val="0"/>
                </a:ext>
              </a:extLst>
            </a:blip>
            <a:srcRect t="25077" r="42433"/>
            <a:stretch/>
          </p:blipFill>
          <p:spPr>
            <a:xfrm>
              <a:off x="6446330" y="513283"/>
              <a:ext cx="3196434" cy="1142374"/>
            </a:xfrm>
            <a:prstGeom prst="rect">
              <a:avLst/>
            </a:prstGeom>
          </p:spPr>
        </p:pic>
        <p:pic>
          <p:nvPicPr>
            <p:cNvPr id="5" name="Picture 4" descr="A close-up of letters&#10;&#10;Description automatically generated">
              <a:extLst>
                <a:ext uri="{FF2B5EF4-FFF2-40B4-BE49-F238E27FC236}">
                  <a16:creationId xmlns:a16="http://schemas.microsoft.com/office/drawing/2014/main" id="{BE0FEA31-9B2F-71E5-99EF-9C53BAD56760}"/>
                </a:ext>
              </a:extLst>
            </p:cNvPr>
            <p:cNvPicPr>
              <a:picLocks noChangeAspect="1"/>
            </p:cNvPicPr>
            <p:nvPr/>
          </p:nvPicPr>
          <p:blipFill rotWithShape="1">
            <a:blip r:embed="rId2">
              <a:extLst>
                <a:ext uri="{28A0092B-C50C-407E-A947-70E740481C1C}">
                  <a14:useLocalDpi xmlns:a14="http://schemas.microsoft.com/office/drawing/2010/main" val="0"/>
                </a:ext>
              </a:extLst>
            </a:blip>
            <a:srcRect l="59314" t="25077" r="14786"/>
            <a:stretch/>
          </p:blipFill>
          <p:spPr>
            <a:xfrm>
              <a:off x="7398327" y="1495756"/>
              <a:ext cx="1438080" cy="1142374"/>
            </a:xfrm>
            <a:prstGeom prst="rect">
              <a:avLst/>
            </a:prstGeom>
          </p:spPr>
        </p:pic>
      </p:grpSp>
      <p:sp>
        <p:nvSpPr>
          <p:cNvPr id="7" name="Arrow: Right 6">
            <a:extLst>
              <a:ext uri="{FF2B5EF4-FFF2-40B4-BE49-F238E27FC236}">
                <a16:creationId xmlns:a16="http://schemas.microsoft.com/office/drawing/2014/main" id="{4A9EB406-B2C0-04D3-DE9C-9F5C34695DE7}"/>
              </a:ext>
            </a:extLst>
          </p:cNvPr>
          <p:cNvSpPr/>
          <p:nvPr/>
        </p:nvSpPr>
        <p:spPr>
          <a:xfrm>
            <a:off x="1842122" y="4388278"/>
            <a:ext cx="447675" cy="45720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AU"/>
          </a:p>
        </p:txBody>
      </p:sp>
      <p:sp>
        <p:nvSpPr>
          <p:cNvPr id="8" name="Arrow: Right 7">
            <a:extLst>
              <a:ext uri="{FF2B5EF4-FFF2-40B4-BE49-F238E27FC236}">
                <a16:creationId xmlns:a16="http://schemas.microsoft.com/office/drawing/2014/main" id="{DF3B1A99-593D-EA19-8808-335098923E2B}"/>
              </a:ext>
            </a:extLst>
          </p:cNvPr>
          <p:cNvSpPr/>
          <p:nvPr/>
        </p:nvSpPr>
        <p:spPr>
          <a:xfrm>
            <a:off x="1842122" y="3382570"/>
            <a:ext cx="447675" cy="45720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AU"/>
          </a:p>
        </p:txBody>
      </p:sp>
      <p:sp>
        <p:nvSpPr>
          <p:cNvPr id="9" name="Arrow: Right 8">
            <a:extLst>
              <a:ext uri="{FF2B5EF4-FFF2-40B4-BE49-F238E27FC236}">
                <a16:creationId xmlns:a16="http://schemas.microsoft.com/office/drawing/2014/main" id="{61B3B632-E22E-5D7E-1296-59E15A95B1C9}"/>
              </a:ext>
            </a:extLst>
          </p:cNvPr>
          <p:cNvSpPr/>
          <p:nvPr/>
        </p:nvSpPr>
        <p:spPr>
          <a:xfrm>
            <a:off x="1842122" y="2595170"/>
            <a:ext cx="447675" cy="45720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4874121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AE70-5A44-0D17-013B-3E8512D986B6}"/>
              </a:ext>
            </a:extLst>
          </p:cNvPr>
          <p:cNvSpPr>
            <a:spLocks noGrp="1"/>
          </p:cNvSpPr>
          <p:nvPr>
            <p:ph type="title"/>
          </p:nvPr>
        </p:nvSpPr>
        <p:spPr/>
        <p:txBody>
          <a:bodyPr/>
          <a:lstStyle/>
          <a:p>
            <a:r>
              <a:rPr lang="en-AU"/>
              <a:t>Architecture and hyperparameters</a:t>
            </a:r>
          </a:p>
        </p:txBody>
      </p:sp>
      <p:sp>
        <p:nvSpPr>
          <p:cNvPr id="3" name="Content Placeholder 2">
            <a:extLst>
              <a:ext uri="{FF2B5EF4-FFF2-40B4-BE49-F238E27FC236}">
                <a16:creationId xmlns:a16="http://schemas.microsoft.com/office/drawing/2014/main" id="{2865AF09-532C-1D8C-A451-28232E71F24C}"/>
              </a:ext>
            </a:extLst>
          </p:cNvPr>
          <p:cNvSpPr>
            <a:spLocks noGrp="1"/>
          </p:cNvSpPr>
          <p:nvPr>
            <p:ph idx="1"/>
          </p:nvPr>
        </p:nvSpPr>
        <p:spPr/>
        <p:txBody>
          <a:bodyPr vert="horz" lIns="91440" tIns="45720" rIns="91440" bIns="45720" rtlCol="0" anchor="t">
            <a:normAutofit/>
          </a:bodyPr>
          <a:lstStyle/>
          <a:p>
            <a:r>
              <a:rPr lang="en-AU" dirty="0"/>
              <a:t>Architecture:</a:t>
            </a:r>
          </a:p>
          <a:p>
            <a:pPr lvl="1">
              <a:buFont typeface="Courier New" panose="020B0604020202020204" pitchFamily="34" charset="0"/>
              <a:buChar char="o"/>
            </a:pPr>
            <a:r>
              <a:rPr lang="en-AU" dirty="0"/>
              <a:t>How many neurons </a:t>
            </a:r>
            <a:r>
              <a:rPr lang="en-AU" dirty="0">
                <a:sym typeface="Wingdings" panose="05000000000000000000" pitchFamily="2" charset="2"/>
              </a:rPr>
              <a:t> determined by fist two PCs</a:t>
            </a:r>
            <a:endParaRPr lang="en-AU" dirty="0"/>
          </a:p>
          <a:p>
            <a:pPr lvl="1">
              <a:buFont typeface="Courier New" panose="020B0604020202020204" pitchFamily="34" charset="0"/>
              <a:buChar char="o"/>
            </a:pPr>
            <a:r>
              <a:rPr lang="en-AU" dirty="0"/>
              <a:t>Which initialization algorithm </a:t>
            </a:r>
            <a:r>
              <a:rPr lang="en-AU" dirty="0">
                <a:sym typeface="Wingdings" panose="05000000000000000000" pitchFamily="2" charset="2"/>
              </a:rPr>
              <a:t> linear initialization</a:t>
            </a:r>
            <a:endParaRPr lang="en-AU" dirty="0"/>
          </a:p>
          <a:p>
            <a:pPr lvl="1">
              <a:buFont typeface="Courier New" panose="020B0604020202020204" pitchFamily="34" charset="0"/>
              <a:buChar char="o"/>
            </a:pPr>
            <a:endParaRPr lang="en-AU" dirty="0"/>
          </a:p>
          <a:p>
            <a:r>
              <a:rPr lang="en-AU" dirty="0"/>
              <a:t>Hyperparameter:</a:t>
            </a:r>
          </a:p>
          <a:p>
            <a:pPr lvl="1">
              <a:buFont typeface="Courier New" panose="020B0604020202020204" pitchFamily="34" charset="0"/>
              <a:buChar char="o"/>
            </a:pPr>
            <a:r>
              <a:rPr lang="en-AU" dirty="0"/>
              <a:t>Training length: long</a:t>
            </a:r>
          </a:p>
          <a:p>
            <a:pPr lvl="1">
              <a:buFont typeface="Courier New" panose="020B0604020202020204" pitchFamily="34" charset="0"/>
              <a:buChar char="o"/>
            </a:pPr>
            <a:r>
              <a:rPr lang="en-AU" dirty="0"/>
              <a:t>Which training sequence: batch</a:t>
            </a:r>
          </a:p>
          <a:p>
            <a:pPr lvl="1">
              <a:buFont typeface="Courier New" panose="020B0604020202020204" pitchFamily="34" charset="0"/>
              <a:buChar char="o"/>
            </a:pPr>
            <a:r>
              <a:rPr lang="en-AU" dirty="0"/>
              <a:t>Neighbourhood function: gaussian</a:t>
            </a:r>
          </a:p>
          <a:p>
            <a:pPr lvl="1">
              <a:buFont typeface="Courier New" panose="020B0604020202020204" pitchFamily="34" charset="0"/>
              <a:buChar char="o"/>
            </a:pPr>
            <a:endParaRPr lang="en-AU" dirty="0"/>
          </a:p>
          <a:p>
            <a:pPr lvl="1">
              <a:buFont typeface="Courier New" panose="020B0604020202020204" pitchFamily="34" charset="0"/>
              <a:buChar char="o"/>
            </a:pPr>
            <a:endParaRPr lang="en-AU" dirty="0"/>
          </a:p>
          <a:p>
            <a:pPr lvl="1">
              <a:buFont typeface="Courier New" panose="020B0604020202020204" pitchFamily="34" charset="0"/>
              <a:buChar char="o"/>
            </a:pPr>
            <a:endParaRPr lang="en-AU" dirty="0"/>
          </a:p>
        </p:txBody>
      </p:sp>
    </p:spTree>
    <p:extLst>
      <p:ext uri="{BB962C8B-B14F-4D97-AF65-F5344CB8AC3E}">
        <p14:creationId xmlns:p14="http://schemas.microsoft.com/office/powerpoint/2010/main" val="2975244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3DF80F-5AF9-8C65-96D2-BAC93F852AF8}"/>
              </a:ext>
            </a:extLst>
          </p:cNvPr>
          <p:cNvSpPr>
            <a:spLocks noGrp="1"/>
          </p:cNvSpPr>
          <p:nvPr>
            <p:ph type="title"/>
          </p:nvPr>
        </p:nvSpPr>
        <p:spPr/>
        <p:txBody>
          <a:bodyPr/>
          <a:lstStyle/>
          <a:p>
            <a:r>
              <a:rPr lang="en-AU"/>
              <a:t>Machine learning Applications in movement Biomechanics</a:t>
            </a:r>
          </a:p>
        </p:txBody>
      </p:sp>
      <p:grpSp>
        <p:nvGrpSpPr>
          <p:cNvPr id="27" name="Group 26">
            <a:extLst>
              <a:ext uri="{FF2B5EF4-FFF2-40B4-BE49-F238E27FC236}">
                <a16:creationId xmlns:a16="http://schemas.microsoft.com/office/drawing/2014/main" id="{BC5895D4-D996-4E25-1B94-0E101E397BFC}"/>
              </a:ext>
            </a:extLst>
          </p:cNvPr>
          <p:cNvGrpSpPr/>
          <p:nvPr/>
        </p:nvGrpSpPr>
        <p:grpSpPr>
          <a:xfrm>
            <a:off x="1288473" y="2649022"/>
            <a:ext cx="9615054" cy="4208978"/>
            <a:chOff x="1385456" y="2218128"/>
            <a:chExt cx="9615054" cy="4208978"/>
          </a:xfrm>
        </p:grpSpPr>
        <p:graphicFrame>
          <p:nvGraphicFramePr>
            <p:cNvPr id="7" name="Chart 6">
              <a:extLst>
                <a:ext uri="{FF2B5EF4-FFF2-40B4-BE49-F238E27FC236}">
                  <a16:creationId xmlns:a16="http://schemas.microsoft.com/office/drawing/2014/main" id="{17125F6F-A2B9-A6ED-9719-A89CB9D396AD}"/>
                </a:ext>
              </a:extLst>
            </p:cNvPr>
            <p:cNvGraphicFramePr>
              <a:graphicFrameLocks/>
            </p:cNvGraphicFramePr>
            <p:nvPr>
              <p:extLst>
                <p:ext uri="{D42A27DB-BD31-4B8C-83A1-F6EECF244321}">
                  <p14:modId xmlns:p14="http://schemas.microsoft.com/office/powerpoint/2010/main" val="2649370461"/>
                </p:ext>
              </p:extLst>
            </p:nvPr>
          </p:nvGraphicFramePr>
          <p:xfrm>
            <a:off x="1385456" y="2402794"/>
            <a:ext cx="9615054" cy="4024312"/>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D7D5BA8A-7ED8-160E-088B-F7C9BF305F69}"/>
                </a:ext>
              </a:extLst>
            </p:cNvPr>
            <p:cNvSpPr txBox="1"/>
            <p:nvPr/>
          </p:nvSpPr>
          <p:spPr>
            <a:xfrm>
              <a:off x="6308437" y="2218128"/>
              <a:ext cx="455574" cy="369332"/>
            </a:xfrm>
            <a:prstGeom prst="rect">
              <a:avLst/>
            </a:prstGeom>
            <a:noFill/>
          </p:spPr>
          <p:txBody>
            <a:bodyPr wrap="none" rtlCol="0">
              <a:spAutoFit/>
            </a:bodyPr>
            <a:lstStyle/>
            <a:p>
              <a:r>
                <a:rPr lang="en-AU"/>
                <a:t>2%</a:t>
              </a:r>
            </a:p>
          </p:txBody>
        </p:sp>
        <p:sp>
          <p:nvSpPr>
            <p:cNvPr id="17" name="TextBox 16">
              <a:extLst>
                <a:ext uri="{FF2B5EF4-FFF2-40B4-BE49-F238E27FC236}">
                  <a16:creationId xmlns:a16="http://schemas.microsoft.com/office/drawing/2014/main" id="{6F84F45E-19B9-C9FA-6D27-91CDD7FBC931}"/>
                </a:ext>
              </a:extLst>
            </p:cNvPr>
            <p:cNvSpPr txBox="1"/>
            <p:nvPr/>
          </p:nvSpPr>
          <p:spPr>
            <a:xfrm>
              <a:off x="4756727" y="2339417"/>
              <a:ext cx="455574" cy="369332"/>
            </a:xfrm>
            <a:prstGeom prst="rect">
              <a:avLst/>
            </a:prstGeom>
            <a:noFill/>
          </p:spPr>
          <p:txBody>
            <a:bodyPr wrap="none" rtlCol="0">
              <a:spAutoFit/>
            </a:bodyPr>
            <a:lstStyle/>
            <a:p>
              <a:r>
                <a:rPr lang="en-AU"/>
                <a:t>4%</a:t>
              </a:r>
            </a:p>
          </p:txBody>
        </p:sp>
        <p:sp>
          <p:nvSpPr>
            <p:cNvPr id="18" name="TextBox 17">
              <a:extLst>
                <a:ext uri="{FF2B5EF4-FFF2-40B4-BE49-F238E27FC236}">
                  <a16:creationId xmlns:a16="http://schemas.microsoft.com/office/drawing/2014/main" id="{D14DE01A-431B-B753-590A-F92F7756D620}"/>
                </a:ext>
              </a:extLst>
            </p:cNvPr>
            <p:cNvSpPr txBox="1"/>
            <p:nvPr/>
          </p:nvSpPr>
          <p:spPr>
            <a:xfrm>
              <a:off x="5640426" y="2218128"/>
              <a:ext cx="455574" cy="369332"/>
            </a:xfrm>
            <a:prstGeom prst="rect">
              <a:avLst/>
            </a:prstGeom>
            <a:noFill/>
          </p:spPr>
          <p:txBody>
            <a:bodyPr wrap="none" rtlCol="0">
              <a:spAutoFit/>
            </a:bodyPr>
            <a:lstStyle/>
            <a:p>
              <a:r>
                <a:rPr lang="en-AU"/>
                <a:t>7%</a:t>
              </a:r>
            </a:p>
          </p:txBody>
        </p:sp>
        <p:sp>
          <p:nvSpPr>
            <p:cNvPr id="20" name="TextBox 19">
              <a:extLst>
                <a:ext uri="{FF2B5EF4-FFF2-40B4-BE49-F238E27FC236}">
                  <a16:creationId xmlns:a16="http://schemas.microsoft.com/office/drawing/2014/main" id="{B9E95146-3D27-EBAF-AF91-8DBA5088B1FB}"/>
                </a:ext>
              </a:extLst>
            </p:cNvPr>
            <p:cNvSpPr txBox="1"/>
            <p:nvPr/>
          </p:nvSpPr>
          <p:spPr>
            <a:xfrm>
              <a:off x="7712364" y="2402794"/>
              <a:ext cx="570990" cy="369332"/>
            </a:xfrm>
            <a:prstGeom prst="rect">
              <a:avLst/>
            </a:prstGeom>
            <a:noFill/>
          </p:spPr>
          <p:txBody>
            <a:bodyPr wrap="none" rtlCol="0">
              <a:spAutoFit/>
            </a:bodyPr>
            <a:lstStyle/>
            <a:p>
              <a:r>
                <a:rPr lang="en-AU"/>
                <a:t>18%</a:t>
              </a:r>
            </a:p>
          </p:txBody>
        </p:sp>
        <p:sp>
          <p:nvSpPr>
            <p:cNvPr id="21" name="TextBox 20">
              <a:extLst>
                <a:ext uri="{FF2B5EF4-FFF2-40B4-BE49-F238E27FC236}">
                  <a16:creationId xmlns:a16="http://schemas.microsoft.com/office/drawing/2014/main" id="{329539A6-F646-805D-321E-90C1073FAF34}"/>
                </a:ext>
              </a:extLst>
            </p:cNvPr>
            <p:cNvSpPr txBox="1"/>
            <p:nvPr/>
          </p:nvSpPr>
          <p:spPr>
            <a:xfrm>
              <a:off x="7850910" y="5292436"/>
              <a:ext cx="570990" cy="369332"/>
            </a:xfrm>
            <a:prstGeom prst="rect">
              <a:avLst/>
            </a:prstGeom>
            <a:noFill/>
          </p:spPr>
          <p:txBody>
            <a:bodyPr wrap="none" rtlCol="0">
              <a:spAutoFit/>
            </a:bodyPr>
            <a:lstStyle/>
            <a:p>
              <a:r>
                <a:rPr lang="en-AU"/>
                <a:t>69%</a:t>
              </a:r>
            </a:p>
          </p:txBody>
        </p:sp>
      </p:grpSp>
      <p:sp>
        <p:nvSpPr>
          <p:cNvPr id="22" name="TextBox 21">
            <a:extLst>
              <a:ext uri="{FF2B5EF4-FFF2-40B4-BE49-F238E27FC236}">
                <a16:creationId xmlns:a16="http://schemas.microsoft.com/office/drawing/2014/main" id="{AF505127-E764-CD2C-46E4-BDB878EF213E}"/>
              </a:ext>
            </a:extLst>
          </p:cNvPr>
          <p:cNvSpPr txBox="1"/>
          <p:nvPr/>
        </p:nvSpPr>
        <p:spPr>
          <a:xfrm>
            <a:off x="6096000" y="2372023"/>
            <a:ext cx="1010213" cy="369332"/>
          </a:xfrm>
          <a:prstGeom prst="rect">
            <a:avLst/>
          </a:prstGeom>
          <a:noFill/>
        </p:spPr>
        <p:txBody>
          <a:bodyPr wrap="none" rtlCol="0">
            <a:spAutoFit/>
          </a:bodyPr>
          <a:lstStyle/>
          <a:p>
            <a:r>
              <a:rPr lang="en-AU"/>
              <a:t>Athletics</a:t>
            </a:r>
          </a:p>
        </p:txBody>
      </p:sp>
      <p:sp>
        <p:nvSpPr>
          <p:cNvPr id="23" name="TextBox 22">
            <a:extLst>
              <a:ext uri="{FF2B5EF4-FFF2-40B4-BE49-F238E27FC236}">
                <a16:creationId xmlns:a16="http://schemas.microsoft.com/office/drawing/2014/main" id="{3595E56C-6CA7-4784-92A7-529B48B4A3D3}"/>
              </a:ext>
            </a:extLst>
          </p:cNvPr>
          <p:cNvSpPr txBox="1"/>
          <p:nvPr/>
        </p:nvSpPr>
        <p:spPr>
          <a:xfrm>
            <a:off x="7863970" y="2556689"/>
            <a:ext cx="635110" cy="369332"/>
          </a:xfrm>
          <a:prstGeom prst="rect">
            <a:avLst/>
          </a:prstGeom>
          <a:noFill/>
        </p:spPr>
        <p:txBody>
          <a:bodyPr wrap="none" rtlCol="0">
            <a:spAutoFit/>
          </a:bodyPr>
          <a:lstStyle/>
          <a:p>
            <a:r>
              <a:rPr lang="en-AU"/>
              <a:t>Gym</a:t>
            </a:r>
          </a:p>
        </p:txBody>
      </p:sp>
      <p:sp>
        <p:nvSpPr>
          <p:cNvPr id="24" name="TextBox 23">
            <a:extLst>
              <a:ext uri="{FF2B5EF4-FFF2-40B4-BE49-F238E27FC236}">
                <a16:creationId xmlns:a16="http://schemas.microsoft.com/office/drawing/2014/main" id="{A89D04BA-BDF2-F890-FA5C-AF525C7E32A8}"/>
              </a:ext>
            </a:extLst>
          </p:cNvPr>
          <p:cNvSpPr txBox="1"/>
          <p:nvPr/>
        </p:nvSpPr>
        <p:spPr>
          <a:xfrm>
            <a:off x="7224295" y="6000329"/>
            <a:ext cx="2201244" cy="369332"/>
          </a:xfrm>
          <a:prstGeom prst="rect">
            <a:avLst/>
          </a:prstGeom>
          <a:noFill/>
        </p:spPr>
        <p:txBody>
          <a:bodyPr wrap="none" rtlCol="0">
            <a:spAutoFit/>
          </a:bodyPr>
          <a:lstStyle/>
          <a:p>
            <a:r>
              <a:rPr lang="en-AU"/>
              <a:t>Running/side stepping</a:t>
            </a:r>
          </a:p>
        </p:txBody>
      </p:sp>
      <p:sp>
        <p:nvSpPr>
          <p:cNvPr id="25" name="TextBox 24">
            <a:extLst>
              <a:ext uri="{FF2B5EF4-FFF2-40B4-BE49-F238E27FC236}">
                <a16:creationId xmlns:a16="http://schemas.microsoft.com/office/drawing/2014/main" id="{AE159FE0-7AB6-2224-C0EB-5EEBC613F08D}"/>
              </a:ext>
            </a:extLst>
          </p:cNvPr>
          <p:cNvSpPr txBox="1"/>
          <p:nvPr/>
        </p:nvSpPr>
        <p:spPr>
          <a:xfrm>
            <a:off x="3541705" y="2539479"/>
            <a:ext cx="1241045" cy="369332"/>
          </a:xfrm>
          <a:prstGeom prst="rect">
            <a:avLst/>
          </a:prstGeom>
          <a:noFill/>
        </p:spPr>
        <p:txBody>
          <a:bodyPr wrap="none" rtlCol="0">
            <a:spAutoFit/>
          </a:bodyPr>
          <a:lstStyle/>
          <a:p>
            <a:r>
              <a:rPr lang="en-AU"/>
              <a:t>Ski jumping</a:t>
            </a:r>
          </a:p>
        </p:txBody>
      </p:sp>
      <p:sp>
        <p:nvSpPr>
          <p:cNvPr id="26" name="TextBox 25">
            <a:extLst>
              <a:ext uri="{FF2B5EF4-FFF2-40B4-BE49-F238E27FC236}">
                <a16:creationId xmlns:a16="http://schemas.microsoft.com/office/drawing/2014/main" id="{D2C511FC-92F2-5AC0-2258-7800CF6A2D05}"/>
              </a:ext>
            </a:extLst>
          </p:cNvPr>
          <p:cNvSpPr txBox="1"/>
          <p:nvPr/>
        </p:nvSpPr>
        <p:spPr>
          <a:xfrm>
            <a:off x="4856138" y="2354813"/>
            <a:ext cx="1128835" cy="369332"/>
          </a:xfrm>
          <a:prstGeom prst="rect">
            <a:avLst/>
          </a:prstGeom>
          <a:noFill/>
        </p:spPr>
        <p:txBody>
          <a:bodyPr wrap="none" rtlCol="0">
            <a:spAutoFit/>
          </a:bodyPr>
          <a:lstStyle/>
          <a:p>
            <a:r>
              <a:rPr lang="en-AU"/>
              <a:t>Swimming</a:t>
            </a:r>
          </a:p>
        </p:txBody>
      </p:sp>
    </p:spTree>
    <p:extLst>
      <p:ext uri="{BB962C8B-B14F-4D97-AF65-F5344CB8AC3E}">
        <p14:creationId xmlns:p14="http://schemas.microsoft.com/office/powerpoint/2010/main" val="12009437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54D69-92DC-71DA-AE1E-532F84487C11}"/>
              </a:ext>
            </a:extLst>
          </p:cNvPr>
          <p:cNvSpPr>
            <a:spLocks noGrp="1"/>
          </p:cNvSpPr>
          <p:nvPr>
            <p:ph type="title"/>
          </p:nvPr>
        </p:nvSpPr>
        <p:spPr/>
        <p:txBody>
          <a:bodyPr/>
          <a:lstStyle/>
          <a:p>
            <a:r>
              <a:rPr lang="en-US" dirty="0"/>
              <a:t>Training</a:t>
            </a:r>
          </a:p>
        </p:txBody>
      </p:sp>
      <p:pic>
        <p:nvPicPr>
          <p:cNvPr id="9" name="Picture 8">
            <a:extLst>
              <a:ext uri="{FF2B5EF4-FFF2-40B4-BE49-F238E27FC236}">
                <a16:creationId xmlns:a16="http://schemas.microsoft.com/office/drawing/2014/main" id="{BA6A84C6-AC0A-1C95-BC73-0BCB9BC70D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626" y="2482106"/>
            <a:ext cx="5120651" cy="3840488"/>
          </a:xfrm>
          <a:prstGeom prst="rect">
            <a:avLst/>
          </a:prstGeom>
        </p:spPr>
      </p:pic>
      <p:pic>
        <p:nvPicPr>
          <p:cNvPr id="11" name="Picture 10">
            <a:extLst>
              <a:ext uri="{FF2B5EF4-FFF2-40B4-BE49-F238E27FC236}">
                <a16:creationId xmlns:a16="http://schemas.microsoft.com/office/drawing/2014/main" id="{B3FD882D-8F9F-69EC-BDEA-01056610A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7626" y="2482106"/>
            <a:ext cx="5120651" cy="3840488"/>
          </a:xfrm>
          <a:prstGeom prst="rect">
            <a:avLst/>
          </a:prstGeom>
        </p:spPr>
      </p:pic>
      <p:pic>
        <p:nvPicPr>
          <p:cNvPr id="13" name="Picture 12">
            <a:extLst>
              <a:ext uri="{FF2B5EF4-FFF2-40B4-BE49-F238E27FC236}">
                <a16:creationId xmlns:a16="http://schemas.microsoft.com/office/drawing/2014/main" id="{D977E93C-DAE1-FBFB-FA71-2CFC722F8F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7626" y="2482106"/>
            <a:ext cx="5120651" cy="3840488"/>
          </a:xfrm>
          <a:prstGeom prst="rect">
            <a:avLst/>
          </a:prstGeom>
        </p:spPr>
      </p:pic>
      <p:pic>
        <p:nvPicPr>
          <p:cNvPr id="15" name="Picture 14">
            <a:extLst>
              <a:ext uri="{FF2B5EF4-FFF2-40B4-BE49-F238E27FC236}">
                <a16:creationId xmlns:a16="http://schemas.microsoft.com/office/drawing/2014/main" id="{0F0B9423-DDB0-F7C3-4162-44840066E6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7626" y="2482106"/>
            <a:ext cx="5120651" cy="3840488"/>
          </a:xfrm>
          <a:prstGeom prst="rect">
            <a:avLst/>
          </a:prstGeom>
        </p:spPr>
      </p:pic>
      <p:pic>
        <p:nvPicPr>
          <p:cNvPr id="17" name="Picture 16">
            <a:extLst>
              <a:ext uri="{FF2B5EF4-FFF2-40B4-BE49-F238E27FC236}">
                <a16:creationId xmlns:a16="http://schemas.microsoft.com/office/drawing/2014/main" id="{BC11F944-0D16-9CEC-AA11-F0BA1F7717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7626" y="2482106"/>
            <a:ext cx="5120651" cy="3840488"/>
          </a:xfrm>
          <a:prstGeom prst="rect">
            <a:avLst/>
          </a:prstGeom>
        </p:spPr>
      </p:pic>
      <p:pic>
        <p:nvPicPr>
          <p:cNvPr id="19" name="Picture 18">
            <a:extLst>
              <a:ext uri="{FF2B5EF4-FFF2-40B4-BE49-F238E27FC236}">
                <a16:creationId xmlns:a16="http://schemas.microsoft.com/office/drawing/2014/main" id="{8A7A0A9F-BD42-ADA0-E90E-88E1E496BA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87626" y="2482106"/>
            <a:ext cx="5120651" cy="3840488"/>
          </a:xfrm>
          <a:prstGeom prst="rect">
            <a:avLst/>
          </a:prstGeom>
        </p:spPr>
      </p:pic>
      <p:pic>
        <p:nvPicPr>
          <p:cNvPr id="21" name="Picture 20">
            <a:extLst>
              <a:ext uri="{FF2B5EF4-FFF2-40B4-BE49-F238E27FC236}">
                <a16:creationId xmlns:a16="http://schemas.microsoft.com/office/drawing/2014/main" id="{8148B5B7-45FF-4678-1CF9-99CBA41F53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7626" y="2482106"/>
            <a:ext cx="5120651" cy="3840488"/>
          </a:xfrm>
          <a:prstGeom prst="rect">
            <a:avLst/>
          </a:prstGeom>
        </p:spPr>
      </p:pic>
      <p:pic>
        <p:nvPicPr>
          <p:cNvPr id="23" name="Picture 22">
            <a:extLst>
              <a:ext uri="{FF2B5EF4-FFF2-40B4-BE49-F238E27FC236}">
                <a16:creationId xmlns:a16="http://schemas.microsoft.com/office/drawing/2014/main" id="{54E0F110-2142-4B8D-EB2E-9F1AEA19F0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7626" y="2482106"/>
            <a:ext cx="5120651" cy="3840488"/>
          </a:xfrm>
          <a:prstGeom prst="rect">
            <a:avLst/>
          </a:prstGeom>
        </p:spPr>
      </p:pic>
      <p:sp>
        <p:nvSpPr>
          <p:cNvPr id="25" name="Content Placeholder 24">
            <a:extLst>
              <a:ext uri="{FF2B5EF4-FFF2-40B4-BE49-F238E27FC236}">
                <a16:creationId xmlns:a16="http://schemas.microsoft.com/office/drawing/2014/main" id="{6C611D49-5C69-6FBC-8211-E277FD0B1E70}"/>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338590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C42432-F5AD-49CF-9184-8385F18D3A9F}"/>
              </a:ext>
            </a:extLst>
          </p:cNvPr>
          <p:cNvSpPr>
            <a:spLocks noGrp="1"/>
          </p:cNvSpPr>
          <p:nvPr>
            <p:ph type="title"/>
          </p:nvPr>
        </p:nvSpPr>
        <p:spPr/>
        <p:txBody>
          <a:bodyPr/>
          <a:lstStyle/>
          <a:p>
            <a:r>
              <a:rPr lang="en-US" dirty="0"/>
              <a:t>Training – inspecting the Network</a:t>
            </a:r>
          </a:p>
        </p:txBody>
      </p:sp>
      <p:grpSp>
        <p:nvGrpSpPr>
          <p:cNvPr id="45" name="Group 44">
            <a:extLst>
              <a:ext uri="{FF2B5EF4-FFF2-40B4-BE49-F238E27FC236}">
                <a16:creationId xmlns:a16="http://schemas.microsoft.com/office/drawing/2014/main" id="{804F41A1-3428-3F40-EF04-D059C724BD13}"/>
              </a:ext>
            </a:extLst>
          </p:cNvPr>
          <p:cNvGrpSpPr/>
          <p:nvPr/>
        </p:nvGrpSpPr>
        <p:grpSpPr>
          <a:xfrm>
            <a:off x="2270021" y="2237252"/>
            <a:ext cx="4815260" cy="3778630"/>
            <a:chOff x="2270021" y="2237252"/>
            <a:chExt cx="4815260" cy="3778630"/>
          </a:xfrm>
        </p:grpSpPr>
        <p:grpSp>
          <p:nvGrpSpPr>
            <p:cNvPr id="40" name="Group 39">
              <a:extLst>
                <a:ext uri="{FF2B5EF4-FFF2-40B4-BE49-F238E27FC236}">
                  <a16:creationId xmlns:a16="http://schemas.microsoft.com/office/drawing/2014/main" id="{6DF120AF-493E-624F-BC5B-9695CC455AB7}"/>
                </a:ext>
              </a:extLst>
            </p:cNvPr>
            <p:cNvGrpSpPr/>
            <p:nvPr/>
          </p:nvGrpSpPr>
          <p:grpSpPr>
            <a:xfrm>
              <a:off x="3720120" y="2237252"/>
              <a:ext cx="3365161" cy="3778630"/>
              <a:chOff x="3720120" y="2237252"/>
              <a:chExt cx="3365161" cy="3778630"/>
            </a:xfrm>
          </p:grpSpPr>
          <p:pic>
            <p:nvPicPr>
              <p:cNvPr id="7" name="Grafik 6">
                <a:extLst>
                  <a:ext uri="{FF2B5EF4-FFF2-40B4-BE49-F238E27FC236}">
                    <a16:creationId xmlns:a16="http://schemas.microsoft.com/office/drawing/2014/main" id="{39461C56-4296-4DFC-8052-D3230C67E4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59"/>
              <a:stretch/>
            </p:blipFill>
            <p:spPr>
              <a:xfrm>
                <a:off x="3720120" y="3117283"/>
                <a:ext cx="3365161" cy="2898599"/>
              </a:xfrm>
              <a:prstGeom prst="rect">
                <a:avLst/>
              </a:prstGeom>
            </p:spPr>
          </p:pic>
          <p:sp>
            <p:nvSpPr>
              <p:cNvPr id="13" name="Textfeld 12">
                <a:extLst>
                  <a:ext uri="{FF2B5EF4-FFF2-40B4-BE49-F238E27FC236}">
                    <a16:creationId xmlns:a16="http://schemas.microsoft.com/office/drawing/2014/main" id="{9CD1872F-95D2-4DB0-9A6B-45E07E3FA02F}"/>
                  </a:ext>
                </a:extLst>
              </p:cNvPr>
              <p:cNvSpPr txBox="1"/>
              <p:nvPr/>
            </p:nvSpPr>
            <p:spPr>
              <a:xfrm>
                <a:off x="4085454" y="2237252"/>
                <a:ext cx="2267721" cy="923330"/>
              </a:xfrm>
              <a:prstGeom prst="rect">
                <a:avLst/>
              </a:prstGeom>
              <a:noFill/>
            </p:spPr>
            <p:txBody>
              <a:bodyPr wrap="square" rtlCol="0">
                <a:spAutoFit/>
              </a:bodyPr>
              <a:lstStyle/>
              <a:p>
                <a:pPr algn="ctr"/>
                <a:r>
                  <a:rPr lang="en-US" u="sng" dirty="0"/>
                  <a:t>Network</a:t>
                </a:r>
              </a:p>
              <a:p>
                <a:pPr algn="ctr"/>
                <a:r>
                  <a:rPr lang="en-US" dirty="0" err="1"/>
                  <a:t>Kohonen</a:t>
                </a:r>
                <a:r>
                  <a:rPr lang="en-US" dirty="0"/>
                  <a:t> Self-organizing Map (SOM)</a:t>
                </a:r>
              </a:p>
            </p:txBody>
          </p:sp>
        </p:grpSp>
        <p:grpSp>
          <p:nvGrpSpPr>
            <p:cNvPr id="41" name="Group 40">
              <a:extLst>
                <a:ext uri="{FF2B5EF4-FFF2-40B4-BE49-F238E27FC236}">
                  <a16:creationId xmlns:a16="http://schemas.microsoft.com/office/drawing/2014/main" id="{F21C2370-F4DA-E83F-26D4-95252D074917}"/>
                </a:ext>
              </a:extLst>
            </p:cNvPr>
            <p:cNvGrpSpPr/>
            <p:nvPr/>
          </p:nvGrpSpPr>
          <p:grpSpPr>
            <a:xfrm>
              <a:off x="2270021" y="2315028"/>
              <a:ext cx="1933112" cy="602482"/>
              <a:chOff x="2270021" y="2610303"/>
              <a:chExt cx="1933112" cy="602482"/>
            </a:xfrm>
          </p:grpSpPr>
          <p:sp>
            <p:nvSpPr>
              <p:cNvPr id="15" name="Pfeil: nach oben 14">
                <a:extLst>
                  <a:ext uri="{FF2B5EF4-FFF2-40B4-BE49-F238E27FC236}">
                    <a16:creationId xmlns:a16="http://schemas.microsoft.com/office/drawing/2014/main" id="{566A60C3-9EA3-4BE4-9840-597EDA487433}"/>
                  </a:ext>
                </a:extLst>
              </p:cNvPr>
              <p:cNvSpPr/>
              <p:nvPr/>
            </p:nvSpPr>
            <p:spPr>
              <a:xfrm rot="5400000">
                <a:off x="3006428" y="2223250"/>
                <a:ext cx="602482" cy="1376587"/>
              </a:xfrm>
              <a:prstGeom prst="up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feld 11">
                <a:extLst>
                  <a:ext uri="{FF2B5EF4-FFF2-40B4-BE49-F238E27FC236}">
                    <a16:creationId xmlns:a16="http://schemas.microsoft.com/office/drawing/2014/main" id="{8B13DD83-35D9-0701-51CD-CC4F059F6008}"/>
                  </a:ext>
                </a:extLst>
              </p:cNvPr>
              <p:cNvSpPr txBox="1"/>
              <p:nvPr/>
            </p:nvSpPr>
            <p:spPr>
              <a:xfrm>
                <a:off x="2270021" y="2710236"/>
                <a:ext cx="1933112" cy="369332"/>
              </a:xfrm>
              <a:prstGeom prst="rect">
                <a:avLst/>
              </a:prstGeom>
              <a:noFill/>
            </p:spPr>
            <p:txBody>
              <a:bodyPr wrap="square" rtlCol="0">
                <a:spAutoFit/>
              </a:bodyPr>
              <a:lstStyle/>
              <a:p>
                <a:pPr marL="0" indent="0" algn="ctr">
                  <a:buNone/>
                </a:pPr>
                <a:r>
                  <a:rPr lang="en-US" dirty="0"/>
                  <a:t>Training</a:t>
                </a:r>
              </a:p>
            </p:txBody>
          </p:sp>
        </p:grpSp>
      </p:grpSp>
      <p:grpSp>
        <p:nvGrpSpPr>
          <p:cNvPr id="52" name="Group 51">
            <a:extLst>
              <a:ext uri="{FF2B5EF4-FFF2-40B4-BE49-F238E27FC236}">
                <a16:creationId xmlns:a16="http://schemas.microsoft.com/office/drawing/2014/main" id="{B2E533D3-7EB6-49AE-83EA-33B3A65FDB9B}"/>
              </a:ext>
            </a:extLst>
          </p:cNvPr>
          <p:cNvGrpSpPr/>
          <p:nvPr/>
        </p:nvGrpSpPr>
        <p:grpSpPr>
          <a:xfrm>
            <a:off x="6653893" y="2302426"/>
            <a:ext cx="5212470" cy="3993600"/>
            <a:chOff x="6653893" y="2302426"/>
            <a:chExt cx="5212470" cy="3993600"/>
          </a:xfrm>
        </p:grpSpPr>
        <p:grpSp>
          <p:nvGrpSpPr>
            <p:cNvPr id="42" name="Group 41">
              <a:extLst>
                <a:ext uri="{FF2B5EF4-FFF2-40B4-BE49-F238E27FC236}">
                  <a16:creationId xmlns:a16="http://schemas.microsoft.com/office/drawing/2014/main" id="{A89FBBD3-89C0-3F3F-C8C0-D1A76D33F5DB}"/>
                </a:ext>
              </a:extLst>
            </p:cNvPr>
            <p:cNvGrpSpPr/>
            <p:nvPr/>
          </p:nvGrpSpPr>
          <p:grpSpPr>
            <a:xfrm>
              <a:off x="7645753" y="2302426"/>
              <a:ext cx="1933112" cy="602482"/>
              <a:chOff x="2270021" y="2672088"/>
              <a:chExt cx="1933112" cy="602482"/>
            </a:xfrm>
          </p:grpSpPr>
          <p:sp>
            <p:nvSpPr>
              <p:cNvPr id="43" name="Pfeil: nach oben 14">
                <a:extLst>
                  <a:ext uri="{FF2B5EF4-FFF2-40B4-BE49-F238E27FC236}">
                    <a16:creationId xmlns:a16="http://schemas.microsoft.com/office/drawing/2014/main" id="{D6D282AE-821F-ABA2-0C51-884AB4B4BCC6}"/>
                  </a:ext>
                </a:extLst>
              </p:cNvPr>
              <p:cNvSpPr/>
              <p:nvPr/>
            </p:nvSpPr>
            <p:spPr>
              <a:xfrm rot="5400000">
                <a:off x="3006428" y="2285035"/>
                <a:ext cx="602482" cy="1376587"/>
              </a:xfrm>
              <a:prstGeom prst="up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feld 11">
                <a:extLst>
                  <a:ext uri="{FF2B5EF4-FFF2-40B4-BE49-F238E27FC236}">
                    <a16:creationId xmlns:a16="http://schemas.microsoft.com/office/drawing/2014/main" id="{A6B1290B-CE0E-093A-ABF0-66756177F838}"/>
                  </a:ext>
                </a:extLst>
              </p:cNvPr>
              <p:cNvSpPr txBox="1"/>
              <p:nvPr/>
            </p:nvSpPr>
            <p:spPr>
              <a:xfrm>
                <a:off x="2270021" y="2781546"/>
                <a:ext cx="1933112" cy="369332"/>
              </a:xfrm>
              <a:prstGeom prst="rect">
                <a:avLst/>
              </a:prstGeom>
              <a:noFill/>
            </p:spPr>
            <p:txBody>
              <a:bodyPr wrap="square" rtlCol="0">
                <a:spAutoFit/>
              </a:bodyPr>
              <a:lstStyle/>
              <a:p>
                <a:pPr marL="0" indent="0" algn="ctr">
                  <a:buNone/>
                </a:pPr>
                <a:r>
                  <a:rPr lang="en-US" dirty="0"/>
                  <a:t>Testing</a:t>
                </a:r>
              </a:p>
            </p:txBody>
          </p:sp>
        </p:grpSp>
        <p:pic>
          <p:nvPicPr>
            <p:cNvPr id="49" name="Picture 48">
              <a:extLst>
                <a:ext uri="{FF2B5EF4-FFF2-40B4-BE49-F238E27FC236}">
                  <a16:creationId xmlns:a16="http://schemas.microsoft.com/office/drawing/2014/main" id="{6ED423FD-4339-DA29-82E2-CE83CA592F63}"/>
                </a:ext>
              </a:extLst>
            </p:cNvPr>
            <p:cNvPicPr>
              <a:picLocks noChangeAspect="1"/>
            </p:cNvPicPr>
            <p:nvPr/>
          </p:nvPicPr>
          <p:blipFill rotWithShape="1">
            <a:blip r:embed="rId4">
              <a:extLst>
                <a:ext uri="{28A0092B-C50C-407E-A947-70E740481C1C}">
                  <a14:useLocalDpi xmlns:a14="http://schemas.microsoft.com/office/drawing/2010/main" val="0"/>
                </a:ext>
              </a:extLst>
            </a:blip>
            <a:srcRect b="6384"/>
            <a:stretch/>
          </p:blipFill>
          <p:spPr>
            <a:xfrm>
              <a:off x="6653893" y="2890676"/>
              <a:ext cx="5212470" cy="3405350"/>
            </a:xfrm>
            <a:prstGeom prst="rect">
              <a:avLst/>
            </a:prstGeom>
          </p:spPr>
        </p:pic>
      </p:grpSp>
      <p:grpSp>
        <p:nvGrpSpPr>
          <p:cNvPr id="17" name="Group 16">
            <a:extLst>
              <a:ext uri="{FF2B5EF4-FFF2-40B4-BE49-F238E27FC236}">
                <a16:creationId xmlns:a16="http://schemas.microsoft.com/office/drawing/2014/main" id="{3B5D0369-78D0-4D0B-B10F-ADD84DD0A8B2}"/>
              </a:ext>
            </a:extLst>
          </p:cNvPr>
          <p:cNvGrpSpPr/>
          <p:nvPr/>
        </p:nvGrpSpPr>
        <p:grpSpPr>
          <a:xfrm>
            <a:off x="5653528" y="2234525"/>
            <a:ext cx="5085796" cy="2898599"/>
            <a:chOff x="5886753" y="2242841"/>
            <a:chExt cx="5085796" cy="2898599"/>
          </a:xfrm>
        </p:grpSpPr>
        <p:cxnSp>
          <p:nvCxnSpPr>
            <p:cNvPr id="24" name="Straight Connector 23">
              <a:extLst>
                <a:ext uri="{FF2B5EF4-FFF2-40B4-BE49-F238E27FC236}">
                  <a16:creationId xmlns:a16="http://schemas.microsoft.com/office/drawing/2014/main" id="{137038BA-D75F-DC34-EF7F-3C78EAA41846}"/>
                </a:ext>
              </a:extLst>
            </p:cNvPr>
            <p:cNvCxnSpPr>
              <a:cxnSpLocks/>
              <a:stCxn id="11" idx="1"/>
            </p:cNvCxnSpPr>
            <p:nvPr/>
          </p:nvCxnSpPr>
          <p:spPr>
            <a:xfrm flipH="1">
              <a:off x="5886753" y="2667331"/>
              <a:ext cx="2560650" cy="1360265"/>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3DC14CC-6AC7-6539-87DD-6CF871389245}"/>
                </a:ext>
              </a:extLst>
            </p:cNvPr>
            <p:cNvCxnSpPr>
              <a:cxnSpLocks/>
            </p:cNvCxnSpPr>
            <p:nvPr/>
          </p:nvCxnSpPr>
          <p:spPr>
            <a:xfrm flipH="1" flipV="1">
              <a:off x="5886753" y="4027600"/>
              <a:ext cx="2780997" cy="870850"/>
            </a:xfrm>
            <a:prstGeom prst="line">
              <a:avLst/>
            </a:prstGeom>
          </p:spPr>
          <p:style>
            <a:lnRef idx="1">
              <a:schemeClr val="dk1"/>
            </a:lnRef>
            <a:fillRef idx="0">
              <a:schemeClr val="dk1"/>
            </a:fillRef>
            <a:effectRef idx="0">
              <a:schemeClr val="dk1"/>
            </a:effectRef>
            <a:fontRef idx="minor">
              <a:schemeClr val="tx1"/>
            </a:fontRef>
          </p:style>
        </p:cxnSp>
        <p:pic>
          <p:nvPicPr>
            <p:cNvPr id="11" name="Picture 10" descr="Shape&#10;&#10;Description automatically generated with medium confidence">
              <a:extLst>
                <a:ext uri="{FF2B5EF4-FFF2-40B4-BE49-F238E27FC236}">
                  <a16:creationId xmlns:a16="http://schemas.microsoft.com/office/drawing/2014/main" id="{6369FA1A-0FED-4171-919D-1C74FBE22A50}"/>
                </a:ext>
              </a:extLst>
            </p:cNvPr>
            <p:cNvPicPr>
              <a:picLocks noChangeAspect="1"/>
            </p:cNvPicPr>
            <p:nvPr/>
          </p:nvPicPr>
          <p:blipFill rotWithShape="1">
            <a:blip r:embed="rId5">
              <a:extLst>
                <a:ext uri="{28A0092B-C50C-407E-A947-70E740481C1C}">
                  <a14:useLocalDpi xmlns:a14="http://schemas.microsoft.com/office/drawing/2010/main" val="0"/>
                </a:ext>
              </a:extLst>
            </a:blip>
            <a:srcRect l="-11171" t="-10378" r="-14158" b="-6324"/>
            <a:stretch/>
          </p:blipFill>
          <p:spPr>
            <a:xfrm>
              <a:off x="8014157" y="2242841"/>
              <a:ext cx="2958392" cy="2898599"/>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14" name="Group 13">
            <a:extLst>
              <a:ext uri="{FF2B5EF4-FFF2-40B4-BE49-F238E27FC236}">
                <a16:creationId xmlns:a16="http://schemas.microsoft.com/office/drawing/2014/main" id="{B3EE6639-8F97-836B-E4F6-286386A76D95}"/>
              </a:ext>
            </a:extLst>
          </p:cNvPr>
          <p:cNvGrpSpPr/>
          <p:nvPr/>
        </p:nvGrpSpPr>
        <p:grpSpPr>
          <a:xfrm>
            <a:off x="186789" y="2347576"/>
            <a:ext cx="3311076" cy="3369602"/>
            <a:chOff x="186789" y="2147551"/>
            <a:chExt cx="3311076" cy="3369602"/>
          </a:xfrm>
        </p:grpSpPr>
        <p:sp>
          <p:nvSpPr>
            <p:cNvPr id="12" name="Textfeld 11">
              <a:extLst>
                <a:ext uri="{FF2B5EF4-FFF2-40B4-BE49-F238E27FC236}">
                  <a16:creationId xmlns:a16="http://schemas.microsoft.com/office/drawing/2014/main" id="{3C58092F-1B93-4355-A2E8-6EC86E186BA9}"/>
                </a:ext>
              </a:extLst>
            </p:cNvPr>
            <p:cNvSpPr txBox="1"/>
            <p:nvPr/>
          </p:nvSpPr>
          <p:spPr>
            <a:xfrm>
              <a:off x="831853" y="2147551"/>
              <a:ext cx="1933112" cy="923330"/>
            </a:xfrm>
            <a:prstGeom prst="rect">
              <a:avLst/>
            </a:prstGeom>
            <a:noFill/>
          </p:spPr>
          <p:txBody>
            <a:bodyPr wrap="square" rtlCol="0">
              <a:spAutoFit/>
            </a:bodyPr>
            <a:lstStyle/>
            <a:p>
              <a:pPr marL="0" indent="0" algn="ctr">
                <a:buNone/>
              </a:pPr>
              <a:r>
                <a:rPr lang="en-US" u="sng" dirty="0"/>
                <a:t>Input</a:t>
              </a:r>
            </a:p>
            <a:p>
              <a:pPr algn="ctr"/>
              <a:r>
                <a:rPr lang="en-US" dirty="0"/>
                <a:t>3D marker trajectories </a:t>
              </a:r>
            </a:p>
          </p:txBody>
        </p:sp>
        <p:pic>
          <p:nvPicPr>
            <p:cNvPr id="4" name="Picture 3" descr="A collage of graphs&#10;&#10;Description automatically generated">
              <a:extLst>
                <a:ext uri="{FF2B5EF4-FFF2-40B4-BE49-F238E27FC236}">
                  <a16:creationId xmlns:a16="http://schemas.microsoft.com/office/drawing/2014/main" id="{7430DCB5-7EC5-C067-EC7F-3E860D1EDD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789" y="3339147"/>
              <a:ext cx="2784021" cy="1686474"/>
            </a:xfrm>
            <a:prstGeom prst="rect">
              <a:avLst/>
            </a:prstGeom>
          </p:spPr>
        </p:pic>
        <p:pic>
          <p:nvPicPr>
            <p:cNvPr id="5" name="Picture 4" descr="A collage of graphs&#10;&#10;Description automatically generated">
              <a:extLst>
                <a:ext uri="{FF2B5EF4-FFF2-40B4-BE49-F238E27FC236}">
                  <a16:creationId xmlns:a16="http://schemas.microsoft.com/office/drawing/2014/main" id="{714BBF9D-5B8A-08B3-7DF2-54C1C19AC1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189" y="3491547"/>
              <a:ext cx="2784021" cy="1686474"/>
            </a:xfrm>
            <a:prstGeom prst="rect">
              <a:avLst/>
            </a:prstGeom>
          </p:spPr>
        </p:pic>
        <p:pic>
          <p:nvPicPr>
            <p:cNvPr id="8" name="Picture 7" descr="A collage of graphs&#10;&#10;Description automatically generated">
              <a:extLst>
                <a:ext uri="{FF2B5EF4-FFF2-40B4-BE49-F238E27FC236}">
                  <a16:creationId xmlns:a16="http://schemas.microsoft.com/office/drawing/2014/main" id="{7A05CBFC-513A-1210-3A80-906CDD211E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589" y="3643947"/>
              <a:ext cx="2784021" cy="1686474"/>
            </a:xfrm>
            <a:prstGeom prst="rect">
              <a:avLst/>
            </a:prstGeom>
          </p:spPr>
        </p:pic>
        <p:pic>
          <p:nvPicPr>
            <p:cNvPr id="9" name="Picture 8" descr="A collage of graphs&#10;&#10;Description automatically generated">
              <a:extLst>
                <a:ext uri="{FF2B5EF4-FFF2-40B4-BE49-F238E27FC236}">
                  <a16:creationId xmlns:a16="http://schemas.microsoft.com/office/drawing/2014/main" id="{4EF0FACC-35CA-AA6E-BE30-28A54BFF9D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844" y="3830679"/>
              <a:ext cx="2784021" cy="1686474"/>
            </a:xfrm>
            <a:prstGeom prst="rect">
              <a:avLst/>
            </a:prstGeom>
          </p:spPr>
        </p:pic>
      </p:grpSp>
    </p:spTree>
    <p:extLst>
      <p:ext uri="{BB962C8B-B14F-4D97-AF65-F5344CB8AC3E}">
        <p14:creationId xmlns:p14="http://schemas.microsoft.com/office/powerpoint/2010/main" val="149847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0EA113-FDF5-ABFA-2F78-5ED1C9716D25}"/>
              </a:ext>
            </a:extLst>
          </p:cNvPr>
          <p:cNvSpPr>
            <a:spLocks noGrp="1"/>
          </p:cNvSpPr>
          <p:nvPr>
            <p:ph type="title"/>
          </p:nvPr>
        </p:nvSpPr>
        <p:spPr/>
        <p:txBody>
          <a:bodyPr/>
          <a:lstStyle/>
          <a:p>
            <a:r>
              <a:rPr lang="en-US"/>
              <a:t>Results &amp; Discussion </a:t>
            </a:r>
            <a:r>
              <a:rPr lang="en-US" dirty="0"/>
              <a:t>MDP</a:t>
            </a:r>
            <a:endParaRPr lang="en-US"/>
          </a:p>
        </p:txBody>
      </p:sp>
      <p:pic>
        <p:nvPicPr>
          <p:cNvPr id="8" name="Picture 7" descr="A screen shot of a graph&#10;&#10;Description automatically generated">
            <a:extLst>
              <a:ext uri="{FF2B5EF4-FFF2-40B4-BE49-F238E27FC236}">
                <a16:creationId xmlns:a16="http://schemas.microsoft.com/office/drawing/2014/main" id="{783899BF-277F-00FE-C7AE-729372A472D5}"/>
              </a:ext>
            </a:extLst>
          </p:cNvPr>
          <p:cNvPicPr>
            <a:picLocks noChangeAspect="1"/>
          </p:cNvPicPr>
          <p:nvPr/>
        </p:nvPicPr>
        <p:blipFill rotWithShape="1">
          <a:blip r:embed="rId3">
            <a:extLst>
              <a:ext uri="{28A0092B-C50C-407E-A947-70E740481C1C}">
                <a14:useLocalDpi xmlns:a14="http://schemas.microsoft.com/office/drawing/2010/main" val="0"/>
              </a:ext>
            </a:extLst>
          </a:blip>
          <a:srcRect l="6753" t="9528" r="11283" b="6738"/>
          <a:stretch/>
        </p:blipFill>
        <p:spPr>
          <a:xfrm>
            <a:off x="6733309" y="2475345"/>
            <a:ext cx="4599709" cy="3759200"/>
          </a:xfrm>
          <a:prstGeom prst="rect">
            <a:avLst/>
          </a:prstGeom>
        </p:spPr>
      </p:pic>
      <p:pic>
        <p:nvPicPr>
          <p:cNvPr id="14" name="Picture 13" descr="A screenshot of a heat map&#10;&#10;Description automatically generated">
            <a:extLst>
              <a:ext uri="{FF2B5EF4-FFF2-40B4-BE49-F238E27FC236}">
                <a16:creationId xmlns:a16="http://schemas.microsoft.com/office/drawing/2014/main" id="{B52172DC-A7F6-43B1-5C34-DEDC058ED290}"/>
              </a:ext>
            </a:extLst>
          </p:cNvPr>
          <p:cNvPicPr>
            <a:picLocks noChangeAspect="1"/>
          </p:cNvPicPr>
          <p:nvPr/>
        </p:nvPicPr>
        <p:blipFill rotWithShape="1">
          <a:blip r:embed="rId4">
            <a:extLst>
              <a:ext uri="{28A0092B-C50C-407E-A947-70E740481C1C}">
                <a14:useLocalDpi xmlns:a14="http://schemas.microsoft.com/office/drawing/2010/main" val="0"/>
              </a:ext>
            </a:extLst>
          </a:blip>
          <a:srcRect l="6502" t="5822" r="8797" b="3181"/>
          <a:stretch/>
        </p:blipFill>
        <p:spPr>
          <a:xfrm>
            <a:off x="1348510" y="2609600"/>
            <a:ext cx="4110182" cy="3532581"/>
          </a:xfrm>
          <a:prstGeom prst="rect">
            <a:avLst/>
          </a:prstGeom>
        </p:spPr>
      </p:pic>
    </p:spTree>
    <p:extLst>
      <p:ext uri="{BB962C8B-B14F-4D97-AF65-F5344CB8AC3E}">
        <p14:creationId xmlns:p14="http://schemas.microsoft.com/office/powerpoint/2010/main" val="5285261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D70EED-D631-125E-457E-CF5C927672A1}"/>
              </a:ext>
            </a:extLst>
          </p:cNvPr>
          <p:cNvSpPr>
            <a:spLocks noGrp="1"/>
          </p:cNvSpPr>
          <p:nvPr>
            <p:ph type="title"/>
          </p:nvPr>
        </p:nvSpPr>
        <p:spPr/>
        <p:txBody>
          <a:bodyPr/>
          <a:lstStyle/>
          <a:p>
            <a:r>
              <a:rPr lang="en-US" dirty="0"/>
              <a:t>Movement Deviation Profile (MDP)</a:t>
            </a:r>
          </a:p>
        </p:txBody>
      </p:sp>
      <p:sp>
        <p:nvSpPr>
          <p:cNvPr id="4" name="TextBox 3">
            <a:extLst>
              <a:ext uri="{FF2B5EF4-FFF2-40B4-BE49-F238E27FC236}">
                <a16:creationId xmlns:a16="http://schemas.microsoft.com/office/drawing/2014/main" id="{1FF36CFB-7EE2-6C74-621C-F51CA74B8C26}"/>
              </a:ext>
            </a:extLst>
          </p:cNvPr>
          <p:cNvSpPr txBox="1"/>
          <p:nvPr/>
        </p:nvSpPr>
        <p:spPr>
          <a:xfrm>
            <a:off x="2521119" y="2315136"/>
            <a:ext cx="2214563" cy="646331"/>
          </a:xfrm>
          <a:prstGeom prst="rect">
            <a:avLst/>
          </a:prstGeom>
          <a:noFill/>
          <a:ln>
            <a:solidFill>
              <a:schemeClr val="accent1"/>
            </a:solidFill>
          </a:ln>
        </p:spPr>
        <p:txBody>
          <a:bodyPr wrap="square" rtlCol="0">
            <a:spAutoFit/>
          </a:bodyPr>
          <a:lstStyle/>
          <a:p>
            <a:pPr algn="ctr"/>
            <a:r>
              <a:rPr lang="en-US">
                <a:ln w="0"/>
                <a:effectLst>
                  <a:outerShdw blurRad="38100" dist="25400" dir="5400000" algn="ctr" rotWithShape="0">
                    <a:srgbClr val="6E747A">
                      <a:alpha val="43000"/>
                    </a:srgbClr>
                  </a:outerShdw>
                </a:effectLst>
              </a:rPr>
              <a:t>Movement Deviation Profile (MDP)</a:t>
            </a:r>
          </a:p>
        </p:txBody>
      </p:sp>
      <p:grpSp>
        <p:nvGrpSpPr>
          <p:cNvPr id="15" name="Group 14">
            <a:extLst>
              <a:ext uri="{FF2B5EF4-FFF2-40B4-BE49-F238E27FC236}">
                <a16:creationId xmlns:a16="http://schemas.microsoft.com/office/drawing/2014/main" id="{B8BAFF7E-5EDC-CA54-17B9-28D03A2D8064}"/>
              </a:ext>
            </a:extLst>
          </p:cNvPr>
          <p:cNvGrpSpPr/>
          <p:nvPr/>
        </p:nvGrpSpPr>
        <p:grpSpPr>
          <a:xfrm>
            <a:off x="814119" y="3010538"/>
            <a:ext cx="2745731" cy="646331"/>
            <a:chOff x="1977164" y="3427630"/>
            <a:chExt cx="2745731" cy="646331"/>
          </a:xfrm>
        </p:grpSpPr>
        <p:sp>
          <p:nvSpPr>
            <p:cNvPr id="8" name="TextBox 7">
              <a:extLst>
                <a:ext uri="{FF2B5EF4-FFF2-40B4-BE49-F238E27FC236}">
                  <a16:creationId xmlns:a16="http://schemas.microsoft.com/office/drawing/2014/main" id="{367403D0-C9AC-87CC-1E8A-6A7808718990}"/>
                </a:ext>
              </a:extLst>
            </p:cNvPr>
            <p:cNvSpPr txBox="1"/>
            <p:nvPr/>
          </p:nvSpPr>
          <p:spPr>
            <a:xfrm>
              <a:off x="1977164" y="3552825"/>
              <a:ext cx="1155056" cy="369332"/>
            </a:xfrm>
            <a:prstGeom prst="rect">
              <a:avLst/>
            </a:prstGeom>
            <a:noFill/>
          </p:spPr>
          <p:txBody>
            <a:bodyPr wrap="square" rtlCol="0">
              <a:spAutoFit/>
            </a:bodyPr>
            <a:lstStyle/>
            <a:p>
              <a:r>
                <a:rPr lang="en-US"/>
                <a:t>Training</a:t>
              </a:r>
            </a:p>
          </p:txBody>
        </p:sp>
        <p:sp>
          <p:nvSpPr>
            <p:cNvPr id="6" name="TextBox 5">
              <a:extLst>
                <a:ext uri="{FF2B5EF4-FFF2-40B4-BE49-F238E27FC236}">
                  <a16:creationId xmlns:a16="http://schemas.microsoft.com/office/drawing/2014/main" id="{245A0A9C-EF8A-1380-25F0-8398AA8C6021}"/>
                </a:ext>
              </a:extLst>
            </p:cNvPr>
            <p:cNvSpPr txBox="1"/>
            <p:nvPr/>
          </p:nvSpPr>
          <p:spPr>
            <a:xfrm>
              <a:off x="3235686" y="3427630"/>
              <a:ext cx="1487209" cy="646331"/>
            </a:xfrm>
            <a:prstGeom prst="rect">
              <a:avLst/>
            </a:prstGeom>
            <a:noFill/>
            <a:ln>
              <a:solidFill>
                <a:schemeClr val="accent1"/>
              </a:solidFill>
            </a:ln>
          </p:spPr>
          <p:txBody>
            <a:bodyPr wrap="square" lIns="91440" tIns="45720" rIns="91440" bIns="45720" rtlCol="0" anchor="t">
              <a:spAutoFit/>
            </a:bodyPr>
            <a:lstStyle/>
            <a:p>
              <a:pPr algn="ctr"/>
              <a:r>
                <a:rPr lang="en-US" dirty="0">
                  <a:ln w="0"/>
                  <a:effectLst>
                    <a:outerShdw blurRad="38100" dist="25400" dir="5400000" algn="ctr" rotWithShape="0">
                      <a:srgbClr val="6E747A">
                        <a:alpha val="43000"/>
                      </a:srgbClr>
                    </a:outerShdw>
                  </a:effectLst>
                </a:rPr>
                <a:t>Gait data</a:t>
              </a:r>
            </a:p>
            <a:p>
              <a:pPr algn="ctr"/>
              <a:r>
                <a:rPr lang="en-US" dirty="0">
                  <a:ln w="0"/>
                  <a:effectLst>
                    <a:outerShdw blurRad="38100" dist="25400" dir="5400000" algn="ctr" rotWithShape="0">
                      <a:srgbClr val="6E747A">
                        <a:alpha val="43000"/>
                      </a:srgbClr>
                    </a:outerShdw>
                  </a:effectLst>
                </a:rPr>
                <a:t>[69084 x 18]</a:t>
              </a:r>
            </a:p>
          </p:txBody>
        </p:sp>
      </p:grpSp>
      <p:grpSp>
        <p:nvGrpSpPr>
          <p:cNvPr id="22" name="Group 21">
            <a:extLst>
              <a:ext uri="{FF2B5EF4-FFF2-40B4-BE49-F238E27FC236}">
                <a16:creationId xmlns:a16="http://schemas.microsoft.com/office/drawing/2014/main" id="{6C0BBCC9-6533-CE1E-767B-021602C555C8}"/>
              </a:ext>
            </a:extLst>
          </p:cNvPr>
          <p:cNvGrpSpPr/>
          <p:nvPr/>
        </p:nvGrpSpPr>
        <p:grpSpPr>
          <a:xfrm>
            <a:off x="814119" y="3968963"/>
            <a:ext cx="2745732" cy="646331"/>
            <a:chOff x="1977164" y="3427630"/>
            <a:chExt cx="2745732" cy="646331"/>
          </a:xfrm>
        </p:grpSpPr>
        <p:sp>
          <p:nvSpPr>
            <p:cNvPr id="23" name="TextBox 22">
              <a:extLst>
                <a:ext uri="{FF2B5EF4-FFF2-40B4-BE49-F238E27FC236}">
                  <a16:creationId xmlns:a16="http://schemas.microsoft.com/office/drawing/2014/main" id="{C094E1FD-B3C7-FC18-0411-EA08DA1708EE}"/>
                </a:ext>
              </a:extLst>
            </p:cNvPr>
            <p:cNvSpPr txBox="1"/>
            <p:nvPr/>
          </p:nvSpPr>
          <p:spPr>
            <a:xfrm>
              <a:off x="1977164" y="3552825"/>
              <a:ext cx="1155056" cy="369332"/>
            </a:xfrm>
            <a:prstGeom prst="rect">
              <a:avLst/>
            </a:prstGeom>
            <a:noFill/>
          </p:spPr>
          <p:txBody>
            <a:bodyPr wrap="square" rtlCol="0">
              <a:spAutoFit/>
            </a:bodyPr>
            <a:lstStyle/>
            <a:p>
              <a:r>
                <a:rPr lang="en-US"/>
                <a:t>Testing</a:t>
              </a:r>
            </a:p>
          </p:txBody>
        </p:sp>
        <p:sp>
          <p:nvSpPr>
            <p:cNvPr id="24" name="TextBox 23">
              <a:extLst>
                <a:ext uri="{FF2B5EF4-FFF2-40B4-BE49-F238E27FC236}">
                  <a16:creationId xmlns:a16="http://schemas.microsoft.com/office/drawing/2014/main" id="{E9E349B1-4917-A48C-89A4-2B24899BBF8B}"/>
                </a:ext>
              </a:extLst>
            </p:cNvPr>
            <p:cNvSpPr txBox="1"/>
            <p:nvPr/>
          </p:nvSpPr>
          <p:spPr>
            <a:xfrm>
              <a:off x="3235686" y="3427630"/>
              <a:ext cx="1487210" cy="646331"/>
            </a:xfrm>
            <a:prstGeom prst="rect">
              <a:avLst/>
            </a:prstGeom>
            <a:noFill/>
            <a:ln>
              <a:solidFill>
                <a:schemeClr val="accent1"/>
              </a:solidFill>
            </a:ln>
          </p:spPr>
          <p:txBody>
            <a:bodyPr wrap="square" lIns="91440" tIns="45720" rIns="91440" bIns="45720" rtlCol="0" anchor="t">
              <a:spAutoFit/>
            </a:bodyPr>
            <a:lstStyle/>
            <a:p>
              <a:pPr algn="ctr"/>
              <a:r>
                <a:rPr lang="en-US" dirty="0">
                  <a:ln w="0"/>
                  <a:effectLst>
                    <a:outerShdw blurRad="38100" dist="25400" dir="5400000" algn="ctr" rotWithShape="0">
                      <a:srgbClr val="6E747A">
                        <a:alpha val="43000"/>
                      </a:srgbClr>
                    </a:outerShdw>
                  </a:effectLst>
                  <a:ea typeface="+mn-lt"/>
                  <a:cs typeface="+mn-lt"/>
                </a:rPr>
                <a:t>Gait data</a:t>
              </a:r>
            </a:p>
            <a:p>
              <a:pPr algn="ctr"/>
              <a:r>
                <a:rPr lang="en-US" dirty="0">
                  <a:ln w="0"/>
                  <a:effectLst>
                    <a:outerShdw blurRad="38100" dist="25400" dir="5400000" algn="ctr" rotWithShape="0">
                      <a:srgbClr val="6E747A">
                        <a:alpha val="43000"/>
                      </a:srgbClr>
                    </a:outerShdw>
                  </a:effectLst>
                  <a:ea typeface="+mn-lt"/>
                  <a:cs typeface="+mn-lt"/>
                </a:rPr>
                <a:t>[69084 x 18]</a:t>
              </a:r>
            </a:p>
          </p:txBody>
        </p:sp>
      </p:grpSp>
      <p:grpSp>
        <p:nvGrpSpPr>
          <p:cNvPr id="35" name="Group 34">
            <a:extLst>
              <a:ext uri="{FF2B5EF4-FFF2-40B4-BE49-F238E27FC236}">
                <a16:creationId xmlns:a16="http://schemas.microsoft.com/office/drawing/2014/main" id="{27CFFC18-74A7-C078-BE6A-698736BCD8F0}"/>
              </a:ext>
            </a:extLst>
          </p:cNvPr>
          <p:cNvGrpSpPr/>
          <p:nvPr/>
        </p:nvGrpSpPr>
        <p:grpSpPr>
          <a:xfrm>
            <a:off x="3559850" y="3333704"/>
            <a:ext cx="1914019" cy="968930"/>
            <a:chOff x="3559850" y="3333704"/>
            <a:chExt cx="1914019" cy="968930"/>
          </a:xfrm>
        </p:grpSpPr>
        <p:sp>
          <p:nvSpPr>
            <p:cNvPr id="25" name="TextBox 24">
              <a:extLst>
                <a:ext uri="{FF2B5EF4-FFF2-40B4-BE49-F238E27FC236}">
                  <a16:creationId xmlns:a16="http://schemas.microsoft.com/office/drawing/2014/main" id="{18EA31C3-6E18-6207-FAEB-585382B8C3B9}"/>
                </a:ext>
              </a:extLst>
            </p:cNvPr>
            <p:cNvSpPr txBox="1"/>
            <p:nvPr/>
          </p:nvSpPr>
          <p:spPr>
            <a:xfrm>
              <a:off x="3997494" y="3379304"/>
              <a:ext cx="1476375" cy="923330"/>
            </a:xfrm>
            <a:prstGeom prst="rect">
              <a:avLst/>
            </a:prstGeom>
            <a:noFill/>
            <a:ln>
              <a:solidFill>
                <a:schemeClr val="accent1"/>
              </a:solidFill>
            </a:ln>
          </p:spPr>
          <p:txBody>
            <a:bodyPr wrap="square" lIns="91440" tIns="45720" rIns="91440" bIns="45720" rtlCol="0" anchor="t">
              <a:spAutoFit/>
            </a:bodyPr>
            <a:lstStyle/>
            <a:p>
              <a:pPr algn="ctr"/>
              <a:r>
                <a:rPr lang="en-US">
                  <a:ln w="0"/>
                  <a:effectLst>
                    <a:outerShdw blurRad="38100" dist="25400" dir="5400000" algn="ctr" rotWithShape="0">
                      <a:srgbClr val="6E747A">
                        <a:alpha val="43000"/>
                      </a:srgbClr>
                    </a:outerShdw>
                  </a:effectLst>
                </a:rPr>
                <a:t>SOM represents Gait Data</a:t>
              </a:r>
            </a:p>
          </p:txBody>
        </p:sp>
        <p:cxnSp>
          <p:nvCxnSpPr>
            <p:cNvPr id="27" name="Straight Arrow Connector 26">
              <a:extLst>
                <a:ext uri="{FF2B5EF4-FFF2-40B4-BE49-F238E27FC236}">
                  <a16:creationId xmlns:a16="http://schemas.microsoft.com/office/drawing/2014/main" id="{7A7477E0-EB52-2C61-2226-5D95C9DEBB28}"/>
                </a:ext>
              </a:extLst>
            </p:cNvPr>
            <p:cNvCxnSpPr>
              <a:cxnSpLocks/>
              <a:stCxn id="6" idx="3"/>
              <a:endCxn id="25" idx="1"/>
            </p:cNvCxnSpPr>
            <p:nvPr/>
          </p:nvCxnSpPr>
          <p:spPr>
            <a:xfrm>
              <a:off x="3559850" y="3333704"/>
              <a:ext cx="437644" cy="507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68F24AC-642F-B0E1-4670-81D2C914AD96}"/>
                </a:ext>
              </a:extLst>
            </p:cNvPr>
            <p:cNvCxnSpPr>
              <a:cxnSpLocks/>
              <a:stCxn id="24" idx="3"/>
              <a:endCxn id="25" idx="1"/>
            </p:cNvCxnSpPr>
            <p:nvPr/>
          </p:nvCxnSpPr>
          <p:spPr>
            <a:xfrm flipV="1">
              <a:off x="3559851" y="3840969"/>
              <a:ext cx="437643" cy="451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C10F8D42-A6D6-743C-0F2D-B1FA9796A7C1}"/>
              </a:ext>
            </a:extLst>
          </p:cNvPr>
          <p:cNvGrpSpPr/>
          <p:nvPr/>
        </p:nvGrpSpPr>
        <p:grpSpPr>
          <a:xfrm>
            <a:off x="2083475" y="4302634"/>
            <a:ext cx="2652207" cy="1403618"/>
            <a:chOff x="2083475" y="4302634"/>
            <a:chExt cx="2652207" cy="1403618"/>
          </a:xfrm>
        </p:grpSpPr>
        <p:sp>
          <p:nvSpPr>
            <p:cNvPr id="7" name="TextBox 6">
              <a:extLst>
                <a:ext uri="{FF2B5EF4-FFF2-40B4-BE49-F238E27FC236}">
                  <a16:creationId xmlns:a16="http://schemas.microsoft.com/office/drawing/2014/main" id="{A8772E8F-7AAD-1079-77C7-E5D9D1039CBD}"/>
                </a:ext>
              </a:extLst>
            </p:cNvPr>
            <p:cNvSpPr txBox="1"/>
            <p:nvPr/>
          </p:nvSpPr>
          <p:spPr>
            <a:xfrm>
              <a:off x="2083475" y="5059921"/>
              <a:ext cx="1476375" cy="646331"/>
            </a:xfrm>
            <a:prstGeom prst="rect">
              <a:avLst/>
            </a:prstGeom>
            <a:noFill/>
            <a:ln>
              <a:solidFill>
                <a:schemeClr val="accent1"/>
              </a:solidFill>
            </a:ln>
          </p:spPr>
          <p:txBody>
            <a:bodyPr wrap="square" lIns="91440" tIns="45720" rIns="91440" bIns="45720" rtlCol="0" anchor="t">
              <a:spAutoFit/>
            </a:bodyPr>
            <a:lstStyle/>
            <a:p>
              <a:pPr algn="ctr"/>
              <a:r>
                <a:rPr lang="en-US">
                  <a:ln w="0"/>
                  <a:effectLst>
                    <a:outerShdw blurRad="38100" dist="25400" dir="5400000" algn="ctr" rotWithShape="0">
                      <a:srgbClr val="6E747A">
                        <a:alpha val="43000"/>
                      </a:srgbClr>
                    </a:outerShdw>
                  </a:effectLst>
                </a:rPr>
                <a:t>Running data</a:t>
              </a:r>
            </a:p>
            <a:p>
              <a:pPr algn="ctr"/>
              <a:r>
                <a:rPr lang="en-US">
                  <a:ln w="0"/>
                  <a:effectLst>
                    <a:outerShdw blurRad="38100" dist="25400" dir="5400000" algn="ctr" rotWithShape="0">
                      <a:srgbClr val="6E747A">
                        <a:alpha val="43000"/>
                      </a:srgbClr>
                    </a:outerShdw>
                  </a:effectLst>
                </a:rPr>
                <a:t>[16968 x 18]</a:t>
              </a:r>
            </a:p>
          </p:txBody>
        </p:sp>
        <p:cxnSp>
          <p:nvCxnSpPr>
            <p:cNvPr id="32" name="Straight Arrow Connector 31">
              <a:extLst>
                <a:ext uri="{FF2B5EF4-FFF2-40B4-BE49-F238E27FC236}">
                  <a16:creationId xmlns:a16="http://schemas.microsoft.com/office/drawing/2014/main" id="{E78E486C-FB1D-AE3A-F2E1-89255086D7D3}"/>
                </a:ext>
              </a:extLst>
            </p:cNvPr>
            <p:cNvCxnSpPr>
              <a:stCxn id="7" idx="3"/>
              <a:endCxn id="25" idx="2"/>
            </p:cNvCxnSpPr>
            <p:nvPr/>
          </p:nvCxnSpPr>
          <p:spPr>
            <a:xfrm flipV="1">
              <a:off x="3559850" y="4302634"/>
              <a:ext cx="1175832" cy="1080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C68E8FBB-2E9C-A0FC-3834-3AAC8A127AAB}"/>
              </a:ext>
            </a:extLst>
          </p:cNvPr>
          <p:cNvGrpSpPr/>
          <p:nvPr/>
        </p:nvGrpSpPr>
        <p:grpSpPr>
          <a:xfrm>
            <a:off x="3997494" y="4302634"/>
            <a:ext cx="1476375" cy="1252526"/>
            <a:chOff x="3997494" y="4302634"/>
            <a:chExt cx="1476375" cy="1252526"/>
          </a:xfrm>
        </p:grpSpPr>
        <p:sp>
          <p:nvSpPr>
            <p:cNvPr id="30" name="TextBox 29">
              <a:extLst>
                <a:ext uri="{FF2B5EF4-FFF2-40B4-BE49-F238E27FC236}">
                  <a16:creationId xmlns:a16="http://schemas.microsoft.com/office/drawing/2014/main" id="{CD23BF63-5777-84B4-98EA-86C3486D5743}"/>
                </a:ext>
              </a:extLst>
            </p:cNvPr>
            <p:cNvSpPr txBox="1"/>
            <p:nvPr/>
          </p:nvSpPr>
          <p:spPr>
            <a:xfrm>
              <a:off x="3997494" y="5185828"/>
              <a:ext cx="1476375" cy="369332"/>
            </a:xfrm>
            <a:prstGeom prst="rect">
              <a:avLst/>
            </a:prstGeom>
            <a:noFill/>
            <a:ln>
              <a:solidFill>
                <a:schemeClr val="accent1"/>
              </a:solidFill>
            </a:ln>
          </p:spPr>
          <p:txBody>
            <a:bodyPr wrap="square" rtlCol="0">
              <a:spAutoFit/>
            </a:bodyPr>
            <a:lstStyle/>
            <a:p>
              <a:pPr algn="ctr"/>
              <a:r>
                <a:rPr lang="en-US">
                  <a:ln w="0"/>
                  <a:effectLst>
                    <a:outerShdw blurRad="38100" dist="25400" dir="5400000" algn="ctr" rotWithShape="0">
                      <a:srgbClr val="6E747A">
                        <a:alpha val="43000"/>
                      </a:srgbClr>
                    </a:outerShdw>
                  </a:effectLst>
                </a:rPr>
                <a:t>MDP</a:t>
              </a:r>
            </a:p>
          </p:txBody>
        </p:sp>
        <p:cxnSp>
          <p:nvCxnSpPr>
            <p:cNvPr id="34" name="Straight Arrow Connector 33">
              <a:extLst>
                <a:ext uri="{FF2B5EF4-FFF2-40B4-BE49-F238E27FC236}">
                  <a16:creationId xmlns:a16="http://schemas.microsoft.com/office/drawing/2014/main" id="{8230D726-7DB7-3A72-24A6-B9BD3226EC0C}"/>
                </a:ext>
              </a:extLst>
            </p:cNvPr>
            <p:cNvCxnSpPr>
              <a:stCxn id="25" idx="2"/>
              <a:endCxn id="30" idx="0"/>
            </p:cNvCxnSpPr>
            <p:nvPr/>
          </p:nvCxnSpPr>
          <p:spPr>
            <a:xfrm>
              <a:off x="4735682" y="4302634"/>
              <a:ext cx="0" cy="883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4DA7491A-1EBA-AFE4-DD71-ABFB5F09DCEB}"/>
              </a:ext>
            </a:extLst>
          </p:cNvPr>
          <p:cNvSpPr txBox="1"/>
          <p:nvPr/>
        </p:nvSpPr>
        <p:spPr>
          <a:xfrm>
            <a:off x="6593437" y="2787768"/>
            <a:ext cx="4423836" cy="646331"/>
          </a:xfrm>
          <a:prstGeom prst="rect">
            <a:avLst/>
          </a:prstGeom>
          <a:noFill/>
          <a:ln>
            <a:noFill/>
          </a:ln>
        </p:spPr>
        <p:txBody>
          <a:bodyPr wrap="square" lIns="91440" tIns="45720" rIns="91440" bIns="45720" rtlCol="0" anchor="t">
            <a:spAutoFit/>
          </a:bodyPr>
          <a:lstStyle/>
          <a:p>
            <a:pPr algn="ctr"/>
            <a:r>
              <a:rPr lang="en-US">
                <a:ln w="0"/>
                <a:effectLst>
                  <a:outerShdw blurRad="38100" dist="25400" dir="5400000" algn="ctr" rotWithShape="0">
                    <a:srgbClr val="6E747A">
                      <a:alpha val="43000"/>
                    </a:srgbClr>
                  </a:outerShdw>
                </a:effectLst>
              </a:rPr>
              <a:t>MDP: Represents the distance of each running pattern to the gait Data</a:t>
            </a:r>
          </a:p>
        </p:txBody>
      </p:sp>
    </p:spTree>
    <p:extLst>
      <p:ext uri="{BB962C8B-B14F-4D97-AF65-F5344CB8AC3E}">
        <p14:creationId xmlns:p14="http://schemas.microsoft.com/office/powerpoint/2010/main" val="56623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ADEA-D9EB-8F3B-395E-76512E36F1EB}"/>
              </a:ext>
            </a:extLst>
          </p:cNvPr>
          <p:cNvSpPr>
            <a:spLocks noGrp="1"/>
          </p:cNvSpPr>
          <p:nvPr>
            <p:ph type="title"/>
          </p:nvPr>
        </p:nvSpPr>
        <p:spPr/>
        <p:txBody>
          <a:bodyPr/>
          <a:lstStyle/>
          <a:p>
            <a:r>
              <a:rPr lang="en-US" dirty="0"/>
              <a:t>De-/Normalization?</a:t>
            </a:r>
            <a:endParaRPr lang="en-NL" dirty="0"/>
          </a:p>
        </p:txBody>
      </p:sp>
      <p:pic>
        <p:nvPicPr>
          <p:cNvPr id="4" name="Picture 3" descr="A graph of a train cycle&#10;&#10;Description automatically generated">
            <a:extLst>
              <a:ext uri="{FF2B5EF4-FFF2-40B4-BE49-F238E27FC236}">
                <a16:creationId xmlns:a16="http://schemas.microsoft.com/office/drawing/2014/main" id="{E225C538-22A9-6CCD-40E1-B64E0003E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2472" y="2386440"/>
            <a:ext cx="5320156" cy="3990117"/>
          </a:xfrm>
          <a:prstGeom prst="rect">
            <a:avLst/>
          </a:prstGeom>
        </p:spPr>
      </p:pic>
      <p:pic>
        <p:nvPicPr>
          <p:cNvPr id="6" name="Picture 5" descr="A graph of a train mean&#10;&#10;Description automatically generated">
            <a:extLst>
              <a:ext uri="{FF2B5EF4-FFF2-40B4-BE49-F238E27FC236}">
                <a16:creationId xmlns:a16="http://schemas.microsoft.com/office/drawing/2014/main" id="{4AC243D0-1C35-249E-C496-6274EDC77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097" y="2386441"/>
            <a:ext cx="5320156" cy="3990117"/>
          </a:xfrm>
          <a:prstGeom prst="rect">
            <a:avLst/>
          </a:prstGeom>
        </p:spPr>
      </p:pic>
    </p:spTree>
    <p:extLst>
      <p:ext uri="{BB962C8B-B14F-4D97-AF65-F5344CB8AC3E}">
        <p14:creationId xmlns:p14="http://schemas.microsoft.com/office/powerpoint/2010/main" val="1328371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02126-C7C1-93C9-A074-C5BB2E2A69CA}"/>
              </a:ext>
            </a:extLst>
          </p:cNvPr>
          <p:cNvSpPr>
            <a:spLocks noGrp="1"/>
          </p:cNvSpPr>
          <p:nvPr>
            <p:ph type="title"/>
          </p:nvPr>
        </p:nvSpPr>
        <p:spPr/>
        <p:txBody>
          <a:bodyPr/>
          <a:lstStyle/>
          <a:p>
            <a:r>
              <a:rPr lang="en-US" dirty="0"/>
              <a:t>De-/Normalization?</a:t>
            </a:r>
            <a:endParaRPr lang="en-NL" dirty="0"/>
          </a:p>
        </p:txBody>
      </p:sp>
      <p:pic>
        <p:nvPicPr>
          <p:cNvPr id="5" name="Content Placeholder 4" descr="A screen shot of a heat map&#10;&#10;Description automatically generated">
            <a:extLst>
              <a:ext uri="{FF2B5EF4-FFF2-40B4-BE49-F238E27FC236}">
                <a16:creationId xmlns:a16="http://schemas.microsoft.com/office/drawing/2014/main" id="{04C53A6C-E065-D56E-5017-52ED49D7E5C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100" t="10921" r="11633" b="6868"/>
          <a:stretch/>
        </p:blipFill>
        <p:spPr>
          <a:xfrm>
            <a:off x="549867" y="2457451"/>
            <a:ext cx="5107983" cy="4083642"/>
          </a:xfrm>
        </p:spPr>
      </p:pic>
      <p:pic>
        <p:nvPicPr>
          <p:cNvPr id="7" name="Picture 6" descr="A screen shot of a graph&#10;&#10;Description automatically generated">
            <a:extLst>
              <a:ext uri="{FF2B5EF4-FFF2-40B4-BE49-F238E27FC236}">
                <a16:creationId xmlns:a16="http://schemas.microsoft.com/office/drawing/2014/main" id="{FF25C568-2C8E-E663-4E99-69D51783BCB8}"/>
              </a:ext>
            </a:extLst>
          </p:cNvPr>
          <p:cNvPicPr>
            <a:picLocks noChangeAspect="1"/>
          </p:cNvPicPr>
          <p:nvPr/>
        </p:nvPicPr>
        <p:blipFill rotWithShape="1">
          <a:blip r:embed="rId3">
            <a:extLst>
              <a:ext uri="{28A0092B-C50C-407E-A947-70E740481C1C}">
                <a14:useLocalDpi xmlns:a14="http://schemas.microsoft.com/office/drawing/2010/main" val="0"/>
              </a:ext>
            </a:extLst>
          </a:blip>
          <a:srcRect l="5907" t="9623" r="9413" b="8165"/>
          <a:stretch/>
        </p:blipFill>
        <p:spPr>
          <a:xfrm>
            <a:off x="6096000" y="2457451"/>
            <a:ext cx="5257801" cy="4083643"/>
          </a:xfrm>
          <a:prstGeom prst="rect">
            <a:avLst/>
          </a:prstGeom>
        </p:spPr>
      </p:pic>
    </p:spTree>
    <p:extLst>
      <p:ext uri="{BB962C8B-B14F-4D97-AF65-F5344CB8AC3E}">
        <p14:creationId xmlns:p14="http://schemas.microsoft.com/office/powerpoint/2010/main" val="41917935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6426A-EBD7-C674-A9BD-20A2EF76F136}"/>
              </a:ext>
            </a:extLst>
          </p:cNvPr>
          <p:cNvSpPr>
            <a:spLocks noGrp="1"/>
          </p:cNvSpPr>
          <p:nvPr>
            <p:ph type="title"/>
          </p:nvPr>
        </p:nvSpPr>
        <p:spPr/>
        <p:txBody>
          <a:bodyPr/>
          <a:lstStyle/>
          <a:p>
            <a:r>
              <a:rPr lang="en-US" dirty="0"/>
              <a:t>De-/Normalization?</a:t>
            </a:r>
            <a:endParaRPr lang="en-NL" dirty="0"/>
          </a:p>
        </p:txBody>
      </p:sp>
      <p:pic>
        <p:nvPicPr>
          <p:cNvPr id="5" name="Content Placeholder 4" descr="A group of graphs showing different types of data&#10;&#10;Description automatically generated with medium confidence">
            <a:extLst>
              <a:ext uri="{FF2B5EF4-FFF2-40B4-BE49-F238E27FC236}">
                <a16:creationId xmlns:a16="http://schemas.microsoft.com/office/drawing/2014/main" id="{7A9D75AC-8C9A-0C52-C78C-713EB77A94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1136" y="2250498"/>
            <a:ext cx="7113887" cy="4309374"/>
          </a:xfrm>
        </p:spPr>
      </p:pic>
    </p:spTree>
    <p:extLst>
      <p:ext uri="{BB962C8B-B14F-4D97-AF65-F5344CB8AC3E}">
        <p14:creationId xmlns:p14="http://schemas.microsoft.com/office/powerpoint/2010/main" val="21480388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9541C9-D13C-E380-BEF7-5D76ED23D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067" y="2399634"/>
            <a:ext cx="3811254" cy="3811254"/>
          </a:xfrm>
          <a:prstGeom prst="rect">
            <a:avLst/>
          </a:prstGeom>
        </p:spPr>
      </p:pic>
      <p:pic>
        <p:nvPicPr>
          <p:cNvPr id="6" name="Content Placeholder 5" descr="A graph of a train mean&#10;&#10;Description automatically generated">
            <a:extLst>
              <a:ext uri="{FF2B5EF4-FFF2-40B4-BE49-F238E27FC236}">
                <a16:creationId xmlns:a16="http://schemas.microsoft.com/office/drawing/2014/main" id="{F8810F4B-F49D-3561-BE01-2475A71B7552}"/>
              </a:ext>
            </a:extLst>
          </p:cNvPr>
          <p:cNvPicPr>
            <a:picLocks noGrp="1" noChangeAspect="1"/>
          </p:cNvPicPr>
          <p:nvPr>
            <p:ph idx="1"/>
          </p:nvPr>
        </p:nvPicPr>
        <p:blipFill>
          <a:blip r:embed="rId4"/>
          <a:stretch>
            <a:fillRect/>
          </a:stretch>
        </p:blipFill>
        <p:spPr>
          <a:xfrm>
            <a:off x="715108" y="2156757"/>
            <a:ext cx="5486400" cy="4114800"/>
          </a:xfrm>
        </p:spPr>
      </p:pic>
      <p:sp>
        <p:nvSpPr>
          <p:cNvPr id="3" name="Title 2">
            <a:extLst>
              <a:ext uri="{FF2B5EF4-FFF2-40B4-BE49-F238E27FC236}">
                <a16:creationId xmlns:a16="http://schemas.microsoft.com/office/drawing/2014/main" id="{040EA113-FDF5-ABFA-2F78-5ED1C9716D25}"/>
              </a:ext>
            </a:extLst>
          </p:cNvPr>
          <p:cNvSpPr>
            <a:spLocks noGrp="1"/>
          </p:cNvSpPr>
          <p:nvPr>
            <p:ph type="title"/>
          </p:nvPr>
        </p:nvSpPr>
        <p:spPr/>
        <p:txBody>
          <a:bodyPr/>
          <a:lstStyle/>
          <a:p>
            <a:r>
              <a:rPr lang="en-US"/>
              <a:t>Results &amp; Discussion MDP</a:t>
            </a:r>
          </a:p>
        </p:txBody>
      </p:sp>
      <p:grpSp>
        <p:nvGrpSpPr>
          <p:cNvPr id="15" name="Group 14">
            <a:extLst>
              <a:ext uri="{FF2B5EF4-FFF2-40B4-BE49-F238E27FC236}">
                <a16:creationId xmlns:a16="http://schemas.microsoft.com/office/drawing/2014/main" id="{0E8D4E73-980A-594B-A546-456622525CA4}"/>
              </a:ext>
            </a:extLst>
          </p:cNvPr>
          <p:cNvGrpSpPr/>
          <p:nvPr/>
        </p:nvGrpSpPr>
        <p:grpSpPr>
          <a:xfrm>
            <a:off x="3264306" y="3930368"/>
            <a:ext cx="2831693" cy="975929"/>
            <a:chOff x="4218039" y="3930368"/>
            <a:chExt cx="2831693" cy="975929"/>
          </a:xfrm>
        </p:grpSpPr>
        <p:cxnSp>
          <p:nvCxnSpPr>
            <p:cNvPr id="13" name="Straight Arrow Connector 12">
              <a:extLst>
                <a:ext uri="{FF2B5EF4-FFF2-40B4-BE49-F238E27FC236}">
                  <a16:creationId xmlns:a16="http://schemas.microsoft.com/office/drawing/2014/main" id="{8FCD02CC-93ED-A401-7776-BD965274CA97}"/>
                </a:ext>
              </a:extLst>
            </p:cNvPr>
            <p:cNvCxnSpPr/>
            <p:nvPr/>
          </p:nvCxnSpPr>
          <p:spPr>
            <a:xfrm>
              <a:off x="4218039" y="3930368"/>
              <a:ext cx="0" cy="97592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221C5CFC-985A-02EB-C6BB-CAE9ABED0EE0}"/>
                </a:ext>
              </a:extLst>
            </p:cNvPr>
            <p:cNvSpPr txBox="1"/>
            <p:nvPr/>
          </p:nvSpPr>
          <p:spPr>
            <a:xfrm>
              <a:off x="4286679" y="4120595"/>
              <a:ext cx="2763053" cy="646331"/>
            </a:xfrm>
            <a:prstGeom prst="rect">
              <a:avLst/>
            </a:prstGeom>
            <a:solidFill>
              <a:schemeClr val="bg1"/>
            </a:solidFill>
          </p:spPr>
          <p:txBody>
            <a:bodyPr wrap="square" rtlCol="0">
              <a:spAutoFit/>
            </a:bodyPr>
            <a:lstStyle/>
            <a:p>
              <a:r>
                <a:rPr lang="en-US" dirty="0"/>
                <a:t>Euclidean Distance between gait and running</a:t>
              </a:r>
            </a:p>
          </p:txBody>
        </p:sp>
      </p:grpSp>
    </p:spTree>
    <p:extLst>
      <p:ext uri="{BB962C8B-B14F-4D97-AF65-F5344CB8AC3E}">
        <p14:creationId xmlns:p14="http://schemas.microsoft.com/office/powerpoint/2010/main" val="137413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EF2A6F-ABDD-7C51-54F0-993B127A84CA}"/>
              </a:ext>
            </a:extLst>
          </p:cNvPr>
          <p:cNvSpPr>
            <a:spLocks noGrp="1"/>
          </p:cNvSpPr>
          <p:nvPr>
            <p:ph type="title"/>
          </p:nvPr>
        </p:nvSpPr>
        <p:spPr/>
        <p:txBody>
          <a:bodyPr/>
          <a:lstStyle/>
          <a:p>
            <a:r>
              <a:rPr lang="en-AU" dirty="0"/>
              <a:t>Clustering</a:t>
            </a:r>
          </a:p>
        </p:txBody>
      </p:sp>
      <p:pic>
        <p:nvPicPr>
          <p:cNvPr id="6" name="Picture 5" descr="A diagram of a bridge&#10;&#10;Description automatically generated">
            <a:extLst>
              <a:ext uri="{FF2B5EF4-FFF2-40B4-BE49-F238E27FC236}">
                <a16:creationId xmlns:a16="http://schemas.microsoft.com/office/drawing/2014/main" id="{1D7AB936-89B8-16CD-83C3-8276BD74EC73}"/>
              </a:ext>
            </a:extLst>
          </p:cNvPr>
          <p:cNvPicPr>
            <a:picLocks noChangeAspect="1"/>
          </p:cNvPicPr>
          <p:nvPr/>
        </p:nvPicPr>
        <p:blipFill rotWithShape="1">
          <a:blip r:embed="rId2">
            <a:extLst>
              <a:ext uri="{28A0092B-C50C-407E-A947-70E740481C1C}">
                <a14:useLocalDpi xmlns:a14="http://schemas.microsoft.com/office/drawing/2010/main" val="0"/>
              </a:ext>
            </a:extLst>
          </a:blip>
          <a:srcRect l="26585" t="15775" r="20385" b="11784"/>
          <a:stretch/>
        </p:blipFill>
        <p:spPr>
          <a:xfrm>
            <a:off x="2326386" y="2292294"/>
            <a:ext cx="5311106" cy="4394834"/>
          </a:xfrm>
          <a:prstGeom prst="rect">
            <a:avLst/>
          </a:prstGeom>
        </p:spPr>
      </p:pic>
      <p:sp>
        <p:nvSpPr>
          <p:cNvPr id="2" name="TextBox 1">
            <a:extLst>
              <a:ext uri="{FF2B5EF4-FFF2-40B4-BE49-F238E27FC236}">
                <a16:creationId xmlns:a16="http://schemas.microsoft.com/office/drawing/2014/main" id="{10E356EB-0797-7E49-DF04-A6DB46CE142B}"/>
              </a:ext>
            </a:extLst>
          </p:cNvPr>
          <p:cNvSpPr txBox="1"/>
          <p:nvPr/>
        </p:nvSpPr>
        <p:spPr>
          <a:xfrm>
            <a:off x="7884826" y="2540833"/>
            <a:ext cx="386746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Gait and Running have different trajectories along the network</a:t>
            </a:r>
          </a:p>
          <a:p>
            <a:pPr marL="285750" indent="-285750">
              <a:buFont typeface="Arial" panose="020B0604020202020204" pitchFamily="34" charset="0"/>
              <a:buChar char="•"/>
            </a:pPr>
            <a:r>
              <a:rPr lang="en-US" dirty="0"/>
              <a:t>The quantization error creates an additional distance to support clustering</a:t>
            </a:r>
          </a:p>
          <a:p>
            <a:endParaRPr lang="en-NL" dirty="0"/>
          </a:p>
        </p:txBody>
      </p:sp>
    </p:spTree>
    <p:extLst>
      <p:ext uri="{BB962C8B-B14F-4D97-AF65-F5344CB8AC3E}">
        <p14:creationId xmlns:p14="http://schemas.microsoft.com/office/powerpoint/2010/main" val="18271361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93EFA-AB66-9674-A7FB-C39B5AABECD8}"/>
              </a:ext>
            </a:extLst>
          </p:cNvPr>
          <p:cNvSpPr>
            <a:spLocks noGrp="1"/>
          </p:cNvSpPr>
          <p:nvPr>
            <p:ph type="title"/>
          </p:nvPr>
        </p:nvSpPr>
        <p:spPr/>
        <p:txBody>
          <a:bodyPr>
            <a:normAutofit/>
          </a:bodyPr>
          <a:lstStyle/>
          <a:p>
            <a:r>
              <a:rPr lang="en-AU"/>
              <a:t>Discussion</a:t>
            </a:r>
          </a:p>
        </p:txBody>
      </p:sp>
      <p:sp>
        <p:nvSpPr>
          <p:cNvPr id="3" name="Text Placeholder 2">
            <a:extLst>
              <a:ext uri="{FF2B5EF4-FFF2-40B4-BE49-F238E27FC236}">
                <a16:creationId xmlns:a16="http://schemas.microsoft.com/office/drawing/2014/main" id="{A97110C1-1D6E-9C6F-4205-DE964727AADF}"/>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1241979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93EFA-AB66-9674-A7FB-C39B5AABECD8}"/>
              </a:ext>
            </a:extLst>
          </p:cNvPr>
          <p:cNvSpPr>
            <a:spLocks noGrp="1"/>
          </p:cNvSpPr>
          <p:nvPr>
            <p:ph type="title"/>
          </p:nvPr>
        </p:nvSpPr>
        <p:spPr/>
        <p:txBody>
          <a:bodyPr>
            <a:normAutofit/>
          </a:bodyPr>
          <a:lstStyle/>
          <a:p>
            <a:r>
              <a:rPr lang="en-AU"/>
              <a:t>Basics of machine learning</a:t>
            </a:r>
          </a:p>
        </p:txBody>
      </p:sp>
      <p:sp>
        <p:nvSpPr>
          <p:cNvPr id="3" name="Text Placeholder 2">
            <a:extLst>
              <a:ext uri="{FF2B5EF4-FFF2-40B4-BE49-F238E27FC236}">
                <a16:creationId xmlns:a16="http://schemas.microsoft.com/office/drawing/2014/main" id="{A97110C1-1D6E-9C6F-4205-DE964727AADF}"/>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18368161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DEB61-374B-DB15-D8AF-C62E0B250BA3}"/>
              </a:ext>
            </a:extLst>
          </p:cNvPr>
          <p:cNvSpPr>
            <a:spLocks noGrp="1"/>
          </p:cNvSpPr>
          <p:nvPr>
            <p:ph type="title"/>
          </p:nvPr>
        </p:nvSpPr>
        <p:spPr/>
        <p:txBody>
          <a:bodyPr/>
          <a:lstStyle/>
          <a:p>
            <a:r>
              <a:rPr lang="en-US" dirty="0"/>
              <a:t>Reporting</a:t>
            </a:r>
            <a:endParaRPr lang="en-NL" dirty="0"/>
          </a:p>
        </p:txBody>
      </p:sp>
      <p:sp>
        <p:nvSpPr>
          <p:cNvPr id="3" name="Content Placeholder 2">
            <a:extLst>
              <a:ext uri="{FF2B5EF4-FFF2-40B4-BE49-F238E27FC236}">
                <a16:creationId xmlns:a16="http://schemas.microsoft.com/office/drawing/2014/main" id="{791366F8-D7EB-4A08-8CB6-A93A7C4793CA}"/>
              </a:ext>
            </a:extLst>
          </p:cNvPr>
          <p:cNvSpPr>
            <a:spLocks noGrp="1"/>
          </p:cNvSpPr>
          <p:nvPr>
            <p:ph idx="1"/>
          </p:nvPr>
        </p:nvSpPr>
        <p:spPr/>
        <p:txBody>
          <a:bodyPr/>
          <a:lstStyle/>
          <a:p>
            <a:r>
              <a:rPr lang="en-US" dirty="0"/>
              <a:t>Be transparent:</a:t>
            </a:r>
          </a:p>
          <a:p>
            <a:pPr lvl="1"/>
            <a:r>
              <a:rPr lang="en-US" dirty="0"/>
              <a:t>Data cleaning, excluded data</a:t>
            </a:r>
          </a:p>
          <a:p>
            <a:pPr lvl="1"/>
            <a:r>
              <a:rPr lang="en-US" dirty="0"/>
              <a:t>Data split</a:t>
            </a:r>
          </a:p>
          <a:p>
            <a:pPr lvl="1"/>
            <a:r>
              <a:rPr lang="en-US" dirty="0"/>
              <a:t>Hyperparameter</a:t>
            </a:r>
          </a:p>
          <a:p>
            <a:pPr lvl="1"/>
            <a:r>
              <a:rPr lang="en-US" b="1" dirty="0"/>
              <a:t>Ideally: publish your trained model and code with the paper!</a:t>
            </a:r>
          </a:p>
          <a:p>
            <a:pPr marL="228600" lvl="1" indent="0">
              <a:buNone/>
            </a:pPr>
            <a:endParaRPr lang="en-US" dirty="0"/>
          </a:p>
          <a:p>
            <a:pPr lvl="1"/>
            <a:endParaRPr lang="en-US" dirty="0"/>
          </a:p>
          <a:p>
            <a:pPr marL="0" indent="0">
              <a:buNone/>
            </a:pPr>
            <a:endParaRPr lang="en-US" dirty="0"/>
          </a:p>
        </p:txBody>
      </p:sp>
    </p:spTree>
    <p:extLst>
      <p:ext uri="{BB962C8B-B14F-4D97-AF65-F5344CB8AC3E}">
        <p14:creationId xmlns:p14="http://schemas.microsoft.com/office/powerpoint/2010/main" val="3632389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70EAB6-888D-1335-876E-0D73A577E91E}"/>
              </a:ext>
            </a:extLst>
          </p:cNvPr>
          <p:cNvSpPr>
            <a:spLocks noGrp="1"/>
          </p:cNvSpPr>
          <p:nvPr>
            <p:ph type="title"/>
          </p:nvPr>
        </p:nvSpPr>
        <p:spPr/>
        <p:txBody>
          <a:bodyPr/>
          <a:lstStyle/>
          <a:p>
            <a:r>
              <a:rPr lang="en-AU" dirty="0"/>
              <a:t>Special thanks to</a:t>
            </a:r>
          </a:p>
        </p:txBody>
      </p:sp>
      <p:pic>
        <p:nvPicPr>
          <p:cNvPr id="3" name="Picture 2" descr="A black and blue letter on a black background&#10;&#10;Description automatically generated">
            <a:extLst>
              <a:ext uri="{FF2B5EF4-FFF2-40B4-BE49-F238E27FC236}">
                <a16:creationId xmlns:a16="http://schemas.microsoft.com/office/drawing/2014/main" id="{AD9F6F88-530D-389D-1546-1D7B81F257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9581" y="2874216"/>
            <a:ext cx="4852837" cy="1109568"/>
          </a:xfrm>
          <a:prstGeom prst="rect">
            <a:avLst/>
          </a:prstGeom>
        </p:spPr>
      </p:pic>
    </p:spTree>
    <p:extLst>
      <p:ext uri="{BB962C8B-B14F-4D97-AF65-F5344CB8AC3E}">
        <p14:creationId xmlns:p14="http://schemas.microsoft.com/office/powerpoint/2010/main" val="812556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1C74A-F795-8BBF-DDC7-E6E45B96F89E}"/>
              </a:ext>
            </a:extLst>
          </p:cNvPr>
          <p:cNvSpPr>
            <a:spLocks noGrp="1"/>
          </p:cNvSpPr>
          <p:nvPr>
            <p:ph type="title"/>
          </p:nvPr>
        </p:nvSpPr>
        <p:spPr/>
        <p:txBody>
          <a:bodyPr/>
          <a:lstStyle/>
          <a:p>
            <a:r>
              <a:rPr lang="en-US" dirty="0"/>
              <a:t>Basics of machine Learning</a:t>
            </a:r>
            <a:endParaRPr lang="en-NL" dirty="0"/>
          </a:p>
        </p:txBody>
      </p:sp>
      <p:graphicFrame>
        <p:nvGraphicFramePr>
          <p:cNvPr id="4" name="Content Placeholder 3">
            <a:extLst>
              <a:ext uri="{FF2B5EF4-FFF2-40B4-BE49-F238E27FC236}">
                <a16:creationId xmlns:a16="http://schemas.microsoft.com/office/drawing/2014/main" id="{E587C15D-4DDD-DD61-80F9-84152A33B218}"/>
              </a:ext>
            </a:extLst>
          </p:cNvPr>
          <p:cNvGraphicFramePr>
            <a:graphicFrameLocks noGrp="1"/>
          </p:cNvGraphicFramePr>
          <p:nvPr>
            <p:ph idx="1"/>
            <p:extLst>
              <p:ext uri="{D42A27DB-BD31-4B8C-83A1-F6EECF244321}">
                <p14:modId xmlns:p14="http://schemas.microsoft.com/office/powerpoint/2010/main" val="2809156990"/>
              </p:ext>
            </p:extLst>
          </p:nvPr>
        </p:nvGraphicFramePr>
        <p:xfrm>
          <a:off x="2946317" y="2556711"/>
          <a:ext cx="7731125" cy="34122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0AB674A2-AF71-83E5-D536-9571EB849D4D}"/>
              </a:ext>
            </a:extLst>
          </p:cNvPr>
          <p:cNvGraphicFramePr/>
          <p:nvPr>
            <p:extLst>
              <p:ext uri="{D42A27DB-BD31-4B8C-83A1-F6EECF244321}">
                <p14:modId xmlns:p14="http://schemas.microsoft.com/office/powerpoint/2010/main" val="3022017349"/>
              </p:ext>
            </p:extLst>
          </p:nvPr>
        </p:nvGraphicFramePr>
        <p:xfrm>
          <a:off x="1588169" y="2898719"/>
          <a:ext cx="4205038" cy="28476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538528455"/>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TM10001115[[fn=Parcel]]</Template>
  <TotalTime>207</TotalTime>
  <Words>3173</Words>
  <Application>Microsoft Office PowerPoint</Application>
  <PresentationFormat>Widescreen</PresentationFormat>
  <Paragraphs>648</Paragraphs>
  <Slides>81</Slides>
  <Notes>21</Notes>
  <HiddenSlides>6</HiddenSlides>
  <MMClips>4</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81</vt:i4>
      </vt:variant>
    </vt:vector>
  </HeadingPairs>
  <TitlesOfParts>
    <vt:vector size="93" baseType="lpstr">
      <vt:lpstr>Aptos</vt:lpstr>
      <vt:lpstr>Aptos Narrow</vt:lpstr>
      <vt:lpstr>Arial</vt:lpstr>
      <vt:lpstr>Calibri</vt:lpstr>
      <vt:lpstr>Courier New</vt:lpstr>
      <vt:lpstr>Galano Grotesque Alt Light</vt:lpstr>
      <vt:lpstr>Gill Sans MT</vt:lpstr>
      <vt:lpstr>Google Sans</vt:lpstr>
      <vt:lpstr>MTSYN</vt:lpstr>
      <vt:lpstr>t1-mini-regular</vt:lpstr>
      <vt:lpstr>Wingdings</vt:lpstr>
      <vt:lpstr>Parcel</vt:lpstr>
      <vt:lpstr>Machine learning applications in movement biomechanics </vt:lpstr>
      <vt:lpstr>Agenda</vt:lpstr>
      <vt:lpstr>Machine learning applications in movement biomechanics</vt:lpstr>
      <vt:lpstr>Machine learning In Movement Biomechanics over time</vt:lpstr>
      <vt:lpstr>Machine learning Applications in movement Biomechanics</vt:lpstr>
      <vt:lpstr>Machine learning Applications in movement Biomechanics</vt:lpstr>
      <vt:lpstr>Machine learning Applications in movement Biomechanics</vt:lpstr>
      <vt:lpstr>Basics of machine learning</vt:lpstr>
      <vt:lpstr>Basics of machine Learning</vt:lpstr>
      <vt:lpstr>PowerPoint Presentation</vt:lpstr>
      <vt:lpstr>Basics of machine learning</vt:lpstr>
      <vt:lpstr>Regression models</vt:lpstr>
      <vt:lpstr>Regression models</vt:lpstr>
      <vt:lpstr>Bias – Variance Trade-off</vt:lpstr>
      <vt:lpstr>Bias – Variance Trade-off</vt:lpstr>
      <vt:lpstr>Model Performance</vt:lpstr>
      <vt:lpstr>Model Performance</vt:lpstr>
      <vt:lpstr>Accuracy</vt:lpstr>
      <vt:lpstr>Precision</vt:lpstr>
      <vt:lpstr>Recall</vt:lpstr>
      <vt:lpstr>Accuracy-Precision-recall</vt:lpstr>
      <vt:lpstr>Classification</vt:lpstr>
      <vt:lpstr>Classification</vt:lpstr>
      <vt:lpstr>Clustering</vt:lpstr>
      <vt:lpstr>Clustering</vt:lpstr>
      <vt:lpstr>clustering</vt:lpstr>
      <vt:lpstr>Dimensionality reduction - PCA</vt:lpstr>
      <vt:lpstr>Dimensionality reduction - PCA</vt:lpstr>
      <vt:lpstr>Dimensionality reduction - PCA</vt:lpstr>
      <vt:lpstr>Dimensionality reduction - PCA</vt:lpstr>
      <vt:lpstr>Dimensionality reduction - PCA</vt:lpstr>
      <vt:lpstr>Dimensionality reduction - PCA</vt:lpstr>
      <vt:lpstr>Pose estimation</vt:lpstr>
      <vt:lpstr>Dataset</vt:lpstr>
      <vt:lpstr>PowerPoint Presentation</vt:lpstr>
      <vt:lpstr>2D pose estimation keypoints and marker derived 2D projections </vt:lpstr>
      <vt:lpstr>Pose estimation considerations</vt:lpstr>
      <vt:lpstr>PowerPoint Presentation</vt:lpstr>
      <vt:lpstr>Data set</vt:lpstr>
      <vt:lpstr>Data set</vt:lpstr>
      <vt:lpstr>Preparation</vt:lpstr>
      <vt:lpstr>PowerPoint Presentation</vt:lpstr>
      <vt:lpstr>Preparation</vt:lpstr>
      <vt:lpstr>PowerPoint Presentation</vt:lpstr>
      <vt:lpstr>Ground reaction force</vt:lpstr>
      <vt:lpstr>Preparation</vt:lpstr>
      <vt:lpstr>Model Training: Regression</vt:lpstr>
      <vt:lpstr>validation</vt:lpstr>
      <vt:lpstr>Cross Validation</vt:lpstr>
      <vt:lpstr>Feature Scaling, Normalisation and Standardisation</vt:lpstr>
      <vt:lpstr>Neural Networks</vt:lpstr>
      <vt:lpstr>Architecture and hyperparameters</vt:lpstr>
      <vt:lpstr>Ground truth vs prediction </vt:lpstr>
      <vt:lpstr>Correlation Coefficient including Zeros</vt:lpstr>
      <vt:lpstr>Correlation Coefficient including Zeros</vt:lpstr>
      <vt:lpstr>Correlation Coefficient Excluding Zeros</vt:lpstr>
      <vt:lpstr>Correlation Coefficient Excluding Zeros</vt:lpstr>
      <vt:lpstr>Evaluation</vt:lpstr>
      <vt:lpstr>Evaluation</vt:lpstr>
      <vt:lpstr>Model Training: Classification</vt:lpstr>
      <vt:lpstr>PowerPoint Presentation</vt:lpstr>
      <vt:lpstr>PowerPoint Presentation</vt:lpstr>
      <vt:lpstr>PowerPoint Presentation</vt:lpstr>
      <vt:lpstr>dimensionality Reduction and Clustering</vt:lpstr>
      <vt:lpstr>dimensionality Reduction and Clustering</vt:lpstr>
      <vt:lpstr>PowerPoint Presentation</vt:lpstr>
      <vt:lpstr>Preparation</vt:lpstr>
      <vt:lpstr>Model Training: SOM</vt:lpstr>
      <vt:lpstr>Architecture and hyperparameters</vt:lpstr>
      <vt:lpstr>Training</vt:lpstr>
      <vt:lpstr>Training – inspecting the Network</vt:lpstr>
      <vt:lpstr>Results &amp; Discussion MDP</vt:lpstr>
      <vt:lpstr>Movement Deviation Profile (MDP)</vt:lpstr>
      <vt:lpstr>De-/Normalization?</vt:lpstr>
      <vt:lpstr>De-/Normalization?</vt:lpstr>
      <vt:lpstr>De-/Normalization?</vt:lpstr>
      <vt:lpstr>Results &amp; Discussion MDP</vt:lpstr>
      <vt:lpstr>Clustering</vt:lpstr>
      <vt:lpstr>Discussion</vt:lpstr>
      <vt:lpstr>Reporting</vt:lpstr>
      <vt:lpstr>Special thanks 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applications in movement biomechanics</dc:title>
  <dc:creator>Marion Mundt</dc:creator>
  <cp:lastModifiedBy>David, S. (Sina)</cp:lastModifiedBy>
  <cp:revision>88</cp:revision>
  <dcterms:created xsi:type="dcterms:W3CDTF">2024-06-13T11:40:05Z</dcterms:created>
  <dcterms:modified xsi:type="dcterms:W3CDTF">2024-07-15T06:22:30Z</dcterms:modified>
</cp:coreProperties>
</file>